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8.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4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48.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bookmarkIdSeed="8">
  <p:sldMasterIdLst>
    <p:sldMasterId id="2147483721" r:id="rId4"/>
    <p:sldMasterId id="2147483724" r:id="rId5"/>
    <p:sldMasterId id="2147483730" r:id="rId6"/>
  </p:sldMasterIdLst>
  <p:notesMasterIdLst>
    <p:notesMasterId r:id="rId65"/>
  </p:notesMasterIdLst>
  <p:handoutMasterIdLst>
    <p:handoutMasterId r:id="rId66"/>
  </p:handoutMasterIdLst>
  <p:sldIdLst>
    <p:sldId id="2147376550" r:id="rId7"/>
    <p:sldId id="2147376622" r:id="rId8"/>
    <p:sldId id="2147376538" r:id="rId9"/>
    <p:sldId id="2147376623" r:id="rId10"/>
    <p:sldId id="2147376583" r:id="rId11"/>
    <p:sldId id="2147376545" r:id="rId12"/>
    <p:sldId id="2147376543" r:id="rId13"/>
    <p:sldId id="400" r:id="rId14"/>
    <p:sldId id="358" r:id="rId15"/>
    <p:sldId id="2147376544" r:id="rId16"/>
    <p:sldId id="2147376484" r:id="rId17"/>
    <p:sldId id="386" r:id="rId18"/>
    <p:sldId id="2147376487" r:id="rId19"/>
    <p:sldId id="2147376624" r:id="rId20"/>
    <p:sldId id="2147376615" r:id="rId21"/>
    <p:sldId id="2147376607" r:id="rId22"/>
    <p:sldId id="2147376616" r:id="rId23"/>
    <p:sldId id="2147376609" r:id="rId24"/>
    <p:sldId id="2147376617" r:id="rId25"/>
    <p:sldId id="2147376608" r:id="rId26"/>
    <p:sldId id="2147376618" r:id="rId27"/>
    <p:sldId id="381" r:id="rId28"/>
    <p:sldId id="2147376508" r:id="rId29"/>
    <p:sldId id="2147376586" r:id="rId30"/>
    <p:sldId id="306" r:id="rId31"/>
    <p:sldId id="379" r:id="rId32"/>
    <p:sldId id="378" r:id="rId33"/>
    <p:sldId id="2147376476" r:id="rId34"/>
    <p:sldId id="2147376570" r:id="rId35"/>
    <p:sldId id="2147376581" r:id="rId36"/>
    <p:sldId id="2147376599" r:id="rId37"/>
    <p:sldId id="2147376495" r:id="rId38"/>
    <p:sldId id="2147376526" r:id="rId39"/>
    <p:sldId id="2147376496" r:id="rId40"/>
    <p:sldId id="2147376588" r:id="rId41"/>
    <p:sldId id="2147376619" r:id="rId42"/>
    <p:sldId id="2147376499" r:id="rId43"/>
    <p:sldId id="2147376621" r:id="rId44"/>
    <p:sldId id="2147376587" r:id="rId45"/>
    <p:sldId id="2147376590" r:id="rId46"/>
    <p:sldId id="2147376566" r:id="rId47"/>
    <p:sldId id="2147376620" r:id="rId48"/>
    <p:sldId id="2147376473" r:id="rId49"/>
    <p:sldId id="2147376568" r:id="rId50"/>
    <p:sldId id="2147376567" r:id="rId51"/>
    <p:sldId id="2147376579" r:id="rId52"/>
    <p:sldId id="2147376612" r:id="rId53"/>
    <p:sldId id="2147376474" r:id="rId54"/>
    <p:sldId id="2147376549" r:id="rId55"/>
    <p:sldId id="372" r:id="rId56"/>
    <p:sldId id="2147376475" r:id="rId57"/>
    <p:sldId id="2147376625" r:id="rId58"/>
    <p:sldId id="2147376481" r:id="rId59"/>
    <p:sldId id="2147376482" r:id="rId60"/>
    <p:sldId id="2147376594" r:id="rId61"/>
    <p:sldId id="376" r:id="rId62"/>
    <p:sldId id="2147376491" r:id="rId63"/>
    <p:sldId id="348" r:id="rId6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43D2418B-5AA5-4646-A834-BDDE165593DF}">
          <p14:sldIdLst>
            <p14:sldId id="2147376550"/>
            <p14:sldId id="2147376622"/>
          </p14:sldIdLst>
        </p14:section>
        <p14:section name="Executive Foreward" id="{207AB0AF-0FAD-483B-953F-EB633CCD574C}">
          <p14:sldIdLst>
            <p14:sldId id="2147376538"/>
            <p14:sldId id="2147376623"/>
          </p14:sldIdLst>
        </p14:section>
        <p14:section name="Overview of LeDeR" id="{53C88A92-F455-43FF-A2F7-38F9A2A4EE7A}">
          <p14:sldIdLst>
            <p14:sldId id="2147376583"/>
            <p14:sldId id="2147376545"/>
            <p14:sldId id="2147376543"/>
            <p14:sldId id="400"/>
          </p14:sldIdLst>
        </p14:section>
        <p14:section name="Health Inequalities" id="{1BA97F30-B396-4678-8B0E-8164B35A0107}">
          <p14:sldIdLst>
            <p14:sldId id="358"/>
          </p14:sldIdLst>
        </p14:section>
        <p14:section name="Scope of the Report" id="{BAE38A5E-790D-4A7E-8866-6A561685008E}">
          <p14:sldIdLst>
            <p14:sldId id="2147376544"/>
            <p14:sldId id="2147376484"/>
            <p14:sldId id="386"/>
          </p14:sldIdLst>
        </p14:section>
        <p14:section name="About the People who died" id="{1CA40F63-4114-4BAA-96A8-D2532A4D234D}">
          <p14:sldIdLst>
            <p14:sldId id="2147376487"/>
            <p14:sldId id="2147376624"/>
            <p14:sldId id="2147376615"/>
            <p14:sldId id="2147376607"/>
            <p14:sldId id="2147376616"/>
            <p14:sldId id="2147376609"/>
            <p14:sldId id="2147376617"/>
            <p14:sldId id="2147376608"/>
            <p14:sldId id="2147376618"/>
          </p14:sldIdLst>
        </p14:section>
        <p14:section name="The Review Process" id="{5786C170-7B92-422C-8398-8E81F73DE15E}">
          <p14:sldIdLst>
            <p14:sldId id="381"/>
            <p14:sldId id="2147376508"/>
            <p14:sldId id="2147376586"/>
            <p14:sldId id="306"/>
          </p14:sldIdLst>
        </p14:section>
        <p14:section name="Learning into Action" id="{149F66D2-CBDD-49B0-8FD0-954F7DB1D670}">
          <p14:sldIdLst>
            <p14:sldId id="379"/>
            <p14:sldId id="378"/>
            <p14:sldId id="2147376476"/>
            <p14:sldId id="2147376570"/>
            <p14:sldId id="2147376581"/>
            <p14:sldId id="2147376599"/>
          </p14:sldIdLst>
        </p14:section>
        <p14:section name="Local Performance 2022-2023" id="{A9C29250-C8AE-477A-A49B-D099EA58FF4E}">
          <p14:sldIdLst>
            <p14:sldId id="2147376495"/>
            <p14:sldId id="2147376526"/>
          </p14:sldIdLst>
        </p14:section>
        <p14:section name="Data, Graphs and Charts" id="{E55F520D-A149-4A98-95A2-2F770F7151B4}">
          <p14:sldIdLst>
            <p14:sldId id="2147376496"/>
            <p14:sldId id="2147376588"/>
            <p14:sldId id="2147376619"/>
            <p14:sldId id="2147376499"/>
            <p14:sldId id="2147376621"/>
            <p14:sldId id="2147376587"/>
            <p14:sldId id="2147376590"/>
            <p14:sldId id="2147376566"/>
            <p14:sldId id="2147376620"/>
          </p14:sldIdLst>
        </p14:section>
        <p14:section name="Feedback from stakeholders" id="{EBF5A3CA-B781-4A4C-BEE2-9AB4A9E66E1A}">
          <p14:sldIdLst>
            <p14:sldId id="2147376473"/>
            <p14:sldId id="2147376568"/>
            <p14:sldId id="2147376567"/>
            <p14:sldId id="2147376579"/>
            <p14:sldId id="2147376612"/>
          </p14:sldIdLst>
        </p14:section>
        <p14:section name="Improvement" id="{E4C4B295-49A0-4DA7-99AB-A849B0BB643A}">
          <p14:sldIdLst>
            <p14:sldId id="2147376474"/>
            <p14:sldId id="2147376549"/>
            <p14:sldId id="372"/>
            <p14:sldId id="2147376475"/>
          </p14:sldIdLst>
        </p14:section>
        <p14:section name="Glossary" id="{FDCCD7C1-A756-4468-9677-08121CED5784}">
          <p14:sldIdLst>
            <p14:sldId id="2147376625"/>
          </p14:sldIdLst>
        </p14:section>
        <p14:section name="Version control and author information" id="{9E5D68A6-792A-460D-B5E7-0CFBB825FB19}">
          <p14:sldIdLst>
            <p14:sldId id="2147376481"/>
            <p14:sldId id="2147376482"/>
          </p14:sldIdLst>
        </p14:section>
        <p14:section name="Appendices" id="{67F724C8-3B1B-4354-BB2F-49DCA5EDAED1}">
          <p14:sldIdLst>
            <p14:sldId id="2147376594"/>
            <p14:sldId id="376"/>
            <p14:sldId id="2147376491"/>
            <p14:sldId id="34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59294" autoAdjust="0"/>
  </p:normalViewPr>
  <p:slideViewPr>
    <p:cSldViewPr>
      <p:cViewPr varScale="1">
        <p:scale>
          <a:sx n="53" d="100"/>
          <a:sy n="53" d="100"/>
        </p:scale>
        <p:origin x="1824"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[Chart in Microsoft PowerPoint]Sheet3!PivotTable3</c:name>
    <c:fmtId val="9"/>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Grading of Care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pivotFmt>
      <c:pivotFmt>
        <c:idx val="3"/>
        <c:spPr>
          <a:solidFill>
            <a:schemeClr val="accent1"/>
          </a:solidFill>
          <a:ln w="25400">
            <a:solidFill>
              <a:schemeClr val="lt1"/>
            </a:solidFill>
          </a:ln>
          <a:effectLst/>
          <a:sp3d contourW="25400">
            <a:contourClr>
              <a:schemeClr val="lt1"/>
            </a:contourClr>
          </a:sp3d>
        </c:spPr>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Sheet3!$B$3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487C-44FD-9DE5-700A7959185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87C-44FD-9DE5-700A7959185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87C-44FD-9DE5-700A7959185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487C-44FD-9DE5-700A7959185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487C-44FD-9DE5-700A7959185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487C-44FD-9DE5-700A7959185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Sheet3!$A$4:$A$10</c:f>
              <c:strCache>
                <c:ptCount val="6"/>
                <c:pt idx="0">
                  <c:v>3 = Care fell short of current best practice in one or more significant areas</c:v>
                </c:pt>
                <c:pt idx="1">
                  <c:v>4 = Satisfactory</c:v>
                </c:pt>
                <c:pt idx="2">
                  <c:v>5 = Good care</c:v>
                </c:pt>
                <c:pt idx="3">
                  <c:v>6 - Excellent Care</c:v>
                </c:pt>
                <c:pt idx="4">
                  <c:v>Not completed</c:v>
                </c:pt>
                <c:pt idx="5">
                  <c:v>(blank)</c:v>
                </c:pt>
              </c:strCache>
            </c:strRef>
          </c:cat>
          <c:val>
            <c:numRef>
              <c:f>Sheet3!$B$4:$B$10</c:f>
              <c:numCache>
                <c:formatCode>General</c:formatCode>
                <c:ptCount val="6"/>
                <c:pt idx="0">
                  <c:v>1</c:v>
                </c:pt>
                <c:pt idx="1">
                  <c:v>5</c:v>
                </c:pt>
                <c:pt idx="2">
                  <c:v>11</c:v>
                </c:pt>
                <c:pt idx="3">
                  <c:v>7</c:v>
                </c:pt>
                <c:pt idx="4">
                  <c:v>1</c:v>
                </c:pt>
              </c:numCache>
            </c:numRef>
          </c:val>
          <c:extLst>
            <c:ext xmlns:c16="http://schemas.microsoft.com/office/drawing/2014/chart" uri="{C3380CC4-5D6E-409C-BE32-E72D297353CC}">
              <c16:uniqueId val="{0000000C-487C-44FD-9DE5-700A7959185C}"/>
            </c:ext>
          </c:extLst>
        </c:ser>
        <c:dLbls>
          <c:dLblPos val="ctr"/>
          <c:showLegendKey val="0"/>
          <c:showVal val="1"/>
          <c:showCatName val="0"/>
          <c:showSerName val="0"/>
          <c:showPercent val="0"/>
          <c:showBubbleSize val="0"/>
          <c:showLeaderLines val="1"/>
        </c:dLbls>
      </c:pie3DChart>
      <c:spPr>
        <a:noFill/>
        <a:ln w="25400">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22-2023.xlsx]Sheet15!PivotTable6</c:name>
    <c:fmtId val="5"/>
  </c:pivotSource>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a:t>Place of Death</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ivotFmts>
      <c:pivotFmt>
        <c:idx val="0"/>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Sheet15!$B$3:$B$4</c:f>
              <c:strCache>
                <c:ptCount val="1"/>
                <c:pt idx="0">
                  <c:v>Chelt General Hospital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Sheet15!$B$5</c:f>
              <c:numCache>
                <c:formatCode>General</c:formatCode>
                <c:ptCount val="1"/>
                <c:pt idx="0">
                  <c:v>2</c:v>
                </c:pt>
              </c:numCache>
            </c:numRef>
          </c:val>
          <c:extLst>
            <c:ext xmlns:c16="http://schemas.microsoft.com/office/drawing/2014/chart" uri="{C3380CC4-5D6E-409C-BE32-E72D297353CC}">
              <c16:uniqueId val="{00000000-16BB-4416-8D7D-136A02F428D0}"/>
            </c:ext>
          </c:extLst>
        </c:ser>
        <c:ser>
          <c:idx val="1"/>
          <c:order val="1"/>
          <c:tx>
            <c:strRef>
              <c:f>Sheet15!$C$3:$C$4</c:f>
              <c:strCache>
                <c:ptCount val="1"/>
                <c:pt idx="0">
                  <c:v>Glos Royal Hospital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Sheet15!$C$5</c:f>
              <c:numCache>
                <c:formatCode>General</c:formatCode>
                <c:ptCount val="1"/>
                <c:pt idx="0">
                  <c:v>23</c:v>
                </c:pt>
              </c:numCache>
            </c:numRef>
          </c:val>
          <c:extLst>
            <c:ext xmlns:c16="http://schemas.microsoft.com/office/drawing/2014/chart" uri="{C3380CC4-5D6E-409C-BE32-E72D297353CC}">
              <c16:uniqueId val="{00000001-16BB-4416-8D7D-136A02F428D0}"/>
            </c:ext>
          </c:extLst>
        </c:ser>
        <c:ser>
          <c:idx val="2"/>
          <c:order val="2"/>
          <c:tx>
            <c:strRef>
              <c:f>Sheet15!$D$3:$D$4</c:f>
              <c:strCache>
                <c:ptCount val="1"/>
                <c:pt idx="0">
                  <c:v>Home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Sheet15!$D$5</c:f>
              <c:numCache>
                <c:formatCode>General</c:formatCode>
                <c:ptCount val="1"/>
                <c:pt idx="0">
                  <c:v>9</c:v>
                </c:pt>
              </c:numCache>
            </c:numRef>
          </c:val>
          <c:extLst>
            <c:ext xmlns:c16="http://schemas.microsoft.com/office/drawing/2014/chart" uri="{C3380CC4-5D6E-409C-BE32-E72D297353CC}">
              <c16:uniqueId val="{00000002-16BB-4416-8D7D-136A02F428D0}"/>
            </c:ext>
          </c:extLst>
        </c:ser>
        <c:ser>
          <c:idx val="3"/>
          <c:order val="3"/>
          <c:tx>
            <c:strRef>
              <c:f>Sheet15!$E$3:$E$4</c:f>
              <c:strCache>
                <c:ptCount val="1"/>
                <c:pt idx="0">
                  <c:v>Nursing Home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Sheet15!$E$5</c:f>
              <c:numCache>
                <c:formatCode>General</c:formatCode>
                <c:ptCount val="1"/>
                <c:pt idx="0">
                  <c:v>4</c:v>
                </c:pt>
              </c:numCache>
            </c:numRef>
          </c:val>
          <c:extLst>
            <c:ext xmlns:c16="http://schemas.microsoft.com/office/drawing/2014/chart" uri="{C3380CC4-5D6E-409C-BE32-E72D297353CC}">
              <c16:uniqueId val="{00000003-16BB-4416-8D7D-136A02F428D0}"/>
            </c:ext>
          </c:extLst>
        </c:ser>
        <c:ser>
          <c:idx val="4"/>
          <c:order val="4"/>
          <c:tx>
            <c:strRef>
              <c:f>Sheet15!$F$3:$F$4</c:f>
              <c:strCache>
                <c:ptCount val="1"/>
                <c:pt idx="0">
                  <c:v>Residential Care Home</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Sheet15!$F$5</c:f>
              <c:numCache>
                <c:formatCode>General</c:formatCode>
                <c:ptCount val="1"/>
                <c:pt idx="0">
                  <c:v>1</c:v>
                </c:pt>
              </c:numCache>
            </c:numRef>
          </c:val>
          <c:extLst>
            <c:ext xmlns:c16="http://schemas.microsoft.com/office/drawing/2014/chart" uri="{C3380CC4-5D6E-409C-BE32-E72D297353CC}">
              <c16:uniqueId val="{00000004-16BB-4416-8D7D-136A02F428D0}"/>
            </c:ext>
          </c:extLst>
        </c:ser>
        <c:ser>
          <c:idx val="5"/>
          <c:order val="5"/>
          <c:tx>
            <c:strRef>
              <c:f>Sheet15!$G$3:$G$4</c:f>
              <c:strCache>
                <c:ptCount val="1"/>
                <c:pt idx="0">
                  <c:v>Residential Home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Sheet15!$G$5</c:f>
              <c:numCache>
                <c:formatCode>General</c:formatCode>
                <c:ptCount val="1"/>
                <c:pt idx="0">
                  <c:v>3</c:v>
                </c:pt>
              </c:numCache>
            </c:numRef>
          </c:val>
          <c:extLst>
            <c:ext xmlns:c16="http://schemas.microsoft.com/office/drawing/2014/chart" uri="{C3380CC4-5D6E-409C-BE32-E72D297353CC}">
              <c16:uniqueId val="{00000005-16BB-4416-8D7D-136A02F428D0}"/>
            </c:ext>
          </c:extLst>
        </c:ser>
        <c:ser>
          <c:idx val="6"/>
          <c:order val="6"/>
          <c:tx>
            <c:strRef>
              <c:f>Sheet15!$H$3:$H$4</c:f>
              <c:strCache>
                <c:ptCount val="1"/>
                <c:pt idx="0">
                  <c:v>RTC</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Sheet15!$H$5</c:f>
              <c:numCache>
                <c:formatCode>General</c:formatCode>
                <c:ptCount val="1"/>
                <c:pt idx="0">
                  <c:v>1</c:v>
                </c:pt>
              </c:numCache>
            </c:numRef>
          </c:val>
          <c:extLst>
            <c:ext xmlns:c16="http://schemas.microsoft.com/office/drawing/2014/chart" uri="{C3380CC4-5D6E-409C-BE32-E72D297353CC}">
              <c16:uniqueId val="{00000006-16BB-4416-8D7D-136A02F428D0}"/>
            </c:ext>
          </c:extLst>
        </c:ser>
        <c:ser>
          <c:idx val="7"/>
          <c:order val="7"/>
          <c:tx>
            <c:strRef>
              <c:f>Sheet15!$I$3:$I$4</c:f>
              <c:strCache>
                <c:ptCount val="1"/>
                <c:pt idx="0">
                  <c:v>Supported Living Home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Sheet15!$I$5</c:f>
              <c:numCache>
                <c:formatCode>General</c:formatCode>
                <c:ptCount val="1"/>
                <c:pt idx="0">
                  <c:v>3</c:v>
                </c:pt>
              </c:numCache>
            </c:numRef>
          </c:val>
          <c:extLst>
            <c:ext xmlns:c16="http://schemas.microsoft.com/office/drawing/2014/chart" uri="{C3380CC4-5D6E-409C-BE32-E72D297353CC}">
              <c16:uniqueId val="{00000007-16BB-4416-8D7D-136A02F428D0}"/>
            </c:ext>
          </c:extLst>
        </c:ser>
        <c:ser>
          <c:idx val="8"/>
          <c:order val="8"/>
          <c:tx>
            <c:strRef>
              <c:f>Sheet15!$J$3:$J$4</c:f>
              <c:strCache>
                <c:ptCount val="1"/>
                <c:pt idx="0">
                  <c:v>(blank)</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Sheet15!$A$5</c:f>
              <c:strCache>
                <c:ptCount val="1"/>
                <c:pt idx="0">
                  <c:v>Total</c:v>
                </c:pt>
              </c:strCache>
            </c:strRef>
          </c:cat>
          <c:val>
            <c:numRef>
              <c:f>Sheet15!$J$5</c:f>
              <c:numCache>
                <c:formatCode>General</c:formatCode>
                <c:ptCount val="1"/>
              </c:numCache>
            </c:numRef>
          </c:val>
          <c:extLst>
            <c:ext xmlns:c16="http://schemas.microsoft.com/office/drawing/2014/chart" uri="{C3380CC4-5D6E-409C-BE32-E72D297353CC}">
              <c16:uniqueId val="{00000008-16BB-4416-8D7D-136A02F428D0}"/>
            </c:ext>
          </c:extLst>
        </c:ser>
        <c:dLbls>
          <c:dLblPos val="inEnd"/>
          <c:showLegendKey val="0"/>
          <c:showVal val="1"/>
          <c:showCatName val="0"/>
          <c:showSerName val="0"/>
          <c:showPercent val="0"/>
          <c:showBubbleSize val="0"/>
        </c:dLbls>
        <c:gapWidth val="100"/>
        <c:overlap val="-24"/>
        <c:axId val="1471096912"/>
        <c:axId val="1471071952"/>
      </c:barChart>
      <c:catAx>
        <c:axId val="14710969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71071952"/>
        <c:crosses val="autoZero"/>
        <c:auto val="1"/>
        <c:lblAlgn val="ctr"/>
        <c:lblOffset val="100"/>
        <c:noMultiLvlLbl val="0"/>
      </c:catAx>
      <c:valAx>
        <c:axId val="14710719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71096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22-2023.xlsx]Sheet4!PivotTable1</c:name>
    <c:fmtId val="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t>Place and Cause of Death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2"/>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3"/>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4"/>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5"/>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6"/>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7"/>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8"/>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9"/>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0"/>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1"/>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2"/>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3"/>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4"/>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5"/>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6"/>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7"/>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8"/>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19"/>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circle"/>
          <c:size val="5"/>
          <c:spPr>
            <a:solidFill>
              <a:schemeClr val="accent6"/>
            </a:solidFill>
            <a:ln w="9525">
              <a:solidFill>
                <a:schemeClr val="accent6"/>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1"/>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circle"/>
          <c:size val="5"/>
          <c:spPr>
            <a:solidFill>
              <a:schemeClr val="accent1">
                <a:lumMod val="60000"/>
              </a:schemeClr>
            </a:solidFill>
            <a:ln w="9525">
              <a:solidFill>
                <a:schemeClr val="accent1">
                  <a:lumMod val="6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3"/>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circle"/>
          <c:size val="5"/>
          <c:spPr>
            <a:solidFill>
              <a:schemeClr val="accent2">
                <a:lumMod val="60000"/>
              </a:schemeClr>
            </a:solidFill>
            <a:ln w="9525">
              <a:solidFill>
                <a:schemeClr val="accent2">
                  <a:lumMod val="6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circle"/>
          <c:size val="5"/>
          <c:spPr>
            <a:solidFill>
              <a:schemeClr val="accent3">
                <a:lumMod val="60000"/>
              </a:schemeClr>
            </a:solidFill>
            <a:ln w="9525">
              <a:solidFill>
                <a:schemeClr val="accent3">
                  <a:lumMod val="6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6"/>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27"/>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circle"/>
          <c:size val="5"/>
          <c:spPr>
            <a:solidFill>
              <a:schemeClr val="accent4">
                <a:lumMod val="60000"/>
              </a:schemeClr>
            </a:solidFill>
            <a:ln w="9525">
              <a:solidFill>
                <a:schemeClr val="accent4">
                  <a:lumMod val="6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circle"/>
          <c:size val="5"/>
          <c:spPr>
            <a:solidFill>
              <a:schemeClr val="accent5">
                <a:lumMod val="60000"/>
              </a:schemeClr>
            </a:solidFill>
            <a:ln w="9525">
              <a:solidFill>
                <a:schemeClr val="accent5">
                  <a:lumMod val="6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0"/>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31"/>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Sheet4!$B$1:$B$3</c:f>
              <c:strCache>
                <c:ptCount val="1"/>
                <c:pt idx="0">
                  <c:v>Chelt General Hospital - Respiratory diseases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Sheet4!$B$4</c:f>
              <c:numCache>
                <c:formatCode>General</c:formatCode>
                <c:ptCount val="1"/>
                <c:pt idx="0">
                  <c:v>1</c:v>
                </c:pt>
              </c:numCache>
            </c:numRef>
          </c:val>
          <c:extLst>
            <c:ext xmlns:c16="http://schemas.microsoft.com/office/drawing/2014/chart" uri="{C3380CC4-5D6E-409C-BE32-E72D297353CC}">
              <c16:uniqueId val="{00000000-E014-40F6-AAEB-48CFA94FB36F}"/>
            </c:ext>
          </c:extLst>
        </c:ser>
        <c:ser>
          <c:idx val="1"/>
          <c:order val="1"/>
          <c:tx>
            <c:strRef>
              <c:f>Sheet4!$D$1:$D$3</c:f>
              <c:strCache>
                <c:ptCount val="1"/>
                <c:pt idx="0">
                  <c:v>Glos Royal Hospital - Circulatory system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Sheet4!$D$4</c:f>
              <c:numCache>
                <c:formatCode>General</c:formatCode>
                <c:ptCount val="1"/>
                <c:pt idx="0">
                  <c:v>3</c:v>
                </c:pt>
              </c:numCache>
            </c:numRef>
          </c:val>
          <c:extLst>
            <c:ext xmlns:c16="http://schemas.microsoft.com/office/drawing/2014/chart" uri="{C3380CC4-5D6E-409C-BE32-E72D297353CC}">
              <c16:uniqueId val="{00000001-E014-40F6-AAEB-48CFA94FB36F}"/>
            </c:ext>
          </c:extLst>
        </c:ser>
        <c:ser>
          <c:idx val="2"/>
          <c:order val="2"/>
          <c:tx>
            <c:strRef>
              <c:f>Sheet4!$E$1:$E$3</c:f>
              <c:strCache>
                <c:ptCount val="1"/>
                <c:pt idx="0">
                  <c:v>Glos Royal Hospital - Gastrointestinal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Sheet4!$E$4</c:f>
              <c:numCache>
                <c:formatCode>General</c:formatCode>
                <c:ptCount val="1"/>
                <c:pt idx="0">
                  <c:v>2</c:v>
                </c:pt>
              </c:numCache>
            </c:numRef>
          </c:val>
          <c:extLst>
            <c:ext xmlns:c16="http://schemas.microsoft.com/office/drawing/2014/chart" uri="{C3380CC4-5D6E-409C-BE32-E72D297353CC}">
              <c16:uniqueId val="{00000002-E014-40F6-AAEB-48CFA94FB36F}"/>
            </c:ext>
          </c:extLst>
        </c:ser>
        <c:ser>
          <c:idx val="3"/>
          <c:order val="3"/>
          <c:tx>
            <c:strRef>
              <c:f>Sheet4!$F$1:$F$3</c:f>
              <c:strCache>
                <c:ptCount val="1"/>
                <c:pt idx="0">
                  <c:v>Glos Royal Hospital - Respiratory diseases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Sheet4!$F$4</c:f>
              <c:numCache>
                <c:formatCode>General</c:formatCode>
                <c:ptCount val="1"/>
                <c:pt idx="0">
                  <c:v>8</c:v>
                </c:pt>
              </c:numCache>
            </c:numRef>
          </c:val>
          <c:extLst>
            <c:ext xmlns:c16="http://schemas.microsoft.com/office/drawing/2014/chart" uri="{C3380CC4-5D6E-409C-BE32-E72D297353CC}">
              <c16:uniqueId val="{00000003-E014-40F6-AAEB-48CFA94FB36F}"/>
            </c:ext>
          </c:extLst>
        </c:ser>
        <c:ser>
          <c:idx val="4"/>
          <c:order val="4"/>
          <c:tx>
            <c:strRef>
              <c:f>Sheet4!$H$1:$H$3</c:f>
              <c:strCache>
                <c:ptCount val="1"/>
                <c:pt idx="0">
                  <c:v>Home - Circulatory system</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Sheet4!$H$4</c:f>
              <c:numCache>
                <c:formatCode>General</c:formatCode>
                <c:ptCount val="1"/>
                <c:pt idx="0">
                  <c:v>1</c:v>
                </c:pt>
              </c:numCache>
            </c:numRef>
          </c:val>
          <c:extLst>
            <c:ext xmlns:c16="http://schemas.microsoft.com/office/drawing/2014/chart" uri="{C3380CC4-5D6E-409C-BE32-E72D297353CC}">
              <c16:uniqueId val="{00000004-E014-40F6-AAEB-48CFA94FB36F}"/>
            </c:ext>
          </c:extLst>
        </c:ser>
        <c:ser>
          <c:idx val="5"/>
          <c:order val="5"/>
          <c:tx>
            <c:strRef>
              <c:f>Sheet4!$I$1:$I$3</c:f>
              <c:strCache>
                <c:ptCount val="1"/>
                <c:pt idx="0">
                  <c:v>Home - Respiratory diseases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Sheet4!$I$4</c:f>
              <c:numCache>
                <c:formatCode>General</c:formatCode>
                <c:ptCount val="1"/>
                <c:pt idx="0">
                  <c:v>3</c:v>
                </c:pt>
              </c:numCache>
            </c:numRef>
          </c:val>
          <c:extLst>
            <c:ext xmlns:c16="http://schemas.microsoft.com/office/drawing/2014/chart" uri="{C3380CC4-5D6E-409C-BE32-E72D297353CC}">
              <c16:uniqueId val="{00000005-E014-40F6-AAEB-48CFA94FB36F}"/>
            </c:ext>
          </c:extLst>
        </c:ser>
        <c:ser>
          <c:idx val="6"/>
          <c:order val="6"/>
          <c:tx>
            <c:strRef>
              <c:f>Sheet4!$K$1:$K$3</c:f>
              <c:strCache>
                <c:ptCount val="1"/>
                <c:pt idx="0">
                  <c:v>Nursing Home - Cancers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Sheet4!$K$4</c:f>
              <c:numCache>
                <c:formatCode>General</c:formatCode>
                <c:ptCount val="1"/>
                <c:pt idx="0">
                  <c:v>2</c:v>
                </c:pt>
              </c:numCache>
            </c:numRef>
          </c:val>
          <c:extLst>
            <c:ext xmlns:c16="http://schemas.microsoft.com/office/drawing/2014/chart" uri="{C3380CC4-5D6E-409C-BE32-E72D297353CC}">
              <c16:uniqueId val="{00000006-E014-40F6-AAEB-48CFA94FB36F}"/>
            </c:ext>
          </c:extLst>
        </c:ser>
        <c:ser>
          <c:idx val="7"/>
          <c:order val="7"/>
          <c:tx>
            <c:strRef>
              <c:f>Sheet4!$M$1:$M$3</c:f>
              <c:strCache>
                <c:ptCount val="1"/>
                <c:pt idx="0">
                  <c:v>Residential Care Home - Circulatory system</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Sheet4!$M$4</c:f>
              <c:numCache>
                <c:formatCode>General</c:formatCode>
                <c:ptCount val="1"/>
                <c:pt idx="0">
                  <c:v>1</c:v>
                </c:pt>
              </c:numCache>
            </c:numRef>
          </c:val>
          <c:extLst>
            <c:ext xmlns:c16="http://schemas.microsoft.com/office/drawing/2014/chart" uri="{C3380CC4-5D6E-409C-BE32-E72D297353CC}">
              <c16:uniqueId val="{00000007-E014-40F6-AAEB-48CFA94FB36F}"/>
            </c:ext>
          </c:extLst>
        </c:ser>
        <c:ser>
          <c:idx val="8"/>
          <c:order val="8"/>
          <c:tx>
            <c:strRef>
              <c:f>Sheet4!$O$1:$O$3</c:f>
              <c:strCache>
                <c:ptCount val="1"/>
                <c:pt idx="0">
                  <c:v>Residential Home - Respiratory diseases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Sheet4!$O$4</c:f>
              <c:numCache>
                <c:formatCode>General</c:formatCode>
                <c:ptCount val="1"/>
                <c:pt idx="0">
                  <c:v>1</c:v>
                </c:pt>
              </c:numCache>
            </c:numRef>
          </c:val>
          <c:extLst>
            <c:ext xmlns:c16="http://schemas.microsoft.com/office/drawing/2014/chart" uri="{C3380CC4-5D6E-409C-BE32-E72D297353CC}">
              <c16:uniqueId val="{00000008-E014-40F6-AAEB-48CFA94FB36F}"/>
            </c:ext>
          </c:extLst>
        </c:ser>
        <c:ser>
          <c:idx val="9"/>
          <c:order val="9"/>
          <c:tx>
            <c:strRef>
              <c:f>Sheet4!$Q$1:$Q$3</c:f>
              <c:strCache>
                <c:ptCount val="1"/>
                <c:pt idx="0">
                  <c:v>Supported Living Home - Cancers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Sheet4!$Q$4</c:f>
              <c:numCache>
                <c:formatCode>General</c:formatCode>
                <c:ptCount val="1"/>
                <c:pt idx="0">
                  <c:v>1</c:v>
                </c:pt>
              </c:numCache>
            </c:numRef>
          </c:val>
          <c:extLst>
            <c:ext xmlns:c16="http://schemas.microsoft.com/office/drawing/2014/chart" uri="{C3380CC4-5D6E-409C-BE32-E72D297353CC}">
              <c16:uniqueId val="{00000009-E014-40F6-AAEB-48CFA94FB36F}"/>
            </c:ext>
          </c:extLst>
        </c:ser>
        <c:ser>
          <c:idx val="10"/>
          <c:order val="10"/>
          <c:tx>
            <c:strRef>
              <c:f>Sheet4!$R$1:$R$3</c:f>
              <c:strCache>
                <c:ptCount val="1"/>
                <c:pt idx="0">
                  <c:v>Supported Living Home - Circulatory system</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c:f>
              <c:strCache>
                <c:ptCount val="1"/>
                <c:pt idx="0">
                  <c:v>Total</c:v>
                </c:pt>
              </c:strCache>
            </c:strRef>
          </c:cat>
          <c:val>
            <c:numRef>
              <c:f>Sheet4!$R$4</c:f>
              <c:numCache>
                <c:formatCode>General</c:formatCode>
                <c:ptCount val="1"/>
                <c:pt idx="0">
                  <c:v>1</c:v>
                </c:pt>
              </c:numCache>
            </c:numRef>
          </c:val>
          <c:extLst>
            <c:ext xmlns:c16="http://schemas.microsoft.com/office/drawing/2014/chart" uri="{C3380CC4-5D6E-409C-BE32-E72D297353CC}">
              <c16:uniqueId val="{0000000A-E014-40F6-AAEB-48CFA94FB36F}"/>
            </c:ext>
          </c:extLst>
        </c:ser>
        <c:dLbls>
          <c:dLblPos val="inEnd"/>
          <c:showLegendKey val="0"/>
          <c:showVal val="1"/>
          <c:showCatName val="0"/>
          <c:showSerName val="0"/>
          <c:showPercent val="0"/>
          <c:showBubbleSize val="0"/>
        </c:dLbls>
        <c:gapWidth val="219"/>
        <c:overlap val="-27"/>
        <c:axId val="1812334863"/>
        <c:axId val="1812336303"/>
      </c:barChart>
      <c:catAx>
        <c:axId val="1812334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2336303"/>
        <c:crosses val="autoZero"/>
        <c:auto val="1"/>
        <c:lblAlgn val="ctr"/>
        <c:lblOffset val="100"/>
        <c:noMultiLvlLbl val="0"/>
      </c:catAx>
      <c:valAx>
        <c:axId val="1812336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233486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22-2023.xlsx]Sheet11!PivotTable2</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Sheet11!$B$3:$B$4</c:f>
              <c:strCache>
                <c:ptCount val="1"/>
                <c:pt idx="0">
                  <c:v>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Sheet11!$A$5</c:f>
              <c:strCache>
                <c:ptCount val="1"/>
                <c:pt idx="0">
                  <c:v>Total</c:v>
                </c:pt>
              </c:strCache>
            </c:strRef>
          </c:cat>
          <c:val>
            <c:numRef>
              <c:f>Sheet11!$B$5</c:f>
              <c:numCache>
                <c:formatCode>General</c:formatCode>
                <c:ptCount val="1"/>
                <c:pt idx="0">
                  <c:v>26</c:v>
                </c:pt>
              </c:numCache>
            </c:numRef>
          </c:val>
          <c:extLst>
            <c:ext xmlns:c16="http://schemas.microsoft.com/office/drawing/2014/chart" uri="{C3380CC4-5D6E-409C-BE32-E72D297353CC}">
              <c16:uniqueId val="{00000000-0B24-499F-9256-642902AA2E3C}"/>
            </c:ext>
          </c:extLst>
        </c:ser>
        <c:ser>
          <c:idx val="1"/>
          <c:order val="1"/>
          <c:tx>
            <c:strRef>
              <c:f>Sheet11!$C$3:$C$4</c:f>
              <c:strCache>
                <c:ptCount val="1"/>
                <c:pt idx="0">
                  <c:v>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Sheet11!$A$5</c:f>
              <c:strCache>
                <c:ptCount val="1"/>
                <c:pt idx="0">
                  <c:v>Total</c:v>
                </c:pt>
              </c:strCache>
            </c:strRef>
          </c:cat>
          <c:val>
            <c:numRef>
              <c:f>Sheet11!$C$5</c:f>
              <c:numCache>
                <c:formatCode>General</c:formatCode>
                <c:ptCount val="1"/>
                <c:pt idx="0">
                  <c:v>22</c:v>
                </c:pt>
              </c:numCache>
            </c:numRef>
          </c:val>
          <c:extLst>
            <c:ext xmlns:c16="http://schemas.microsoft.com/office/drawing/2014/chart" uri="{C3380CC4-5D6E-409C-BE32-E72D297353CC}">
              <c16:uniqueId val="{00000001-0B24-499F-9256-642902AA2E3C}"/>
            </c:ext>
          </c:extLst>
        </c:ser>
        <c:ser>
          <c:idx val="2"/>
          <c:order val="2"/>
          <c:tx>
            <c:strRef>
              <c:f>Sheet11!$D$3:$D$4</c:f>
              <c:strCache>
                <c:ptCount val="1"/>
                <c:pt idx="0">
                  <c:v>(blank)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Sheet11!$A$5</c:f>
              <c:strCache>
                <c:ptCount val="1"/>
                <c:pt idx="0">
                  <c:v>Total</c:v>
                </c:pt>
              </c:strCache>
            </c:strRef>
          </c:cat>
          <c:val>
            <c:numRef>
              <c:f>Sheet11!$D$5</c:f>
              <c:numCache>
                <c:formatCode>General</c:formatCode>
                <c:ptCount val="1"/>
              </c:numCache>
            </c:numRef>
          </c:val>
          <c:extLst>
            <c:ext xmlns:c16="http://schemas.microsoft.com/office/drawing/2014/chart" uri="{C3380CC4-5D6E-409C-BE32-E72D297353CC}">
              <c16:uniqueId val="{00000002-0B24-499F-9256-642902AA2E3C}"/>
            </c:ext>
          </c:extLst>
        </c:ser>
        <c:dLbls>
          <c:dLblPos val="ctr"/>
          <c:showLegendKey val="0"/>
          <c:showVal val="1"/>
          <c:showCatName val="0"/>
          <c:showSerName val="0"/>
          <c:showPercent val="0"/>
          <c:showBubbleSize val="0"/>
        </c:dLbls>
        <c:gapWidth val="219"/>
        <c:axId val="164075328"/>
        <c:axId val="164079168"/>
      </c:barChart>
      <c:catAx>
        <c:axId val="1640753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Male/Female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79168"/>
        <c:crosses val="autoZero"/>
        <c:auto val="1"/>
        <c:lblAlgn val="ctr"/>
        <c:lblOffset val="100"/>
        <c:noMultiLvlLbl val="0"/>
      </c:catAx>
      <c:valAx>
        <c:axId val="164079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Total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753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22-2023.xlsx]Sheet16!PivotTable11</c:name>
    <c:fmtId val="3"/>
  </c:pivotSource>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dirty="0"/>
              <a:t> LeDeR Cause of Death Theme Gloucestershire 2022-2023</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ivotFmts>
      <c:pivotFmt>
        <c:idx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Sheet16!$B$3</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Sheet16!$A$4:$A$7</c:f>
              <c:strCache>
                <c:ptCount val="4"/>
                <c:pt idx="0">
                  <c:v>Cancers</c:v>
                </c:pt>
                <c:pt idx="1">
                  <c:v>Circulatory system</c:v>
                </c:pt>
                <c:pt idx="2">
                  <c:v>Gastrointestinal</c:v>
                </c:pt>
                <c:pt idx="3">
                  <c:v>Respiratory diseases</c:v>
                </c:pt>
              </c:strCache>
            </c:strRef>
          </c:cat>
          <c:val>
            <c:numRef>
              <c:f>Sheet16!$B$4:$B$7</c:f>
              <c:numCache>
                <c:formatCode>General</c:formatCode>
                <c:ptCount val="4"/>
                <c:pt idx="0">
                  <c:v>3</c:v>
                </c:pt>
                <c:pt idx="1">
                  <c:v>6</c:v>
                </c:pt>
                <c:pt idx="2">
                  <c:v>2</c:v>
                </c:pt>
                <c:pt idx="3">
                  <c:v>13</c:v>
                </c:pt>
              </c:numCache>
            </c:numRef>
          </c:val>
          <c:extLst>
            <c:ext xmlns:c16="http://schemas.microsoft.com/office/drawing/2014/chart" uri="{C3380CC4-5D6E-409C-BE32-E72D297353CC}">
              <c16:uniqueId val="{00000000-6362-4EC8-817C-77C1F0626AC7}"/>
            </c:ext>
          </c:extLst>
        </c:ser>
        <c:dLbls>
          <c:showLegendKey val="0"/>
          <c:showVal val="0"/>
          <c:showCatName val="0"/>
          <c:showSerName val="0"/>
          <c:showPercent val="0"/>
          <c:showBubbleSize val="0"/>
        </c:dLbls>
        <c:gapWidth val="100"/>
        <c:axId val="1632362352"/>
        <c:axId val="1632349392"/>
      </c:barChart>
      <c:catAx>
        <c:axId val="163236235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632349392"/>
        <c:crosses val="autoZero"/>
        <c:auto val="1"/>
        <c:lblAlgn val="ctr"/>
        <c:lblOffset val="100"/>
        <c:noMultiLvlLbl val="0"/>
      </c:catAx>
      <c:valAx>
        <c:axId val="163234939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632362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22-2023.xlsx]Sheet14!PivotTable20</c:name>
    <c:fmtId val="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DNACPR</a:t>
            </a:r>
            <a:r>
              <a:rPr lang="en-GB" baseline="0"/>
              <a:t> Documentation Completed Correctly</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Sheet14!$A$1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Sheet14!$A$2</c:f>
              <c:strCache>
                <c:ptCount val="1"/>
                <c:pt idx="0">
                  <c:v>Total</c:v>
                </c:pt>
              </c:strCache>
            </c:strRef>
          </c:cat>
          <c:val>
            <c:numRef>
              <c:f>Sheet14!$A$2</c:f>
              <c:numCache>
                <c:formatCode>General</c:formatCode>
                <c:ptCount val="1"/>
                <c:pt idx="0">
                  <c:v>24</c:v>
                </c:pt>
              </c:numCache>
            </c:numRef>
          </c:val>
          <c:extLst>
            <c:ext xmlns:c16="http://schemas.microsoft.com/office/drawing/2014/chart" uri="{C3380CC4-5D6E-409C-BE32-E72D297353CC}">
              <c16:uniqueId val="{00000000-5653-473C-87DA-7CF21277F0D1}"/>
            </c:ext>
          </c:extLst>
        </c:ser>
        <c:dLbls>
          <c:dLblPos val="outEnd"/>
          <c:showLegendKey val="0"/>
          <c:showVal val="1"/>
          <c:showCatName val="0"/>
          <c:showSerName val="0"/>
          <c:showPercent val="0"/>
          <c:showBubbleSize val="0"/>
        </c:dLbls>
        <c:gapWidth val="219"/>
        <c:overlap val="-27"/>
        <c:axId val="164084448"/>
        <c:axId val="164075328"/>
      </c:barChart>
      <c:catAx>
        <c:axId val="16408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75328"/>
        <c:crosses val="autoZero"/>
        <c:auto val="1"/>
        <c:lblAlgn val="ctr"/>
        <c:lblOffset val="100"/>
        <c:noMultiLvlLbl val="0"/>
      </c:catAx>
      <c:valAx>
        <c:axId val="164075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844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22-2023.xlsx]Sheet15!PivotTable21</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RESPECT Form in Place </a:t>
            </a:r>
          </a:p>
        </c:rich>
      </c:tx>
      <c:layout>
        <c:manualLayout>
          <c:xMode val="edge"/>
          <c:yMode val="edge"/>
          <c:x val="0.31028450574741601"/>
          <c:y val="7.05477169203421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Sheet15!$A$1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Sheet15!$A$2</c:f>
              <c:strCache>
                <c:ptCount val="1"/>
                <c:pt idx="0">
                  <c:v>Total</c:v>
                </c:pt>
              </c:strCache>
            </c:strRef>
          </c:cat>
          <c:val>
            <c:numRef>
              <c:f>Sheet15!$A$2</c:f>
              <c:numCache>
                <c:formatCode>General</c:formatCode>
                <c:ptCount val="1"/>
                <c:pt idx="0">
                  <c:v>23</c:v>
                </c:pt>
              </c:numCache>
            </c:numRef>
          </c:val>
          <c:extLst>
            <c:ext xmlns:c16="http://schemas.microsoft.com/office/drawing/2014/chart" uri="{C3380CC4-5D6E-409C-BE32-E72D297353CC}">
              <c16:uniqueId val="{00000000-B5CA-4D6F-A194-2A1263B93045}"/>
            </c:ext>
          </c:extLst>
        </c:ser>
        <c:dLbls>
          <c:dLblPos val="outEnd"/>
          <c:showLegendKey val="0"/>
          <c:showVal val="1"/>
          <c:showCatName val="0"/>
          <c:showSerName val="0"/>
          <c:showPercent val="0"/>
          <c:showBubbleSize val="0"/>
        </c:dLbls>
        <c:gapWidth val="219"/>
        <c:overlap val="-27"/>
        <c:axId val="170126640"/>
        <c:axId val="170128080"/>
      </c:barChart>
      <c:catAx>
        <c:axId val="17012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28080"/>
        <c:crosses val="autoZero"/>
        <c:auto val="1"/>
        <c:lblAlgn val="ctr"/>
        <c:lblOffset val="100"/>
        <c:noMultiLvlLbl val="0"/>
      </c:catAx>
      <c:valAx>
        <c:axId val="17012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266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22-2023.xlsx]Sheet15!PivotTable21</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RESPECT Form in Place Where Death was Unexpected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Sheet15!$B$3</c:f>
              <c:strCache>
                <c:ptCount val="1"/>
                <c:pt idx="0">
                  <c:v>Total</c:v>
                </c:pt>
              </c:strCache>
            </c:strRef>
          </c:tx>
          <c:spPr>
            <a:solidFill>
              <a:schemeClr val="accent1"/>
            </a:solidFill>
            <a:ln>
              <a:noFill/>
            </a:ln>
            <a:effectLst/>
          </c:spPr>
          <c:invertIfNegative val="0"/>
          <c:cat>
            <c:strRef>
              <c:f>Sheet15!$A$4:$A$6</c:f>
              <c:strCache>
                <c:ptCount val="2"/>
                <c:pt idx="0">
                  <c:v>No</c:v>
                </c:pt>
                <c:pt idx="1">
                  <c:v>Not at that time</c:v>
                </c:pt>
              </c:strCache>
            </c:strRef>
          </c:cat>
          <c:val>
            <c:numRef>
              <c:f>Sheet15!$B$4:$B$6</c:f>
              <c:numCache>
                <c:formatCode>General</c:formatCode>
                <c:ptCount val="2"/>
                <c:pt idx="0">
                  <c:v>11</c:v>
                </c:pt>
                <c:pt idx="1">
                  <c:v>1</c:v>
                </c:pt>
              </c:numCache>
            </c:numRef>
          </c:val>
          <c:extLst>
            <c:ext xmlns:c16="http://schemas.microsoft.com/office/drawing/2014/chart" uri="{C3380CC4-5D6E-409C-BE32-E72D297353CC}">
              <c16:uniqueId val="{00000000-39EC-4E5E-9F33-0A8E21F5E795}"/>
            </c:ext>
          </c:extLst>
        </c:ser>
        <c:dLbls>
          <c:showLegendKey val="0"/>
          <c:showVal val="0"/>
          <c:showCatName val="0"/>
          <c:showSerName val="0"/>
          <c:showPercent val="0"/>
          <c:showBubbleSize val="0"/>
        </c:dLbls>
        <c:gapWidth val="219"/>
        <c:overlap val="-27"/>
        <c:axId val="170126640"/>
        <c:axId val="170128080"/>
      </c:barChart>
      <c:catAx>
        <c:axId val="17012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28080"/>
        <c:crosses val="autoZero"/>
        <c:auto val="1"/>
        <c:lblAlgn val="ctr"/>
        <c:lblOffset val="100"/>
        <c:noMultiLvlLbl val="0"/>
      </c:catAx>
      <c:valAx>
        <c:axId val="17012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266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Analaysis for Annual Report 22-2023.xlsx]Sheet15!PivotTable21</c:name>
    <c:fmtId val="9"/>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RESPECT Form In Place Where</a:t>
            </a:r>
            <a:r>
              <a:rPr lang="en-US" baseline="0" dirty="0"/>
              <a:t> Death was Expected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Sheet15!$B$3</c:f>
              <c:strCache>
                <c:ptCount val="1"/>
                <c:pt idx="0">
                  <c:v>Total</c:v>
                </c:pt>
              </c:strCache>
            </c:strRef>
          </c:tx>
          <c:spPr>
            <a:solidFill>
              <a:schemeClr val="accent1"/>
            </a:solidFill>
            <a:ln>
              <a:noFill/>
            </a:ln>
            <a:effectLst/>
          </c:spPr>
          <c:invertIfNegative val="0"/>
          <c:cat>
            <c:strRef>
              <c:f>Sheet15!$A$4:$A$6</c:f>
              <c:strCache>
                <c:ptCount val="2"/>
                <c:pt idx="0">
                  <c:v>Yes</c:v>
                </c:pt>
                <c:pt idx="1">
                  <c:v>Yes </c:v>
                </c:pt>
              </c:strCache>
            </c:strRef>
          </c:cat>
          <c:val>
            <c:numRef>
              <c:f>Sheet15!$B$4:$B$6</c:f>
              <c:numCache>
                <c:formatCode>General</c:formatCode>
                <c:ptCount val="2"/>
                <c:pt idx="0">
                  <c:v>10</c:v>
                </c:pt>
                <c:pt idx="1">
                  <c:v>1</c:v>
                </c:pt>
              </c:numCache>
            </c:numRef>
          </c:val>
          <c:extLst>
            <c:ext xmlns:c16="http://schemas.microsoft.com/office/drawing/2014/chart" uri="{C3380CC4-5D6E-409C-BE32-E72D297353CC}">
              <c16:uniqueId val="{00000000-C65F-4B6E-BC73-D921666B0DFB}"/>
            </c:ext>
          </c:extLst>
        </c:ser>
        <c:dLbls>
          <c:showLegendKey val="0"/>
          <c:showVal val="0"/>
          <c:showCatName val="0"/>
          <c:showSerName val="0"/>
          <c:showPercent val="0"/>
          <c:showBubbleSize val="0"/>
        </c:dLbls>
        <c:gapWidth val="219"/>
        <c:overlap val="-27"/>
        <c:axId val="170126640"/>
        <c:axId val="170128080"/>
      </c:barChart>
      <c:catAx>
        <c:axId val="17012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28080"/>
        <c:crosses val="autoZero"/>
        <c:auto val="1"/>
        <c:lblAlgn val="ctr"/>
        <c:lblOffset val="100"/>
        <c:noMultiLvlLbl val="0"/>
      </c:catAx>
      <c:valAx>
        <c:axId val="17012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266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1" Type="http://schemas.openxmlformats.org/officeDocument/2006/relationships/hyperlink" Target="https://www.inclusiongloucestershire.co.uk/engagement/leder/" TargetMode="External"/></Relationships>
</file>

<file path=ppt/diagrams/_rels/data13.xml.rels><?xml version="1.0" encoding="UTF-8" standalone="yes"?>
<Relationships xmlns="http://schemas.openxmlformats.org/package/2006/relationships"><Relationship Id="rId2" Type="http://schemas.openxmlformats.org/officeDocument/2006/relationships/hyperlink" Target="https://www.who.int/standards/classifications/classification-of-diseases" TargetMode="External"/><Relationship Id="rId1" Type="http://schemas.openxmlformats.org/officeDocument/2006/relationships/hyperlink" Target="https://www.psychiatry.org/psychiatrists/practice/dsm" TargetMode="External"/></Relationships>
</file>

<file path=ppt/diagrams/_rels/data26.xml.rels><?xml version="1.0" encoding="UTF-8" standalone="yes"?>
<Relationships xmlns="http://schemas.openxmlformats.org/package/2006/relationships"><Relationship Id="rId1" Type="http://schemas.openxmlformats.org/officeDocument/2006/relationships/image" Target="../media/image20.png"/></Relationships>
</file>

<file path=ppt/diagrams/_rels/data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ata39.xml.rels><?xml version="1.0" encoding="UTF-8" standalone="yes"?>
<Relationships xmlns="http://schemas.openxmlformats.org/package/2006/relationships"><Relationship Id="rId1" Type="http://schemas.openxmlformats.org/officeDocument/2006/relationships/hyperlink" Target="https://www.nhsrho.org/publications/we-deserve-better-ethnic-minorities-with-a-learning-disability-and-access-to-healthcare/" TargetMode="External"/></Relationships>
</file>

<file path=ppt/diagrams/_rels/data49.xml.rels><?xml version="1.0" encoding="UTF-8" standalone="yes"?>
<Relationships xmlns="http://schemas.openxmlformats.org/package/2006/relationships"><Relationship Id="rId1" Type="http://schemas.openxmlformats.org/officeDocument/2006/relationships/hyperlink" Target="https://www.nhsglos.nhs.uk/your-health-services/community-and-hospital-care/learning-disability/learning-from-deaths-review-gloucestershire-leder/" TargetMode="External"/></Relationships>
</file>

<file path=ppt/diagrams/_rels/data5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diagrams/_rels/data5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77.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9.svg"/><Relationship Id="rId16" Type="http://schemas.openxmlformats.org/officeDocument/2006/relationships/image" Target="../media/image82.svg"/><Relationship Id="rId1" Type="http://schemas.openxmlformats.org/officeDocument/2006/relationships/image" Target="../media/image38.png"/><Relationship Id="rId6" Type="http://schemas.openxmlformats.org/officeDocument/2006/relationships/image" Target="../media/image80.svg"/><Relationship Id="rId11" Type="http://schemas.openxmlformats.org/officeDocument/2006/relationships/image" Target="../media/image46.png"/><Relationship Id="rId5" Type="http://schemas.openxmlformats.org/officeDocument/2006/relationships/image" Target="../media/image79.png"/><Relationship Id="rId15" Type="http://schemas.openxmlformats.org/officeDocument/2006/relationships/image" Target="../media/image81.png"/><Relationship Id="rId10" Type="http://schemas.openxmlformats.org/officeDocument/2006/relationships/image" Target="../media/image45.sv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49.sv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inclusiongloucestershire.co.uk/engagement/leder/" TargetMode="External"/></Relationships>
</file>

<file path=ppt/diagrams/_rels/drawing13.xml.rels><?xml version="1.0" encoding="UTF-8" standalone="yes"?>
<Relationships xmlns="http://schemas.openxmlformats.org/package/2006/relationships"><Relationship Id="rId2" Type="http://schemas.openxmlformats.org/officeDocument/2006/relationships/hyperlink" Target="https://www.who.int/standards/classifications/classification-of-diseases" TargetMode="External"/><Relationship Id="rId1" Type="http://schemas.openxmlformats.org/officeDocument/2006/relationships/hyperlink" Target="https://www.psychiatry.org/psychiatrists/practice/dsm" TargetMode="External"/></Relationships>
</file>

<file path=ppt/diagrams/_rels/drawing26.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39.xml.rels><?xml version="1.0" encoding="UTF-8" standalone="yes"?>
<Relationships xmlns="http://schemas.openxmlformats.org/package/2006/relationships"><Relationship Id="rId1" Type="http://schemas.openxmlformats.org/officeDocument/2006/relationships/hyperlink" Target="https://www.nhsrho.org/publications/we-deserve-better-ethnic-minorities-with-a-learning-disability-and-access-to-healthcare/" TargetMode="External"/></Relationships>
</file>

<file path=ppt/diagrams/_rels/drawing49.xml.rels><?xml version="1.0" encoding="UTF-8" standalone="yes"?>
<Relationships xmlns="http://schemas.openxmlformats.org/package/2006/relationships"><Relationship Id="rId1" Type="http://schemas.openxmlformats.org/officeDocument/2006/relationships/hyperlink" Target="https://www.nhsglos.nhs.uk/your-health-services/community-and-hospital-care/learning-disability/learning-from-deaths-review-gloucestershire-leder/" TargetMode="External"/></Relationships>
</file>

<file path=ppt/diagrams/_rels/drawing5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diagrams/_rels/drawing5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77.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9.svg"/><Relationship Id="rId16" Type="http://schemas.openxmlformats.org/officeDocument/2006/relationships/image" Target="../media/image82.svg"/><Relationship Id="rId1" Type="http://schemas.openxmlformats.org/officeDocument/2006/relationships/image" Target="../media/image38.png"/><Relationship Id="rId6" Type="http://schemas.openxmlformats.org/officeDocument/2006/relationships/image" Target="../media/image80.svg"/><Relationship Id="rId11" Type="http://schemas.openxmlformats.org/officeDocument/2006/relationships/image" Target="../media/image46.png"/><Relationship Id="rId5" Type="http://schemas.openxmlformats.org/officeDocument/2006/relationships/image" Target="../media/image79.png"/><Relationship Id="rId15" Type="http://schemas.openxmlformats.org/officeDocument/2006/relationships/image" Target="../media/image81.png"/><Relationship Id="rId10" Type="http://schemas.openxmlformats.org/officeDocument/2006/relationships/image" Target="../media/image45.sv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696B0-B882-4EF1-9592-3A86F3787433}" type="doc">
      <dgm:prSet loTypeId="urn:microsoft.com/office/officeart/2005/8/layout/hProcess9" loCatId="process" qsTypeId="urn:microsoft.com/office/officeart/2005/8/quickstyle/3d3" qsCatId="3D" csTypeId="urn:microsoft.com/office/officeart/2005/8/colors/accent1_2" csCatId="accent1" phldr="1"/>
      <dgm:spPr/>
      <dgm:t>
        <a:bodyPr/>
        <a:lstStyle/>
        <a:p>
          <a:endParaRPr lang="en-GB"/>
        </a:p>
      </dgm:t>
    </dgm:pt>
    <dgm:pt modelId="{7AA8BD61-9AC7-4F58-B50F-D8E8D6DCB6C9}">
      <dgm:prSet/>
      <dgm:spPr/>
      <dgm:t>
        <a:bodyPr/>
        <a:lstStyle/>
        <a:p>
          <a:r>
            <a:rPr lang="en-GB" dirty="0"/>
            <a:t>LeDeR is a service improvement programme which aims to improve care, reduce health inequalities and prevent premature mortality of people with a learning disability and autistic people by reviewing information about the health and social care support people received. It does this by: </a:t>
          </a:r>
        </a:p>
      </dgm:t>
    </dgm:pt>
    <dgm:pt modelId="{75357BB2-9C04-4B23-B8A6-82FCA5BA48E2}" type="parTrans" cxnId="{135EB0AD-40B3-460A-ADE1-E5B71EAB54CE}">
      <dgm:prSet/>
      <dgm:spPr/>
      <dgm:t>
        <a:bodyPr/>
        <a:lstStyle/>
        <a:p>
          <a:endParaRPr lang="en-GB"/>
        </a:p>
      </dgm:t>
    </dgm:pt>
    <dgm:pt modelId="{EE159615-C7D2-4B7D-A8DC-D5E646B48DC0}" type="sibTrans" cxnId="{135EB0AD-40B3-460A-ADE1-E5B71EAB54CE}">
      <dgm:prSet/>
      <dgm:spPr/>
      <dgm:t>
        <a:bodyPr/>
        <a:lstStyle/>
        <a:p>
          <a:endParaRPr lang="en-GB"/>
        </a:p>
      </dgm:t>
    </dgm:pt>
    <dgm:pt modelId="{513B5E56-0DED-43A9-ACD0-8A153E26190A}">
      <dgm:prSet/>
      <dgm:spPr/>
      <dgm:t>
        <a:bodyPr/>
        <a:lstStyle/>
        <a:p>
          <a:r>
            <a:rPr lang="en-GB"/>
            <a:t>Delivering local service improvement, learning from LeDeR reviews about good quality care and areas requiring improvement. </a:t>
          </a:r>
        </a:p>
      </dgm:t>
    </dgm:pt>
    <dgm:pt modelId="{80D21152-7977-4D68-A08C-6D73BB0AE5B4}" type="parTrans" cxnId="{2F0D7575-0F14-4B85-9328-31D834354059}">
      <dgm:prSet/>
      <dgm:spPr/>
      <dgm:t>
        <a:bodyPr/>
        <a:lstStyle/>
        <a:p>
          <a:endParaRPr lang="en-GB"/>
        </a:p>
      </dgm:t>
    </dgm:pt>
    <dgm:pt modelId="{A52E9B62-ACBE-4DD7-8BD5-A3950A9F1330}" type="sibTrans" cxnId="{2F0D7575-0F14-4B85-9328-31D834354059}">
      <dgm:prSet/>
      <dgm:spPr/>
      <dgm:t>
        <a:bodyPr/>
        <a:lstStyle/>
        <a:p>
          <a:endParaRPr lang="en-GB"/>
        </a:p>
      </dgm:t>
    </dgm:pt>
    <dgm:pt modelId="{57FBC97C-445E-4837-BFA0-5FB65080A670}">
      <dgm:prSet/>
      <dgm:spPr/>
      <dgm:t>
        <a:bodyPr/>
        <a:lstStyle/>
        <a:p>
          <a:r>
            <a:rPr lang="en-GB"/>
            <a:t>Driving local service improvements based on themes emerging from LeDeR reviews at a regional and national level. </a:t>
          </a:r>
        </a:p>
      </dgm:t>
    </dgm:pt>
    <dgm:pt modelId="{EBFE748D-5AEF-497E-9510-FECD66EE4247}" type="parTrans" cxnId="{6016B3B9-E30C-4F12-A8B6-A7437D482B40}">
      <dgm:prSet/>
      <dgm:spPr/>
      <dgm:t>
        <a:bodyPr/>
        <a:lstStyle/>
        <a:p>
          <a:endParaRPr lang="en-GB"/>
        </a:p>
      </dgm:t>
    </dgm:pt>
    <dgm:pt modelId="{4164998D-4E10-4B2A-B910-D154C554C6A6}" type="sibTrans" cxnId="{6016B3B9-E30C-4F12-A8B6-A7437D482B40}">
      <dgm:prSet/>
      <dgm:spPr/>
      <dgm:t>
        <a:bodyPr/>
        <a:lstStyle/>
        <a:p>
          <a:endParaRPr lang="en-GB"/>
        </a:p>
      </dgm:t>
    </dgm:pt>
    <dgm:pt modelId="{5BDDD09D-D864-4211-A507-78475AF3A0DF}">
      <dgm:prSet/>
      <dgm:spPr/>
      <dgm:t>
        <a:bodyPr/>
        <a:lstStyle/>
        <a:p>
          <a:r>
            <a:rPr lang="en-GB"/>
            <a:t>Influencing national service improvements via actions that respond to themes commonly arising from analysis of LeDeR reviews. </a:t>
          </a:r>
        </a:p>
      </dgm:t>
    </dgm:pt>
    <dgm:pt modelId="{7B414799-602B-4FB3-A2EE-7C0BBD43628E}" type="parTrans" cxnId="{95C6D2D0-9D4C-46B3-9D01-F436902422A3}">
      <dgm:prSet/>
      <dgm:spPr/>
      <dgm:t>
        <a:bodyPr/>
        <a:lstStyle/>
        <a:p>
          <a:endParaRPr lang="en-GB"/>
        </a:p>
      </dgm:t>
    </dgm:pt>
    <dgm:pt modelId="{198E4D08-3937-4F8F-BE48-2BAA22AD765F}" type="sibTrans" cxnId="{95C6D2D0-9D4C-46B3-9D01-F436902422A3}">
      <dgm:prSet/>
      <dgm:spPr/>
      <dgm:t>
        <a:bodyPr/>
        <a:lstStyle/>
        <a:p>
          <a:endParaRPr lang="en-GB"/>
        </a:p>
      </dgm:t>
    </dgm:pt>
    <dgm:pt modelId="{988508EB-C1AB-4D55-B59C-2BBF08732C93}" type="pres">
      <dgm:prSet presAssocID="{F36696B0-B882-4EF1-9592-3A86F3787433}" presName="CompostProcess" presStyleCnt="0">
        <dgm:presLayoutVars>
          <dgm:dir/>
          <dgm:resizeHandles val="exact"/>
        </dgm:presLayoutVars>
      </dgm:prSet>
      <dgm:spPr/>
    </dgm:pt>
    <dgm:pt modelId="{71064C5F-B867-4098-B160-F7DC57A0AC0B}" type="pres">
      <dgm:prSet presAssocID="{F36696B0-B882-4EF1-9592-3A86F3787433}" presName="arrow" presStyleLbl="bgShp" presStyleIdx="0" presStyleCnt="1"/>
      <dgm:spPr/>
    </dgm:pt>
    <dgm:pt modelId="{BBEC01CA-9C4B-4683-B87A-E1B1CD1BE874}" type="pres">
      <dgm:prSet presAssocID="{F36696B0-B882-4EF1-9592-3A86F3787433}" presName="linearProcess" presStyleCnt="0"/>
      <dgm:spPr/>
    </dgm:pt>
    <dgm:pt modelId="{E5D72203-2478-45B7-84E2-22DAB44FB66C}" type="pres">
      <dgm:prSet presAssocID="{7AA8BD61-9AC7-4F58-B50F-D8E8D6DCB6C9}" presName="textNode" presStyleLbl="node1" presStyleIdx="0" presStyleCnt="1" custScaleY="168062">
        <dgm:presLayoutVars>
          <dgm:bulletEnabled val="1"/>
        </dgm:presLayoutVars>
      </dgm:prSet>
      <dgm:spPr/>
    </dgm:pt>
  </dgm:ptLst>
  <dgm:cxnLst>
    <dgm:cxn modelId="{F16C2B0E-8FCE-4255-BE2D-5CF729378021}" type="presOf" srcId="{513B5E56-0DED-43A9-ACD0-8A153E26190A}" destId="{E5D72203-2478-45B7-84E2-22DAB44FB66C}" srcOrd="0" destOrd="1" presId="urn:microsoft.com/office/officeart/2005/8/layout/hProcess9"/>
    <dgm:cxn modelId="{2F0D7575-0F14-4B85-9328-31D834354059}" srcId="{7AA8BD61-9AC7-4F58-B50F-D8E8D6DCB6C9}" destId="{513B5E56-0DED-43A9-ACD0-8A153E26190A}" srcOrd="0" destOrd="0" parTransId="{80D21152-7977-4D68-A08C-6D73BB0AE5B4}" sibTransId="{A52E9B62-ACBE-4DD7-8BD5-A3950A9F1330}"/>
    <dgm:cxn modelId="{77F96A57-A61F-47EC-9F1C-1DB981FDB977}" type="presOf" srcId="{7AA8BD61-9AC7-4F58-B50F-D8E8D6DCB6C9}" destId="{E5D72203-2478-45B7-84E2-22DAB44FB66C}" srcOrd="0" destOrd="0" presId="urn:microsoft.com/office/officeart/2005/8/layout/hProcess9"/>
    <dgm:cxn modelId="{D3E19695-24F2-48B4-A0E6-AE3104D36793}" type="presOf" srcId="{5BDDD09D-D864-4211-A507-78475AF3A0DF}" destId="{E5D72203-2478-45B7-84E2-22DAB44FB66C}" srcOrd="0" destOrd="3" presId="urn:microsoft.com/office/officeart/2005/8/layout/hProcess9"/>
    <dgm:cxn modelId="{135EB0AD-40B3-460A-ADE1-E5B71EAB54CE}" srcId="{F36696B0-B882-4EF1-9592-3A86F3787433}" destId="{7AA8BD61-9AC7-4F58-B50F-D8E8D6DCB6C9}" srcOrd="0" destOrd="0" parTransId="{75357BB2-9C04-4B23-B8A6-82FCA5BA48E2}" sibTransId="{EE159615-C7D2-4B7D-A8DC-D5E646B48DC0}"/>
    <dgm:cxn modelId="{6016B3B9-E30C-4F12-A8B6-A7437D482B40}" srcId="{7AA8BD61-9AC7-4F58-B50F-D8E8D6DCB6C9}" destId="{57FBC97C-445E-4837-BFA0-5FB65080A670}" srcOrd="1" destOrd="0" parTransId="{EBFE748D-5AEF-497E-9510-FECD66EE4247}" sibTransId="{4164998D-4E10-4B2A-B910-D154C554C6A6}"/>
    <dgm:cxn modelId="{95C6D2D0-9D4C-46B3-9D01-F436902422A3}" srcId="{7AA8BD61-9AC7-4F58-B50F-D8E8D6DCB6C9}" destId="{5BDDD09D-D864-4211-A507-78475AF3A0DF}" srcOrd="2" destOrd="0" parTransId="{7B414799-602B-4FB3-A2EE-7C0BBD43628E}" sibTransId="{198E4D08-3937-4F8F-BE48-2BAA22AD765F}"/>
    <dgm:cxn modelId="{E8B24AD7-A98A-467B-858A-B022D3B50C7C}" type="presOf" srcId="{F36696B0-B882-4EF1-9592-3A86F3787433}" destId="{988508EB-C1AB-4D55-B59C-2BBF08732C93}" srcOrd="0" destOrd="0" presId="urn:microsoft.com/office/officeart/2005/8/layout/hProcess9"/>
    <dgm:cxn modelId="{18D460F8-46A7-4021-A2F9-E264390E3F45}" type="presOf" srcId="{57FBC97C-445E-4837-BFA0-5FB65080A670}" destId="{E5D72203-2478-45B7-84E2-22DAB44FB66C}" srcOrd="0" destOrd="2" presId="urn:microsoft.com/office/officeart/2005/8/layout/hProcess9"/>
    <dgm:cxn modelId="{6F12422B-D53F-49BA-9E43-D39105DF2E08}" type="presParOf" srcId="{988508EB-C1AB-4D55-B59C-2BBF08732C93}" destId="{71064C5F-B867-4098-B160-F7DC57A0AC0B}" srcOrd="0" destOrd="0" presId="urn:microsoft.com/office/officeart/2005/8/layout/hProcess9"/>
    <dgm:cxn modelId="{B574BCC6-D2E1-40A5-BF4D-0D0B0B009CD7}" type="presParOf" srcId="{988508EB-C1AB-4D55-B59C-2BBF08732C93}" destId="{BBEC01CA-9C4B-4683-B87A-E1B1CD1BE874}" srcOrd="1" destOrd="0" presId="urn:microsoft.com/office/officeart/2005/8/layout/hProcess9"/>
    <dgm:cxn modelId="{3AC0DC91-87AB-4B7A-BB8E-28DC1D615505}" type="presParOf" srcId="{BBEC01CA-9C4B-4683-B87A-E1B1CD1BE874}" destId="{E5D72203-2478-45B7-84E2-22DAB44FB66C}"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21E3AB-FD3C-428A-8964-F7B2467AF775}" type="doc">
      <dgm:prSet loTypeId="urn:microsoft.com/office/officeart/2005/8/layout/hList6" loCatId="list" qsTypeId="urn:microsoft.com/office/officeart/2005/8/quickstyle/3d1" qsCatId="3D" csTypeId="urn:microsoft.com/office/officeart/2005/8/colors/accent1_2" csCatId="accent1" phldr="1"/>
      <dgm:spPr/>
      <dgm:t>
        <a:bodyPr/>
        <a:lstStyle/>
        <a:p>
          <a:endParaRPr lang="en-GB"/>
        </a:p>
      </dgm:t>
    </dgm:pt>
    <dgm:pt modelId="{D6710350-8E1B-4C5F-A140-1723A139185A}">
      <dgm:prSet/>
      <dgm:spPr/>
      <dgm:t>
        <a:bodyPr/>
        <a:lstStyle/>
        <a:p>
          <a:r>
            <a:rPr lang="en-GB"/>
            <a:t>This report includes the death of people with learning disabilities and autistic adults who died from 1st  April 2022 to 31</a:t>
          </a:r>
          <a:r>
            <a:rPr lang="en-GB" baseline="30000"/>
            <a:t>st</a:t>
          </a:r>
          <a:r>
            <a:rPr lang="en-GB"/>
            <a:t> March 2023.</a:t>
          </a:r>
        </a:p>
      </dgm:t>
    </dgm:pt>
    <dgm:pt modelId="{5933A1B5-29EE-4AC8-B7C2-610F8832FE9F}" type="parTrans" cxnId="{57D6A6E3-9306-451F-8961-EA974A1929A7}">
      <dgm:prSet/>
      <dgm:spPr/>
      <dgm:t>
        <a:bodyPr/>
        <a:lstStyle/>
        <a:p>
          <a:endParaRPr lang="en-GB"/>
        </a:p>
      </dgm:t>
    </dgm:pt>
    <dgm:pt modelId="{2917FA94-1526-4DFA-B6DA-2D5752235EBB}" type="sibTrans" cxnId="{57D6A6E3-9306-451F-8961-EA974A1929A7}">
      <dgm:prSet/>
      <dgm:spPr/>
      <dgm:t>
        <a:bodyPr/>
        <a:lstStyle/>
        <a:p>
          <a:endParaRPr lang="en-GB"/>
        </a:p>
      </dgm:t>
    </dgm:pt>
    <dgm:pt modelId="{21EEC78D-7B46-4599-9FA5-3978A8201205}">
      <dgm:prSet/>
      <dgm:spPr/>
      <dgm:t>
        <a:bodyPr/>
        <a:lstStyle/>
        <a:p>
          <a:r>
            <a:rPr lang="en-GB" dirty="0"/>
            <a:t>It is the fifth  annual report for LeDeR that Gloucestershire has published. </a:t>
          </a:r>
        </a:p>
      </dgm:t>
    </dgm:pt>
    <dgm:pt modelId="{5AB63FBA-2F92-45C1-93D6-69D27B389E37}" type="parTrans" cxnId="{6DC95200-5343-4A31-9C05-9AE86E24F053}">
      <dgm:prSet/>
      <dgm:spPr/>
      <dgm:t>
        <a:bodyPr/>
        <a:lstStyle/>
        <a:p>
          <a:endParaRPr lang="en-GB"/>
        </a:p>
      </dgm:t>
    </dgm:pt>
    <dgm:pt modelId="{681F96EB-9DCC-4BAC-B22C-65D7AE203822}" type="sibTrans" cxnId="{6DC95200-5343-4A31-9C05-9AE86E24F053}">
      <dgm:prSet/>
      <dgm:spPr/>
      <dgm:t>
        <a:bodyPr/>
        <a:lstStyle/>
        <a:p>
          <a:endParaRPr lang="en-GB"/>
        </a:p>
      </dgm:t>
    </dgm:pt>
    <dgm:pt modelId="{088EEA02-1470-4CE3-945E-6ADE5A9C0B59}">
      <dgm:prSet/>
      <dgm:spPr/>
      <dgm:t>
        <a:bodyPr/>
        <a:lstStyle/>
        <a:p>
          <a:r>
            <a:rPr lang="en-GB"/>
            <a:t>Previous reports are available on Inclusion Gloucestershire's LeDeR webpage. </a:t>
          </a:r>
          <a:r>
            <a:rPr lang="en-GB" u="sng">
              <a:hlinkClick xmlns:r="http://schemas.openxmlformats.org/officeDocument/2006/relationships" r:id="rId1"/>
            </a:rPr>
            <a:t>Inclusion Gloucestershire LeDeR</a:t>
          </a:r>
          <a:r>
            <a:rPr lang="en-GB"/>
            <a:t> </a:t>
          </a:r>
        </a:p>
      </dgm:t>
    </dgm:pt>
    <dgm:pt modelId="{AC48381B-BB3D-4BF6-83A0-8F34E81CB544}" type="parTrans" cxnId="{AEF7B12B-7E74-4861-B400-CA90082EE566}">
      <dgm:prSet/>
      <dgm:spPr/>
      <dgm:t>
        <a:bodyPr/>
        <a:lstStyle/>
        <a:p>
          <a:endParaRPr lang="en-GB"/>
        </a:p>
      </dgm:t>
    </dgm:pt>
    <dgm:pt modelId="{BF514512-A003-4CC3-B466-159D1ED978B1}" type="sibTrans" cxnId="{AEF7B12B-7E74-4861-B400-CA90082EE566}">
      <dgm:prSet/>
      <dgm:spPr/>
      <dgm:t>
        <a:bodyPr/>
        <a:lstStyle/>
        <a:p>
          <a:endParaRPr lang="en-GB"/>
        </a:p>
      </dgm:t>
    </dgm:pt>
    <dgm:pt modelId="{CF1E1BB6-C5B9-42C3-BF06-5D550CDB5F89}">
      <dgm:prSet/>
      <dgm:spPr/>
      <dgm:t>
        <a:bodyPr/>
        <a:lstStyle/>
        <a:p>
          <a:r>
            <a:rPr lang="en-GB"/>
            <a:t>The purpose of the report is to share our findings from LeDeR reviews and to share  learning and changes for practice.</a:t>
          </a:r>
        </a:p>
      </dgm:t>
    </dgm:pt>
    <dgm:pt modelId="{EE6CD52B-D02F-4390-8211-EAFF4D41F781}" type="parTrans" cxnId="{76F5D25E-DE91-4DA8-82FA-90A9C9D9B575}">
      <dgm:prSet/>
      <dgm:spPr/>
      <dgm:t>
        <a:bodyPr/>
        <a:lstStyle/>
        <a:p>
          <a:endParaRPr lang="en-GB"/>
        </a:p>
      </dgm:t>
    </dgm:pt>
    <dgm:pt modelId="{9C4A4AD5-6DB6-4E83-8F29-6338315A1C6E}" type="sibTrans" cxnId="{76F5D25E-DE91-4DA8-82FA-90A9C9D9B575}">
      <dgm:prSet/>
      <dgm:spPr/>
      <dgm:t>
        <a:bodyPr/>
        <a:lstStyle/>
        <a:p>
          <a:endParaRPr lang="en-GB"/>
        </a:p>
      </dgm:t>
    </dgm:pt>
    <dgm:pt modelId="{C0AC2A03-DAC1-4035-96FB-BEE2C1AE1FB1}" type="pres">
      <dgm:prSet presAssocID="{4121E3AB-FD3C-428A-8964-F7B2467AF775}" presName="Name0" presStyleCnt="0">
        <dgm:presLayoutVars>
          <dgm:dir/>
          <dgm:resizeHandles val="exact"/>
        </dgm:presLayoutVars>
      </dgm:prSet>
      <dgm:spPr/>
    </dgm:pt>
    <dgm:pt modelId="{436CDCF3-E516-4E54-B9F2-A2382351E02D}" type="pres">
      <dgm:prSet presAssocID="{D6710350-8E1B-4C5F-A140-1723A139185A}" presName="node" presStyleLbl="node1" presStyleIdx="0" presStyleCnt="4">
        <dgm:presLayoutVars>
          <dgm:bulletEnabled val="1"/>
        </dgm:presLayoutVars>
      </dgm:prSet>
      <dgm:spPr/>
    </dgm:pt>
    <dgm:pt modelId="{0D6C2C77-C5B0-4CE9-AD44-9408BB10A02F}" type="pres">
      <dgm:prSet presAssocID="{2917FA94-1526-4DFA-B6DA-2D5752235EBB}" presName="sibTrans" presStyleCnt="0"/>
      <dgm:spPr/>
    </dgm:pt>
    <dgm:pt modelId="{D0D2D5F8-3732-4AB8-AD3C-C01C78B05F86}" type="pres">
      <dgm:prSet presAssocID="{21EEC78D-7B46-4599-9FA5-3978A8201205}" presName="node" presStyleLbl="node1" presStyleIdx="1" presStyleCnt="4">
        <dgm:presLayoutVars>
          <dgm:bulletEnabled val="1"/>
        </dgm:presLayoutVars>
      </dgm:prSet>
      <dgm:spPr/>
    </dgm:pt>
    <dgm:pt modelId="{D743756D-B9CB-4C24-837C-45C2FE904FB9}" type="pres">
      <dgm:prSet presAssocID="{681F96EB-9DCC-4BAC-B22C-65D7AE203822}" presName="sibTrans" presStyleCnt="0"/>
      <dgm:spPr/>
    </dgm:pt>
    <dgm:pt modelId="{6739EE2D-B307-4A97-B49A-9600A2CFA085}" type="pres">
      <dgm:prSet presAssocID="{088EEA02-1470-4CE3-945E-6ADE5A9C0B59}" presName="node" presStyleLbl="node1" presStyleIdx="2" presStyleCnt="4">
        <dgm:presLayoutVars>
          <dgm:bulletEnabled val="1"/>
        </dgm:presLayoutVars>
      </dgm:prSet>
      <dgm:spPr/>
    </dgm:pt>
    <dgm:pt modelId="{52A6C097-158F-43C8-BF28-5A3D1689708B}" type="pres">
      <dgm:prSet presAssocID="{BF514512-A003-4CC3-B466-159D1ED978B1}" presName="sibTrans" presStyleCnt="0"/>
      <dgm:spPr/>
    </dgm:pt>
    <dgm:pt modelId="{CD428D5B-96D4-4712-B29A-AF6A27307C0D}" type="pres">
      <dgm:prSet presAssocID="{CF1E1BB6-C5B9-42C3-BF06-5D550CDB5F89}" presName="node" presStyleLbl="node1" presStyleIdx="3" presStyleCnt="4">
        <dgm:presLayoutVars>
          <dgm:bulletEnabled val="1"/>
        </dgm:presLayoutVars>
      </dgm:prSet>
      <dgm:spPr/>
    </dgm:pt>
  </dgm:ptLst>
  <dgm:cxnLst>
    <dgm:cxn modelId="{6DC95200-5343-4A31-9C05-9AE86E24F053}" srcId="{4121E3AB-FD3C-428A-8964-F7B2467AF775}" destId="{21EEC78D-7B46-4599-9FA5-3978A8201205}" srcOrd="1" destOrd="0" parTransId="{5AB63FBA-2F92-45C1-93D6-69D27B389E37}" sibTransId="{681F96EB-9DCC-4BAC-B22C-65D7AE203822}"/>
    <dgm:cxn modelId="{CD8F7E1B-7E84-46DB-9765-18381053094B}" type="presOf" srcId="{CF1E1BB6-C5B9-42C3-BF06-5D550CDB5F89}" destId="{CD428D5B-96D4-4712-B29A-AF6A27307C0D}" srcOrd="0" destOrd="0" presId="urn:microsoft.com/office/officeart/2005/8/layout/hList6"/>
    <dgm:cxn modelId="{AEF7B12B-7E74-4861-B400-CA90082EE566}" srcId="{4121E3AB-FD3C-428A-8964-F7B2467AF775}" destId="{088EEA02-1470-4CE3-945E-6ADE5A9C0B59}" srcOrd="2" destOrd="0" parTransId="{AC48381B-BB3D-4BF6-83A0-8F34E81CB544}" sibTransId="{BF514512-A003-4CC3-B466-159D1ED978B1}"/>
    <dgm:cxn modelId="{6B3EDD5B-9D31-422F-830D-F43FB913C72A}" type="presOf" srcId="{088EEA02-1470-4CE3-945E-6ADE5A9C0B59}" destId="{6739EE2D-B307-4A97-B49A-9600A2CFA085}" srcOrd="0" destOrd="0" presId="urn:microsoft.com/office/officeart/2005/8/layout/hList6"/>
    <dgm:cxn modelId="{76F5D25E-DE91-4DA8-82FA-90A9C9D9B575}" srcId="{4121E3AB-FD3C-428A-8964-F7B2467AF775}" destId="{CF1E1BB6-C5B9-42C3-BF06-5D550CDB5F89}" srcOrd="3" destOrd="0" parTransId="{EE6CD52B-D02F-4390-8211-EAFF4D41F781}" sibTransId="{9C4A4AD5-6DB6-4E83-8F29-6338315A1C6E}"/>
    <dgm:cxn modelId="{E880174F-4E39-4526-B917-732D31079A24}" type="presOf" srcId="{4121E3AB-FD3C-428A-8964-F7B2467AF775}" destId="{C0AC2A03-DAC1-4035-96FB-BEE2C1AE1FB1}" srcOrd="0" destOrd="0" presId="urn:microsoft.com/office/officeart/2005/8/layout/hList6"/>
    <dgm:cxn modelId="{08467F70-CDE9-4B3D-B69E-198C4FFB895A}" type="presOf" srcId="{D6710350-8E1B-4C5F-A140-1723A139185A}" destId="{436CDCF3-E516-4E54-B9F2-A2382351E02D}" srcOrd="0" destOrd="0" presId="urn:microsoft.com/office/officeart/2005/8/layout/hList6"/>
    <dgm:cxn modelId="{707681BB-9231-450F-95E4-078DAEF59017}" type="presOf" srcId="{21EEC78D-7B46-4599-9FA5-3978A8201205}" destId="{D0D2D5F8-3732-4AB8-AD3C-C01C78B05F86}" srcOrd="0" destOrd="0" presId="urn:microsoft.com/office/officeart/2005/8/layout/hList6"/>
    <dgm:cxn modelId="{57D6A6E3-9306-451F-8961-EA974A1929A7}" srcId="{4121E3AB-FD3C-428A-8964-F7B2467AF775}" destId="{D6710350-8E1B-4C5F-A140-1723A139185A}" srcOrd="0" destOrd="0" parTransId="{5933A1B5-29EE-4AC8-B7C2-610F8832FE9F}" sibTransId="{2917FA94-1526-4DFA-B6DA-2D5752235EBB}"/>
    <dgm:cxn modelId="{0878654C-EFA5-4510-A65D-9D24F18192BA}" type="presParOf" srcId="{C0AC2A03-DAC1-4035-96FB-BEE2C1AE1FB1}" destId="{436CDCF3-E516-4E54-B9F2-A2382351E02D}" srcOrd="0" destOrd="0" presId="urn:microsoft.com/office/officeart/2005/8/layout/hList6"/>
    <dgm:cxn modelId="{0D37D594-53DA-47DE-98C2-DD671D3E711F}" type="presParOf" srcId="{C0AC2A03-DAC1-4035-96FB-BEE2C1AE1FB1}" destId="{0D6C2C77-C5B0-4CE9-AD44-9408BB10A02F}" srcOrd="1" destOrd="0" presId="urn:microsoft.com/office/officeart/2005/8/layout/hList6"/>
    <dgm:cxn modelId="{6FE6E2AB-405D-4184-B41C-BBB4192CD142}" type="presParOf" srcId="{C0AC2A03-DAC1-4035-96FB-BEE2C1AE1FB1}" destId="{D0D2D5F8-3732-4AB8-AD3C-C01C78B05F86}" srcOrd="2" destOrd="0" presId="urn:microsoft.com/office/officeart/2005/8/layout/hList6"/>
    <dgm:cxn modelId="{7B53E193-A142-4C92-A4FE-E197CE0CFEB1}" type="presParOf" srcId="{C0AC2A03-DAC1-4035-96FB-BEE2C1AE1FB1}" destId="{D743756D-B9CB-4C24-837C-45C2FE904FB9}" srcOrd="3" destOrd="0" presId="urn:microsoft.com/office/officeart/2005/8/layout/hList6"/>
    <dgm:cxn modelId="{3DA33D44-52FF-4420-9B36-4A7F7B1D4172}" type="presParOf" srcId="{C0AC2A03-DAC1-4035-96FB-BEE2C1AE1FB1}" destId="{6739EE2D-B307-4A97-B49A-9600A2CFA085}" srcOrd="4" destOrd="0" presId="urn:microsoft.com/office/officeart/2005/8/layout/hList6"/>
    <dgm:cxn modelId="{A5E9EAAF-CAE2-4193-9A05-86643DC7ED6E}" type="presParOf" srcId="{C0AC2A03-DAC1-4035-96FB-BEE2C1AE1FB1}" destId="{52A6C097-158F-43C8-BF28-5A3D1689708B}" srcOrd="5" destOrd="0" presId="urn:microsoft.com/office/officeart/2005/8/layout/hList6"/>
    <dgm:cxn modelId="{FFFB543F-163C-4F85-A820-15875909AA8A}" type="presParOf" srcId="{C0AC2A03-DAC1-4035-96FB-BEE2C1AE1FB1}" destId="{CD428D5B-96D4-4712-B29A-AF6A27307C0D}"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EDB100-1042-4149-9FCA-276249B8486E}" type="doc">
      <dgm:prSet loTypeId="urn:microsoft.com/office/officeart/2005/8/layout/vList2" loCatId="list" qsTypeId="urn:microsoft.com/office/officeart/2005/8/quickstyle/3d2" qsCatId="3D" csTypeId="urn:microsoft.com/office/officeart/2005/8/colors/accent1_2" csCatId="accent1"/>
      <dgm:spPr/>
      <dgm:t>
        <a:bodyPr/>
        <a:lstStyle/>
        <a:p>
          <a:endParaRPr lang="en-GB"/>
        </a:p>
      </dgm:t>
    </dgm:pt>
    <dgm:pt modelId="{5A74C21D-3CE2-4464-BB7A-89735F96685D}">
      <dgm:prSet/>
      <dgm:spPr/>
      <dgm:t>
        <a:bodyPr/>
        <a:lstStyle/>
        <a:p>
          <a:r>
            <a:rPr lang="en-GB" dirty="0"/>
            <a:t>Links in presenters' notes will provide  access to a broad range of additional learning resources.</a:t>
          </a:r>
        </a:p>
      </dgm:t>
    </dgm:pt>
    <dgm:pt modelId="{66481410-C555-409D-A188-80382E5C1646}" type="parTrans" cxnId="{5439A828-737F-474A-8DB1-3044FAF791F3}">
      <dgm:prSet/>
      <dgm:spPr/>
      <dgm:t>
        <a:bodyPr/>
        <a:lstStyle/>
        <a:p>
          <a:endParaRPr lang="en-GB"/>
        </a:p>
      </dgm:t>
    </dgm:pt>
    <dgm:pt modelId="{8B720319-4F52-40AF-8BA2-664012936085}" type="sibTrans" cxnId="{5439A828-737F-474A-8DB1-3044FAF791F3}">
      <dgm:prSet/>
      <dgm:spPr/>
      <dgm:t>
        <a:bodyPr/>
        <a:lstStyle/>
        <a:p>
          <a:endParaRPr lang="en-GB"/>
        </a:p>
      </dgm:t>
    </dgm:pt>
    <dgm:pt modelId="{68A807BF-95D2-4CF6-90F5-D25CE3757E30}" type="pres">
      <dgm:prSet presAssocID="{C1EDB100-1042-4149-9FCA-276249B8486E}" presName="linear" presStyleCnt="0">
        <dgm:presLayoutVars>
          <dgm:animLvl val="lvl"/>
          <dgm:resizeHandles val="exact"/>
        </dgm:presLayoutVars>
      </dgm:prSet>
      <dgm:spPr/>
    </dgm:pt>
    <dgm:pt modelId="{BC8E8484-0922-4228-B343-FCFFC15B8ECB}" type="pres">
      <dgm:prSet presAssocID="{5A74C21D-3CE2-4464-BB7A-89735F96685D}" presName="parentText" presStyleLbl="node1" presStyleIdx="0" presStyleCnt="1">
        <dgm:presLayoutVars>
          <dgm:chMax val="0"/>
          <dgm:bulletEnabled val="1"/>
        </dgm:presLayoutVars>
      </dgm:prSet>
      <dgm:spPr/>
    </dgm:pt>
  </dgm:ptLst>
  <dgm:cxnLst>
    <dgm:cxn modelId="{5439A828-737F-474A-8DB1-3044FAF791F3}" srcId="{C1EDB100-1042-4149-9FCA-276249B8486E}" destId="{5A74C21D-3CE2-4464-BB7A-89735F96685D}" srcOrd="0" destOrd="0" parTransId="{66481410-C555-409D-A188-80382E5C1646}" sibTransId="{8B720319-4F52-40AF-8BA2-664012936085}"/>
    <dgm:cxn modelId="{AC42AA36-C737-4BB8-875E-50AAEF7628AD}" type="presOf" srcId="{5A74C21D-3CE2-4464-BB7A-89735F96685D}" destId="{BC8E8484-0922-4228-B343-FCFFC15B8ECB}" srcOrd="0" destOrd="0" presId="urn:microsoft.com/office/officeart/2005/8/layout/vList2"/>
    <dgm:cxn modelId="{00D1AF42-E4E1-4EA3-A93C-EEE1E6D2076A}" type="presOf" srcId="{C1EDB100-1042-4149-9FCA-276249B8486E}" destId="{68A807BF-95D2-4CF6-90F5-D25CE3757E30}" srcOrd="0" destOrd="0" presId="urn:microsoft.com/office/officeart/2005/8/layout/vList2"/>
    <dgm:cxn modelId="{09E1FB8B-B579-4D1A-80E8-F791203EFA30}" type="presParOf" srcId="{68A807BF-95D2-4CF6-90F5-D25CE3757E30}" destId="{BC8E8484-0922-4228-B343-FCFFC15B8ECB}"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918D9D-41C9-40BD-BD45-6F7F40AD45EC}" type="doc">
      <dgm:prSet loTypeId="urn:microsoft.com/office/officeart/2005/8/layout/vList2" loCatId="list" qsTypeId="urn:microsoft.com/office/officeart/2005/8/quickstyle/3d2" qsCatId="3D" csTypeId="urn:microsoft.com/office/officeart/2005/8/colors/accent1_2" csCatId="accent1"/>
      <dgm:spPr/>
      <dgm:t>
        <a:bodyPr/>
        <a:lstStyle/>
        <a:p>
          <a:endParaRPr lang="en-GB"/>
        </a:p>
      </dgm:t>
    </dgm:pt>
    <dgm:pt modelId="{D45742BC-C23A-45AC-B9F7-1D9465AEC940}">
      <dgm:prSet/>
      <dgm:spPr/>
      <dgm:t>
        <a:bodyPr/>
        <a:lstStyle/>
        <a:p>
          <a:r>
            <a:rPr lang="en-GB" dirty="0"/>
            <a:t>From January 2022 LeDeR reviews  include people (aged 18+) with an autism diagnosis (but without a learning disability) from January 2022.</a:t>
          </a:r>
        </a:p>
      </dgm:t>
    </dgm:pt>
    <dgm:pt modelId="{BBD4FFD8-3A67-402D-9FF2-77F5475E2DC5}" type="parTrans" cxnId="{F11B46E4-E5E5-4885-902C-57252BBED062}">
      <dgm:prSet/>
      <dgm:spPr/>
      <dgm:t>
        <a:bodyPr/>
        <a:lstStyle/>
        <a:p>
          <a:endParaRPr lang="en-GB"/>
        </a:p>
      </dgm:t>
    </dgm:pt>
    <dgm:pt modelId="{2D57292D-ADB7-4B38-9EFD-C9CB9998AF00}" type="sibTrans" cxnId="{F11B46E4-E5E5-4885-902C-57252BBED062}">
      <dgm:prSet/>
      <dgm:spPr/>
      <dgm:t>
        <a:bodyPr/>
        <a:lstStyle/>
        <a:p>
          <a:endParaRPr lang="en-GB"/>
        </a:p>
      </dgm:t>
    </dgm:pt>
    <dgm:pt modelId="{7CF505F4-EA2E-438D-9964-169C51585F23}">
      <dgm:prSet/>
      <dgm:spPr/>
      <dgm:t>
        <a:bodyPr/>
        <a:lstStyle/>
        <a:p>
          <a:r>
            <a:rPr lang="en-GB" dirty="0"/>
            <a:t>For an autistic individual to be eligible for a LeDeR review, they must have had a confirmed diagnosis of autism recorded (any of the terms as outlined in DSM or ICD) in their clinical records prior to their death.</a:t>
          </a:r>
        </a:p>
      </dgm:t>
    </dgm:pt>
    <dgm:pt modelId="{E9178B46-02FE-43E7-A1B1-DFAD5F8C2307}" type="parTrans" cxnId="{ABB1C0FC-0ED4-4E90-A3FC-E9EA5CDFB50B}">
      <dgm:prSet/>
      <dgm:spPr/>
      <dgm:t>
        <a:bodyPr/>
        <a:lstStyle/>
        <a:p>
          <a:endParaRPr lang="en-GB"/>
        </a:p>
      </dgm:t>
    </dgm:pt>
    <dgm:pt modelId="{385A1C2E-8516-457A-B874-32C9ACDB77AF}" type="sibTrans" cxnId="{ABB1C0FC-0ED4-4E90-A3FC-E9EA5CDFB50B}">
      <dgm:prSet/>
      <dgm:spPr/>
      <dgm:t>
        <a:bodyPr/>
        <a:lstStyle/>
        <a:p>
          <a:endParaRPr lang="en-GB"/>
        </a:p>
      </dgm:t>
    </dgm:pt>
    <dgm:pt modelId="{38403439-9857-4837-8D5E-85D24A88479C}">
      <dgm:prSet/>
      <dgm:spPr/>
      <dgm:t>
        <a:bodyPr/>
        <a:lstStyle/>
        <a:p>
          <a:r>
            <a:rPr lang="en-GB"/>
            <a:t>LeDeR does not include those who self-identify as autistic but have not sought or not received a clinical diagnosis from a qualified health professional. </a:t>
          </a:r>
        </a:p>
      </dgm:t>
    </dgm:pt>
    <dgm:pt modelId="{078791D8-D2F3-4D3F-9051-38721932DB90}" type="parTrans" cxnId="{6493E204-A4C3-42E3-AC65-422E64373AD7}">
      <dgm:prSet/>
      <dgm:spPr/>
      <dgm:t>
        <a:bodyPr/>
        <a:lstStyle/>
        <a:p>
          <a:endParaRPr lang="en-GB"/>
        </a:p>
      </dgm:t>
    </dgm:pt>
    <dgm:pt modelId="{7749ED6C-82FB-43A1-9986-297582627094}" type="sibTrans" cxnId="{6493E204-A4C3-42E3-AC65-422E64373AD7}">
      <dgm:prSet/>
      <dgm:spPr/>
      <dgm:t>
        <a:bodyPr/>
        <a:lstStyle/>
        <a:p>
          <a:endParaRPr lang="en-GB"/>
        </a:p>
      </dgm:t>
    </dgm:pt>
    <dgm:pt modelId="{88DC0A5A-BB4C-4BA0-B37E-E55D44EDB362}">
      <dgm:prSet/>
      <dgm:spPr/>
      <dgm:t>
        <a:bodyPr/>
        <a:lstStyle/>
        <a:p>
          <a:r>
            <a:rPr lang="en-GB"/>
            <a:t>LeDeR does not include individuals who have been referred for a clinical assessment of autism, but who have died prior to the assessment having been carried out or completed. </a:t>
          </a:r>
        </a:p>
      </dgm:t>
    </dgm:pt>
    <dgm:pt modelId="{24B51330-E412-4680-AB0B-A7D8F5E5BA86}" type="parTrans" cxnId="{84B5ED8E-148B-4486-BEC1-6E9426137782}">
      <dgm:prSet/>
      <dgm:spPr/>
      <dgm:t>
        <a:bodyPr/>
        <a:lstStyle/>
        <a:p>
          <a:endParaRPr lang="en-GB"/>
        </a:p>
      </dgm:t>
    </dgm:pt>
    <dgm:pt modelId="{802A9D89-B956-4C24-9FDC-888F50F727ED}" type="sibTrans" cxnId="{84B5ED8E-148B-4486-BEC1-6E9426137782}">
      <dgm:prSet/>
      <dgm:spPr/>
      <dgm:t>
        <a:bodyPr/>
        <a:lstStyle/>
        <a:p>
          <a:endParaRPr lang="en-GB"/>
        </a:p>
      </dgm:t>
    </dgm:pt>
    <dgm:pt modelId="{7876DDFA-D41C-43D4-8977-88EC63E4D944}" type="pres">
      <dgm:prSet presAssocID="{92918D9D-41C9-40BD-BD45-6F7F40AD45EC}" presName="linear" presStyleCnt="0">
        <dgm:presLayoutVars>
          <dgm:animLvl val="lvl"/>
          <dgm:resizeHandles val="exact"/>
        </dgm:presLayoutVars>
      </dgm:prSet>
      <dgm:spPr/>
    </dgm:pt>
    <dgm:pt modelId="{CDD8D5F0-9DAB-4B2A-99ED-DCCB48592CEA}" type="pres">
      <dgm:prSet presAssocID="{D45742BC-C23A-45AC-B9F7-1D9465AEC940}" presName="parentText" presStyleLbl="node1" presStyleIdx="0" presStyleCnt="4">
        <dgm:presLayoutVars>
          <dgm:chMax val="0"/>
          <dgm:bulletEnabled val="1"/>
        </dgm:presLayoutVars>
      </dgm:prSet>
      <dgm:spPr/>
    </dgm:pt>
    <dgm:pt modelId="{C4EE1BD9-339E-45D7-9694-BA37A20F289D}" type="pres">
      <dgm:prSet presAssocID="{2D57292D-ADB7-4B38-9EFD-C9CB9998AF00}" presName="spacer" presStyleCnt="0"/>
      <dgm:spPr/>
    </dgm:pt>
    <dgm:pt modelId="{1C2155DE-7607-40D2-A70C-C223D7F84EE4}" type="pres">
      <dgm:prSet presAssocID="{7CF505F4-EA2E-438D-9964-169C51585F23}" presName="parentText" presStyleLbl="node1" presStyleIdx="1" presStyleCnt="4">
        <dgm:presLayoutVars>
          <dgm:chMax val="0"/>
          <dgm:bulletEnabled val="1"/>
        </dgm:presLayoutVars>
      </dgm:prSet>
      <dgm:spPr/>
    </dgm:pt>
    <dgm:pt modelId="{2EE15371-9813-439D-8A4E-DF5E4F5DB8F5}" type="pres">
      <dgm:prSet presAssocID="{385A1C2E-8516-457A-B874-32C9ACDB77AF}" presName="spacer" presStyleCnt="0"/>
      <dgm:spPr/>
    </dgm:pt>
    <dgm:pt modelId="{05724DB4-3654-4F6C-A068-0D34C7BEFC5A}" type="pres">
      <dgm:prSet presAssocID="{38403439-9857-4837-8D5E-85D24A88479C}" presName="parentText" presStyleLbl="node1" presStyleIdx="2" presStyleCnt="4">
        <dgm:presLayoutVars>
          <dgm:chMax val="0"/>
          <dgm:bulletEnabled val="1"/>
        </dgm:presLayoutVars>
      </dgm:prSet>
      <dgm:spPr/>
    </dgm:pt>
    <dgm:pt modelId="{CAF0FDE1-C120-4E66-8579-C5BDC013CFCB}" type="pres">
      <dgm:prSet presAssocID="{7749ED6C-82FB-43A1-9986-297582627094}" presName="spacer" presStyleCnt="0"/>
      <dgm:spPr/>
    </dgm:pt>
    <dgm:pt modelId="{7AE09248-F8BF-49A5-AC29-BC8F7B8769BE}" type="pres">
      <dgm:prSet presAssocID="{88DC0A5A-BB4C-4BA0-B37E-E55D44EDB362}" presName="parentText" presStyleLbl="node1" presStyleIdx="3" presStyleCnt="4">
        <dgm:presLayoutVars>
          <dgm:chMax val="0"/>
          <dgm:bulletEnabled val="1"/>
        </dgm:presLayoutVars>
      </dgm:prSet>
      <dgm:spPr/>
    </dgm:pt>
  </dgm:ptLst>
  <dgm:cxnLst>
    <dgm:cxn modelId="{6493E204-A4C3-42E3-AC65-422E64373AD7}" srcId="{92918D9D-41C9-40BD-BD45-6F7F40AD45EC}" destId="{38403439-9857-4837-8D5E-85D24A88479C}" srcOrd="2" destOrd="0" parTransId="{078791D8-D2F3-4D3F-9051-38721932DB90}" sibTransId="{7749ED6C-82FB-43A1-9986-297582627094}"/>
    <dgm:cxn modelId="{90E91C4E-CA32-4C45-845E-762CA477B557}" type="presOf" srcId="{D45742BC-C23A-45AC-B9F7-1D9465AEC940}" destId="{CDD8D5F0-9DAB-4B2A-99ED-DCCB48592CEA}" srcOrd="0" destOrd="0" presId="urn:microsoft.com/office/officeart/2005/8/layout/vList2"/>
    <dgm:cxn modelId="{539CD57B-1556-4F76-9D07-BCF0ACBAE421}" type="presOf" srcId="{92918D9D-41C9-40BD-BD45-6F7F40AD45EC}" destId="{7876DDFA-D41C-43D4-8977-88EC63E4D944}" srcOrd="0" destOrd="0" presId="urn:microsoft.com/office/officeart/2005/8/layout/vList2"/>
    <dgm:cxn modelId="{84B5ED8E-148B-4486-BEC1-6E9426137782}" srcId="{92918D9D-41C9-40BD-BD45-6F7F40AD45EC}" destId="{88DC0A5A-BB4C-4BA0-B37E-E55D44EDB362}" srcOrd="3" destOrd="0" parTransId="{24B51330-E412-4680-AB0B-A7D8F5E5BA86}" sibTransId="{802A9D89-B956-4C24-9FDC-888F50F727ED}"/>
    <dgm:cxn modelId="{FB3E45AF-9E55-4D02-A89E-FA2D493B59BB}" type="presOf" srcId="{7CF505F4-EA2E-438D-9964-169C51585F23}" destId="{1C2155DE-7607-40D2-A70C-C223D7F84EE4}" srcOrd="0" destOrd="0" presId="urn:microsoft.com/office/officeart/2005/8/layout/vList2"/>
    <dgm:cxn modelId="{200F43D2-2BE3-465F-81AE-96EA3E8E2F90}" type="presOf" srcId="{38403439-9857-4837-8D5E-85D24A88479C}" destId="{05724DB4-3654-4F6C-A068-0D34C7BEFC5A}" srcOrd="0" destOrd="0" presId="urn:microsoft.com/office/officeart/2005/8/layout/vList2"/>
    <dgm:cxn modelId="{F11B46E4-E5E5-4885-902C-57252BBED062}" srcId="{92918D9D-41C9-40BD-BD45-6F7F40AD45EC}" destId="{D45742BC-C23A-45AC-B9F7-1D9465AEC940}" srcOrd="0" destOrd="0" parTransId="{BBD4FFD8-3A67-402D-9FF2-77F5475E2DC5}" sibTransId="{2D57292D-ADB7-4B38-9EFD-C9CB9998AF00}"/>
    <dgm:cxn modelId="{A34544EC-7FDE-4002-BD07-4D91D6F63A73}" type="presOf" srcId="{88DC0A5A-BB4C-4BA0-B37E-E55D44EDB362}" destId="{7AE09248-F8BF-49A5-AC29-BC8F7B8769BE}" srcOrd="0" destOrd="0" presId="urn:microsoft.com/office/officeart/2005/8/layout/vList2"/>
    <dgm:cxn modelId="{ABB1C0FC-0ED4-4E90-A3FC-E9EA5CDFB50B}" srcId="{92918D9D-41C9-40BD-BD45-6F7F40AD45EC}" destId="{7CF505F4-EA2E-438D-9964-169C51585F23}" srcOrd="1" destOrd="0" parTransId="{E9178B46-02FE-43E7-A1B1-DFAD5F8C2307}" sibTransId="{385A1C2E-8516-457A-B874-32C9ACDB77AF}"/>
    <dgm:cxn modelId="{17879A5D-802E-4282-BA0B-8EB0B65E6E5E}" type="presParOf" srcId="{7876DDFA-D41C-43D4-8977-88EC63E4D944}" destId="{CDD8D5F0-9DAB-4B2A-99ED-DCCB48592CEA}" srcOrd="0" destOrd="0" presId="urn:microsoft.com/office/officeart/2005/8/layout/vList2"/>
    <dgm:cxn modelId="{0089F638-0AF5-4955-A2A2-2C5DE06419AA}" type="presParOf" srcId="{7876DDFA-D41C-43D4-8977-88EC63E4D944}" destId="{C4EE1BD9-339E-45D7-9694-BA37A20F289D}" srcOrd="1" destOrd="0" presId="urn:microsoft.com/office/officeart/2005/8/layout/vList2"/>
    <dgm:cxn modelId="{BB76E933-0510-4978-81B2-256448F74F05}" type="presParOf" srcId="{7876DDFA-D41C-43D4-8977-88EC63E4D944}" destId="{1C2155DE-7607-40D2-A70C-C223D7F84EE4}" srcOrd="2" destOrd="0" presId="urn:microsoft.com/office/officeart/2005/8/layout/vList2"/>
    <dgm:cxn modelId="{D214F862-095F-4CDA-9F59-025424951545}" type="presParOf" srcId="{7876DDFA-D41C-43D4-8977-88EC63E4D944}" destId="{2EE15371-9813-439D-8A4E-DF5E4F5DB8F5}" srcOrd="3" destOrd="0" presId="urn:microsoft.com/office/officeart/2005/8/layout/vList2"/>
    <dgm:cxn modelId="{48673501-BA63-40A5-831B-418858D57735}" type="presParOf" srcId="{7876DDFA-D41C-43D4-8977-88EC63E4D944}" destId="{05724DB4-3654-4F6C-A068-0D34C7BEFC5A}" srcOrd="4" destOrd="0" presId="urn:microsoft.com/office/officeart/2005/8/layout/vList2"/>
    <dgm:cxn modelId="{8DA8C017-664D-4A27-9301-B08E46AD5E55}" type="presParOf" srcId="{7876DDFA-D41C-43D4-8977-88EC63E4D944}" destId="{CAF0FDE1-C120-4E66-8579-C5BDC013CFCB}" srcOrd="5" destOrd="0" presId="urn:microsoft.com/office/officeart/2005/8/layout/vList2"/>
    <dgm:cxn modelId="{C252E45B-D060-4E15-9234-63A6484D12C7}" type="presParOf" srcId="{7876DDFA-D41C-43D4-8977-88EC63E4D944}" destId="{7AE09248-F8BF-49A5-AC29-BC8F7B8769B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2B660A2-C70F-48C1-ADA6-F553E2462FCC}"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GB"/>
        </a:p>
      </dgm:t>
    </dgm:pt>
    <dgm:pt modelId="{1E05FA9D-A4FE-41E8-BB64-909E0F1356D9}">
      <dgm:prSet custT="1"/>
      <dgm:spPr/>
      <dgm:t>
        <a:bodyPr/>
        <a:lstStyle/>
        <a:p>
          <a:r>
            <a:rPr lang="en-GB" sz="1200" dirty="0"/>
            <a:t>* Autism is described in the diagnostic manuals used for clinical and research purposes. These manuals are the: </a:t>
          </a:r>
        </a:p>
      </dgm:t>
    </dgm:pt>
    <dgm:pt modelId="{D64CA1AF-DA4C-47C6-9A3F-BFBB9724AC65}" type="parTrans" cxnId="{D0171C4A-6CE0-4E50-8292-89D3E5793674}">
      <dgm:prSet/>
      <dgm:spPr/>
      <dgm:t>
        <a:bodyPr/>
        <a:lstStyle/>
        <a:p>
          <a:endParaRPr lang="en-GB"/>
        </a:p>
      </dgm:t>
    </dgm:pt>
    <dgm:pt modelId="{37BBBF99-09CA-449B-913E-0F5CFBB530BB}" type="sibTrans" cxnId="{D0171C4A-6CE0-4E50-8292-89D3E5793674}">
      <dgm:prSet/>
      <dgm:spPr/>
      <dgm:t>
        <a:bodyPr/>
        <a:lstStyle/>
        <a:p>
          <a:endParaRPr lang="en-GB"/>
        </a:p>
      </dgm:t>
    </dgm:pt>
    <dgm:pt modelId="{C4D18355-C577-4F63-9497-86C99146BF4B}">
      <dgm:prSet/>
      <dgm:spPr/>
      <dgm:t>
        <a:bodyPr/>
        <a:lstStyle/>
        <a:p>
          <a:endParaRPr lang="en-GB" dirty="0"/>
        </a:p>
      </dgm:t>
    </dgm:pt>
    <dgm:pt modelId="{A1E32842-79B7-4A63-95F6-F4695E09180A}" type="parTrans" cxnId="{B78BB869-98AB-4329-83C2-FCCA10EB54E9}">
      <dgm:prSet/>
      <dgm:spPr/>
      <dgm:t>
        <a:bodyPr/>
        <a:lstStyle/>
        <a:p>
          <a:endParaRPr lang="en-GB"/>
        </a:p>
      </dgm:t>
    </dgm:pt>
    <dgm:pt modelId="{AC59F0F2-21FB-4B40-9A4C-73BDF0A43D36}" type="sibTrans" cxnId="{B78BB869-98AB-4329-83C2-FCCA10EB54E9}">
      <dgm:prSet/>
      <dgm:spPr/>
      <dgm:t>
        <a:bodyPr/>
        <a:lstStyle/>
        <a:p>
          <a:endParaRPr lang="en-GB"/>
        </a:p>
      </dgm:t>
    </dgm:pt>
    <dgm:pt modelId="{31EE0993-1B2D-4D5E-B411-79B137F375B7}">
      <dgm:prSet custT="1"/>
      <dgm:spPr/>
      <dgm:t>
        <a:bodyPr/>
        <a:lstStyle/>
        <a:p>
          <a:r>
            <a:rPr lang="en-GB" sz="1100" dirty="0"/>
            <a:t>Diagnostic and Statistical Manual of Mental Disorders (DSM) </a:t>
          </a:r>
          <a:r>
            <a:rPr lang="en-GB" sz="1100" u="sng" dirty="0">
              <a:hlinkClick xmlns:r="http://schemas.openxmlformats.org/officeDocument/2006/relationships" r:id="rId1"/>
            </a:rPr>
            <a:t>https://www.psychiatry.org/psychiatrists/practice/dsm</a:t>
          </a:r>
          <a:r>
            <a:rPr lang="en-GB" sz="1100" dirty="0"/>
            <a:t>  and  International Classification of Mental and </a:t>
          </a:r>
        </a:p>
      </dgm:t>
    </dgm:pt>
    <dgm:pt modelId="{17542542-7D37-4302-B0EC-3D9544A10357}" type="parTrans" cxnId="{AFDC9DD8-9E85-45D5-9A92-494C061BA6B0}">
      <dgm:prSet/>
      <dgm:spPr/>
      <dgm:t>
        <a:bodyPr/>
        <a:lstStyle/>
        <a:p>
          <a:endParaRPr lang="en-GB"/>
        </a:p>
      </dgm:t>
    </dgm:pt>
    <dgm:pt modelId="{EB2E880F-FF6B-4D05-94AC-FC293F715063}" type="sibTrans" cxnId="{AFDC9DD8-9E85-45D5-9A92-494C061BA6B0}">
      <dgm:prSet/>
      <dgm:spPr/>
      <dgm:t>
        <a:bodyPr/>
        <a:lstStyle/>
        <a:p>
          <a:endParaRPr lang="en-GB"/>
        </a:p>
      </dgm:t>
    </dgm:pt>
    <dgm:pt modelId="{7B777213-6C4B-49A6-B608-7A9B351F495E}">
      <dgm:prSet custT="1"/>
      <dgm:spPr/>
      <dgm:t>
        <a:bodyPr/>
        <a:lstStyle/>
        <a:p>
          <a:r>
            <a:rPr lang="en-GB" sz="1200" dirty="0"/>
            <a:t>Behavioural Disorders (ICD) </a:t>
          </a:r>
          <a:r>
            <a:rPr lang="en-GB" sz="1200" u="sng" dirty="0">
              <a:hlinkClick xmlns:r="http://schemas.openxmlformats.org/officeDocument/2006/relationships" r:id="rId2"/>
            </a:rPr>
            <a:t>https://www.who.int/standards/classifications/classification-of-diseases</a:t>
          </a:r>
          <a:r>
            <a:rPr lang="en-GB" sz="1200" dirty="0"/>
            <a:t>   </a:t>
          </a:r>
        </a:p>
      </dgm:t>
    </dgm:pt>
    <dgm:pt modelId="{9B6D3A71-E2FB-4D3B-A884-854EDDB904EA}" type="parTrans" cxnId="{9B25EEDC-C44A-4905-955D-54794FFC9172}">
      <dgm:prSet/>
      <dgm:spPr/>
      <dgm:t>
        <a:bodyPr/>
        <a:lstStyle/>
        <a:p>
          <a:endParaRPr lang="en-GB"/>
        </a:p>
      </dgm:t>
    </dgm:pt>
    <dgm:pt modelId="{ABE326E4-8900-443A-B403-5251513FCE76}" type="sibTrans" cxnId="{9B25EEDC-C44A-4905-955D-54794FFC9172}">
      <dgm:prSet/>
      <dgm:spPr/>
      <dgm:t>
        <a:bodyPr/>
        <a:lstStyle/>
        <a:p>
          <a:endParaRPr lang="en-GB"/>
        </a:p>
      </dgm:t>
    </dgm:pt>
    <dgm:pt modelId="{1BBA9003-0B27-480E-8AF4-C0B5416E6016}" type="pres">
      <dgm:prSet presAssocID="{42B660A2-C70F-48C1-ADA6-F553E2462FCC}" presName="linear" presStyleCnt="0">
        <dgm:presLayoutVars>
          <dgm:animLvl val="lvl"/>
          <dgm:resizeHandles val="exact"/>
        </dgm:presLayoutVars>
      </dgm:prSet>
      <dgm:spPr/>
    </dgm:pt>
    <dgm:pt modelId="{A525E426-5BE2-4CCB-8EB2-4432B65F6AD6}" type="pres">
      <dgm:prSet presAssocID="{1E05FA9D-A4FE-41E8-BB64-909E0F1356D9}" presName="parentText" presStyleLbl="node1" presStyleIdx="0" presStyleCnt="3">
        <dgm:presLayoutVars>
          <dgm:chMax val="0"/>
          <dgm:bulletEnabled val="1"/>
        </dgm:presLayoutVars>
      </dgm:prSet>
      <dgm:spPr/>
    </dgm:pt>
    <dgm:pt modelId="{37E1C6A7-C62C-4DF2-AF88-28007884BBC1}" type="pres">
      <dgm:prSet presAssocID="{1E05FA9D-A4FE-41E8-BB64-909E0F1356D9}" presName="childText" presStyleLbl="revTx" presStyleIdx="0" presStyleCnt="1">
        <dgm:presLayoutVars>
          <dgm:bulletEnabled val="1"/>
        </dgm:presLayoutVars>
      </dgm:prSet>
      <dgm:spPr/>
    </dgm:pt>
    <dgm:pt modelId="{24A76FD6-914B-4D81-A19B-F145BB74B757}" type="pres">
      <dgm:prSet presAssocID="{31EE0993-1B2D-4D5E-B411-79B137F375B7}" presName="parentText" presStyleLbl="node1" presStyleIdx="1" presStyleCnt="3">
        <dgm:presLayoutVars>
          <dgm:chMax val="0"/>
          <dgm:bulletEnabled val="1"/>
        </dgm:presLayoutVars>
      </dgm:prSet>
      <dgm:spPr/>
    </dgm:pt>
    <dgm:pt modelId="{EB12063A-DE3E-4AAE-8FE5-9260665A9EE4}" type="pres">
      <dgm:prSet presAssocID="{EB2E880F-FF6B-4D05-94AC-FC293F715063}" presName="spacer" presStyleCnt="0"/>
      <dgm:spPr/>
    </dgm:pt>
    <dgm:pt modelId="{B20C410A-CA77-43DF-A0A1-64AEE97322D4}" type="pres">
      <dgm:prSet presAssocID="{7B777213-6C4B-49A6-B608-7A9B351F495E}" presName="parentText" presStyleLbl="node1" presStyleIdx="2" presStyleCnt="3">
        <dgm:presLayoutVars>
          <dgm:chMax val="0"/>
          <dgm:bulletEnabled val="1"/>
        </dgm:presLayoutVars>
      </dgm:prSet>
      <dgm:spPr/>
    </dgm:pt>
  </dgm:ptLst>
  <dgm:cxnLst>
    <dgm:cxn modelId="{7C3A5C06-BCDE-49DC-9245-E3903C3A5AAF}" type="presOf" srcId="{31EE0993-1B2D-4D5E-B411-79B137F375B7}" destId="{24A76FD6-914B-4D81-A19B-F145BB74B757}" srcOrd="0" destOrd="0" presId="urn:microsoft.com/office/officeart/2005/8/layout/vList2"/>
    <dgm:cxn modelId="{6F639A3B-A75C-409C-8D00-24F6EB6B3151}" type="presOf" srcId="{42B660A2-C70F-48C1-ADA6-F553E2462FCC}" destId="{1BBA9003-0B27-480E-8AF4-C0B5416E6016}" srcOrd="0" destOrd="0" presId="urn:microsoft.com/office/officeart/2005/8/layout/vList2"/>
    <dgm:cxn modelId="{48803F66-DF53-40AE-82D7-40DA7F94EA6F}" type="presOf" srcId="{1E05FA9D-A4FE-41E8-BB64-909E0F1356D9}" destId="{A525E426-5BE2-4CCB-8EB2-4432B65F6AD6}" srcOrd="0" destOrd="0" presId="urn:microsoft.com/office/officeart/2005/8/layout/vList2"/>
    <dgm:cxn modelId="{B78BB869-98AB-4329-83C2-FCCA10EB54E9}" srcId="{1E05FA9D-A4FE-41E8-BB64-909E0F1356D9}" destId="{C4D18355-C577-4F63-9497-86C99146BF4B}" srcOrd="0" destOrd="0" parTransId="{A1E32842-79B7-4A63-95F6-F4695E09180A}" sibTransId="{AC59F0F2-21FB-4B40-9A4C-73BDF0A43D36}"/>
    <dgm:cxn modelId="{D0171C4A-6CE0-4E50-8292-89D3E5793674}" srcId="{42B660A2-C70F-48C1-ADA6-F553E2462FCC}" destId="{1E05FA9D-A4FE-41E8-BB64-909E0F1356D9}" srcOrd="0" destOrd="0" parTransId="{D64CA1AF-DA4C-47C6-9A3F-BFBB9724AC65}" sibTransId="{37BBBF99-09CA-449B-913E-0F5CFBB530BB}"/>
    <dgm:cxn modelId="{89401F80-C612-4170-9010-698E67656E42}" type="presOf" srcId="{7B777213-6C4B-49A6-B608-7A9B351F495E}" destId="{B20C410A-CA77-43DF-A0A1-64AEE97322D4}" srcOrd="0" destOrd="0" presId="urn:microsoft.com/office/officeart/2005/8/layout/vList2"/>
    <dgm:cxn modelId="{D6CAC294-02AB-4FD7-9689-F056C9D24AFE}" type="presOf" srcId="{C4D18355-C577-4F63-9497-86C99146BF4B}" destId="{37E1C6A7-C62C-4DF2-AF88-28007884BBC1}" srcOrd="0" destOrd="0" presId="urn:microsoft.com/office/officeart/2005/8/layout/vList2"/>
    <dgm:cxn modelId="{AFDC9DD8-9E85-45D5-9A92-494C061BA6B0}" srcId="{42B660A2-C70F-48C1-ADA6-F553E2462FCC}" destId="{31EE0993-1B2D-4D5E-B411-79B137F375B7}" srcOrd="1" destOrd="0" parTransId="{17542542-7D37-4302-B0EC-3D9544A10357}" sibTransId="{EB2E880F-FF6B-4D05-94AC-FC293F715063}"/>
    <dgm:cxn modelId="{9B25EEDC-C44A-4905-955D-54794FFC9172}" srcId="{42B660A2-C70F-48C1-ADA6-F553E2462FCC}" destId="{7B777213-6C4B-49A6-B608-7A9B351F495E}" srcOrd="2" destOrd="0" parTransId="{9B6D3A71-E2FB-4D3B-A884-854EDDB904EA}" sibTransId="{ABE326E4-8900-443A-B403-5251513FCE76}"/>
    <dgm:cxn modelId="{57F34E84-1292-45F7-86CC-CCA13389E4E3}" type="presParOf" srcId="{1BBA9003-0B27-480E-8AF4-C0B5416E6016}" destId="{A525E426-5BE2-4CCB-8EB2-4432B65F6AD6}" srcOrd="0" destOrd="0" presId="urn:microsoft.com/office/officeart/2005/8/layout/vList2"/>
    <dgm:cxn modelId="{5010A708-EBE2-402A-99C0-ACAE684DCBD2}" type="presParOf" srcId="{1BBA9003-0B27-480E-8AF4-C0B5416E6016}" destId="{37E1C6A7-C62C-4DF2-AF88-28007884BBC1}" srcOrd="1" destOrd="0" presId="urn:microsoft.com/office/officeart/2005/8/layout/vList2"/>
    <dgm:cxn modelId="{02AAC79A-2DD2-41B3-A20E-50D878E64E5B}" type="presParOf" srcId="{1BBA9003-0B27-480E-8AF4-C0B5416E6016}" destId="{24A76FD6-914B-4D81-A19B-F145BB74B757}" srcOrd="2" destOrd="0" presId="urn:microsoft.com/office/officeart/2005/8/layout/vList2"/>
    <dgm:cxn modelId="{34FC2909-5EB2-4206-AD2D-6BCE688C65AC}" type="presParOf" srcId="{1BBA9003-0B27-480E-8AF4-C0B5416E6016}" destId="{EB12063A-DE3E-4AAE-8FE5-9260665A9EE4}" srcOrd="3" destOrd="0" presId="urn:microsoft.com/office/officeart/2005/8/layout/vList2"/>
    <dgm:cxn modelId="{327545EE-48B7-4644-B3EB-5C647F511973}" type="presParOf" srcId="{1BBA9003-0B27-480E-8AF4-C0B5416E6016}" destId="{B20C410A-CA77-43DF-A0A1-64AEE97322D4}"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DC5E7B-C570-40AE-AD19-8B3E95D4711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GB"/>
        </a:p>
      </dgm:t>
    </dgm:pt>
    <dgm:pt modelId="{1D335529-5933-4203-ABB2-92EBB3F69FBB}">
      <dgm:prSet custT="1"/>
      <dgm:spPr/>
      <dgm:t>
        <a:bodyPr/>
        <a:lstStyle/>
        <a:p>
          <a:r>
            <a:rPr lang="en-GB" sz="1000" b="1" dirty="0"/>
            <a:t>About Sandra</a:t>
          </a:r>
          <a:r>
            <a:rPr lang="en-GB" sz="1000" dirty="0"/>
            <a:t>: She had a diagnosis of mild learning disability, generalised epilepsy, paranoid psychosis (in remission), osteoporosis with repeated fractures and behaviour that was found challenging to manage. She was described as having "a wicked sense of humour “, Sandra loved spending time with people and enjoyed going out. She had family that lived out of area, but the relationship with her sister was strained and they had not met for over 10 yrs. Sandra was able to follow simple instructions but was often distracted by the voices that she heard. Her mental health could affect her physical health. Sandra was in a residential placement for 19 years, where it is reported that she was very happy, and her care was regarded as excellent. She was supported to attend all age &amp; gender appropriate screening, GP appointments and vaccinations. Sandra needed help with most aspects of daily living. Her epilepsy was well controlled. She had no teeth but used an oral mouthwash, had regular blood tests and her weight was monitored. Reasonable adjustments were recorded. Sandra was reliant on care staff and lacked capacity for care and treatment. Sandra had input from physio, OT, CDLT, SALT &amp; consultant psychiatrist. She had a ReSPECT form and DNACPR in place, which was followed. A review of her care package was underway at the time of her passing. Sandra  presented with a lump on her  leg that care staff had referred to GP. This was not followed up but was found to be a cancer during autopsy. It was felt she would have been too frail to survive surgery if cancer had been detected.  Sandra’s health deteriorated considerably over the last two years of her life. She became unable to mobilise unaided. Following a fall Sandra had a scan of her head which showed some cerebellar disease which it was thought might be contributing to her falls. Sandra had a thorough Annual Health Check in the last year of her life. She had multiple hospital admissions due to chest infections and was on Gold Standard Palliative Care for the last 3 years of  her life, preferring to be treated in the community. </a:t>
          </a:r>
        </a:p>
      </dgm:t>
    </dgm:pt>
    <dgm:pt modelId="{81CBABDA-F6B5-4079-B315-C0FEA8A541C4}" type="parTrans" cxnId="{BA9DF467-8F54-4D11-8D10-AA7FFCC52357}">
      <dgm:prSet/>
      <dgm:spPr/>
      <dgm:t>
        <a:bodyPr/>
        <a:lstStyle/>
        <a:p>
          <a:endParaRPr lang="en-GB"/>
        </a:p>
      </dgm:t>
    </dgm:pt>
    <dgm:pt modelId="{95D1E87C-4172-47B7-82A9-724550E9346F}" type="sibTrans" cxnId="{BA9DF467-8F54-4D11-8D10-AA7FFCC52357}">
      <dgm:prSet/>
      <dgm:spPr/>
      <dgm:t>
        <a:bodyPr/>
        <a:lstStyle/>
        <a:p>
          <a:endParaRPr lang="en-GB"/>
        </a:p>
      </dgm:t>
    </dgm:pt>
    <dgm:pt modelId="{DD27AAFF-11A0-4D48-9680-D0240C9CB679}">
      <dgm:prSet custT="1"/>
      <dgm:spPr/>
      <dgm:t>
        <a:bodyPr/>
        <a:lstStyle/>
        <a:p>
          <a:r>
            <a:rPr lang="en-GB" sz="1100" b="1" dirty="0"/>
            <a:t>About their death</a:t>
          </a:r>
          <a:r>
            <a:rPr lang="en-GB" sz="1100" dirty="0"/>
            <a:t>:  Sandra</a:t>
          </a:r>
          <a:r>
            <a:rPr lang="en-GB" sz="1100" b="1" dirty="0"/>
            <a:t> </a:t>
          </a:r>
          <a:r>
            <a:rPr lang="en-GB" sz="1100" dirty="0"/>
            <a:t>was found to be unresponsive with low oxygen levels and conveyed to Gloucester Royal Hospital. Presenting as very frail, she was treated for Community Acquired Pneumonia and UTI. She was discharged a few weeks later. She was further admitted and treated for a chest infection and discharged. Rapid response attended the home a few days later due to chesty cough and reduced fluid intake, administering IV antibiotics. Sandra tested positive for Covid at this time. She continued to deteriorate and was supported by District Nurses with End-Of-Life medication. SWAST attended the home a week later due to further respiratory concerns, relatives were contacted and a best interest decision to stay home was made in line with her wishes as outlined in her ReSPECT Form. She died at home in the care of the staff as per her wishes.</a:t>
          </a:r>
        </a:p>
      </dgm:t>
    </dgm:pt>
    <dgm:pt modelId="{968207A8-170E-4C72-89A8-4BEBEC7AA73D}" type="parTrans" cxnId="{C61D224D-A0D4-435E-9EED-5B0B801F73E8}">
      <dgm:prSet/>
      <dgm:spPr/>
      <dgm:t>
        <a:bodyPr/>
        <a:lstStyle/>
        <a:p>
          <a:endParaRPr lang="en-GB"/>
        </a:p>
      </dgm:t>
    </dgm:pt>
    <dgm:pt modelId="{D576EC50-71F1-4054-9A79-C1F61188C308}" type="sibTrans" cxnId="{C61D224D-A0D4-435E-9EED-5B0B801F73E8}">
      <dgm:prSet/>
      <dgm:spPr/>
      <dgm:t>
        <a:bodyPr/>
        <a:lstStyle/>
        <a:p>
          <a:endParaRPr lang="en-GB"/>
        </a:p>
      </dgm:t>
    </dgm:pt>
    <dgm:pt modelId="{75D060A2-D0EA-4F01-941B-E712A23CF7FF}" type="pres">
      <dgm:prSet presAssocID="{E8DC5E7B-C570-40AE-AD19-8B3E95D4711A}" presName="linear" presStyleCnt="0">
        <dgm:presLayoutVars>
          <dgm:animLvl val="lvl"/>
          <dgm:resizeHandles val="exact"/>
        </dgm:presLayoutVars>
      </dgm:prSet>
      <dgm:spPr/>
    </dgm:pt>
    <dgm:pt modelId="{A0229494-2029-4798-A6B1-4F7D7C8075E8}" type="pres">
      <dgm:prSet presAssocID="{1D335529-5933-4203-ABB2-92EBB3F69FBB}" presName="parentText" presStyleLbl="node1" presStyleIdx="0" presStyleCnt="2" custScaleY="168755">
        <dgm:presLayoutVars>
          <dgm:chMax val="0"/>
          <dgm:bulletEnabled val="1"/>
        </dgm:presLayoutVars>
      </dgm:prSet>
      <dgm:spPr/>
    </dgm:pt>
    <dgm:pt modelId="{4D0D7B32-9EF0-4AF7-BCE2-8B80785AB400}" type="pres">
      <dgm:prSet presAssocID="{95D1E87C-4172-47B7-82A9-724550E9346F}" presName="spacer" presStyleCnt="0"/>
      <dgm:spPr/>
    </dgm:pt>
    <dgm:pt modelId="{AB2B37A1-610B-4AEE-97D7-1BFA3D053D10}" type="pres">
      <dgm:prSet presAssocID="{DD27AAFF-11A0-4D48-9680-D0240C9CB679}" presName="parentText" presStyleLbl="node1" presStyleIdx="1" presStyleCnt="2">
        <dgm:presLayoutVars>
          <dgm:chMax val="0"/>
          <dgm:bulletEnabled val="1"/>
        </dgm:presLayoutVars>
      </dgm:prSet>
      <dgm:spPr/>
    </dgm:pt>
  </dgm:ptLst>
  <dgm:cxnLst>
    <dgm:cxn modelId="{BA9DF467-8F54-4D11-8D10-AA7FFCC52357}" srcId="{E8DC5E7B-C570-40AE-AD19-8B3E95D4711A}" destId="{1D335529-5933-4203-ABB2-92EBB3F69FBB}" srcOrd="0" destOrd="0" parTransId="{81CBABDA-F6B5-4079-B315-C0FEA8A541C4}" sibTransId="{95D1E87C-4172-47B7-82A9-724550E9346F}"/>
    <dgm:cxn modelId="{C61D224D-A0D4-435E-9EED-5B0B801F73E8}" srcId="{E8DC5E7B-C570-40AE-AD19-8B3E95D4711A}" destId="{DD27AAFF-11A0-4D48-9680-D0240C9CB679}" srcOrd="1" destOrd="0" parTransId="{968207A8-170E-4C72-89A8-4BEBEC7AA73D}" sibTransId="{D576EC50-71F1-4054-9A79-C1F61188C308}"/>
    <dgm:cxn modelId="{486E667A-AD0B-4CA8-8A2A-8C506EBA5B7D}" type="presOf" srcId="{E8DC5E7B-C570-40AE-AD19-8B3E95D4711A}" destId="{75D060A2-D0EA-4F01-941B-E712A23CF7FF}" srcOrd="0" destOrd="0" presId="urn:microsoft.com/office/officeart/2005/8/layout/vList2"/>
    <dgm:cxn modelId="{E70196E3-E8A4-4DDD-82BE-C2423EC4B7B2}" type="presOf" srcId="{DD27AAFF-11A0-4D48-9680-D0240C9CB679}" destId="{AB2B37A1-610B-4AEE-97D7-1BFA3D053D10}" srcOrd="0" destOrd="0" presId="urn:microsoft.com/office/officeart/2005/8/layout/vList2"/>
    <dgm:cxn modelId="{AC92C1F3-60F9-4E04-97BB-235AFD6E7B90}" type="presOf" srcId="{1D335529-5933-4203-ABB2-92EBB3F69FBB}" destId="{A0229494-2029-4798-A6B1-4F7D7C8075E8}" srcOrd="0" destOrd="0" presId="urn:microsoft.com/office/officeart/2005/8/layout/vList2"/>
    <dgm:cxn modelId="{A97B6CD4-E4D3-47F3-9E06-82CBA8F1AE90}" type="presParOf" srcId="{75D060A2-D0EA-4F01-941B-E712A23CF7FF}" destId="{A0229494-2029-4798-A6B1-4F7D7C8075E8}" srcOrd="0" destOrd="0" presId="urn:microsoft.com/office/officeart/2005/8/layout/vList2"/>
    <dgm:cxn modelId="{3EB73FF5-864A-4D58-B74B-ADBE0613D0F6}" type="presParOf" srcId="{75D060A2-D0EA-4F01-941B-E712A23CF7FF}" destId="{4D0D7B32-9EF0-4AF7-BCE2-8B80785AB400}" srcOrd="1" destOrd="0" presId="urn:microsoft.com/office/officeart/2005/8/layout/vList2"/>
    <dgm:cxn modelId="{CB052FB7-F57E-4323-9863-B3B6BFE076DF}" type="presParOf" srcId="{75D060A2-D0EA-4F01-941B-E712A23CF7FF}" destId="{AB2B37A1-610B-4AEE-97D7-1BFA3D053D1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43E38B-5794-4CEA-BD58-4B85E49E8268}"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GB"/>
        </a:p>
      </dgm:t>
    </dgm:pt>
    <dgm:pt modelId="{B5799C95-58FC-4FD3-9471-81740952D6E0}">
      <dgm:prSet/>
      <dgm:spPr>
        <a:solidFill>
          <a:srgbClr val="FFC000"/>
        </a:solidFill>
      </dgm:spPr>
      <dgm:t>
        <a:bodyPr/>
        <a:lstStyle/>
        <a:p>
          <a:r>
            <a:rPr lang="en-GB" b="1" dirty="0"/>
            <a:t>Good Practice - </a:t>
          </a:r>
          <a:r>
            <a:rPr lang="en-GB" b="0" i="0" baseline="0" dirty="0"/>
            <a:t>Same care provider for 19 years –this is very consistent. </a:t>
          </a:r>
          <a:endParaRPr lang="en-GB" dirty="0"/>
        </a:p>
      </dgm:t>
    </dgm:pt>
    <dgm:pt modelId="{AC545189-DB44-41BC-9AD4-26685C902D9E}" type="parTrans" cxnId="{3EEC4805-F5E9-440B-BD92-5B1CAFA2BED6}">
      <dgm:prSet/>
      <dgm:spPr/>
      <dgm:t>
        <a:bodyPr/>
        <a:lstStyle/>
        <a:p>
          <a:endParaRPr lang="en-GB"/>
        </a:p>
      </dgm:t>
    </dgm:pt>
    <dgm:pt modelId="{10BA9535-60BA-4168-B6B5-BAB80435885B}" type="sibTrans" cxnId="{3EEC4805-F5E9-440B-BD92-5B1CAFA2BED6}">
      <dgm:prSet/>
      <dgm:spPr/>
      <dgm:t>
        <a:bodyPr/>
        <a:lstStyle/>
        <a:p>
          <a:endParaRPr lang="en-GB"/>
        </a:p>
      </dgm:t>
    </dgm:pt>
    <dgm:pt modelId="{59B33B3B-52AD-454D-9F3C-3CC1244FC4A8}">
      <dgm:prSet/>
      <dgm:spPr>
        <a:solidFill>
          <a:srgbClr val="FFC000"/>
        </a:solidFill>
      </dgm:spPr>
      <dgm:t>
        <a:bodyPr/>
        <a:lstStyle/>
        <a:p>
          <a:r>
            <a:rPr lang="en-GB" b="0" i="0" baseline="0" dirty="0"/>
            <a:t>Lots of work to repair family relationships towards end of life</a:t>
          </a:r>
          <a:endParaRPr lang="en-GB" dirty="0"/>
        </a:p>
      </dgm:t>
    </dgm:pt>
    <dgm:pt modelId="{37E2F01A-48C0-48C1-B0A7-AA88EB7ABF2F}" type="parTrans" cxnId="{4E9EE9B9-94D1-43AF-A707-847F6B04EF99}">
      <dgm:prSet/>
      <dgm:spPr/>
      <dgm:t>
        <a:bodyPr/>
        <a:lstStyle/>
        <a:p>
          <a:endParaRPr lang="en-GB"/>
        </a:p>
      </dgm:t>
    </dgm:pt>
    <dgm:pt modelId="{BD42B1EE-9397-4AC7-BC81-AB7121BC9889}" type="sibTrans" cxnId="{4E9EE9B9-94D1-43AF-A707-847F6B04EF99}">
      <dgm:prSet/>
      <dgm:spPr/>
      <dgm:t>
        <a:bodyPr/>
        <a:lstStyle/>
        <a:p>
          <a:endParaRPr lang="en-GB"/>
        </a:p>
      </dgm:t>
    </dgm:pt>
    <dgm:pt modelId="{AA497667-CC7C-4DCA-9E27-929CCF7795AB}">
      <dgm:prSet/>
      <dgm:spPr>
        <a:solidFill>
          <a:srgbClr val="FFC000"/>
        </a:solidFill>
      </dgm:spPr>
      <dgm:t>
        <a:bodyPr/>
        <a:lstStyle/>
        <a:p>
          <a:r>
            <a:rPr lang="en-GB" b="0" i="0" baseline="0" dirty="0"/>
            <a:t>Evidence in GP notes of reasonable adjustments made.</a:t>
          </a:r>
          <a:endParaRPr lang="en-GB" dirty="0"/>
        </a:p>
      </dgm:t>
    </dgm:pt>
    <dgm:pt modelId="{9C7DBF2C-C442-42CF-A3ED-3D91160A4AF1}" type="parTrans" cxnId="{381CBD97-4D41-4F4A-9F88-9145B1CB8044}">
      <dgm:prSet/>
      <dgm:spPr/>
      <dgm:t>
        <a:bodyPr/>
        <a:lstStyle/>
        <a:p>
          <a:endParaRPr lang="en-GB"/>
        </a:p>
      </dgm:t>
    </dgm:pt>
    <dgm:pt modelId="{7CD9974E-ACA5-4A3A-A308-02ACAEF76969}" type="sibTrans" cxnId="{381CBD97-4D41-4F4A-9F88-9145B1CB8044}">
      <dgm:prSet/>
      <dgm:spPr/>
      <dgm:t>
        <a:bodyPr/>
        <a:lstStyle/>
        <a:p>
          <a:endParaRPr lang="en-GB"/>
        </a:p>
      </dgm:t>
    </dgm:pt>
    <dgm:pt modelId="{2535BFB7-83A9-4D1D-9AF4-B7B59008ACBB}">
      <dgm:prSet/>
      <dgm:spPr>
        <a:solidFill>
          <a:srgbClr val="FFC000"/>
        </a:solidFill>
      </dgm:spPr>
      <dgm:t>
        <a:bodyPr/>
        <a:lstStyle/>
        <a:p>
          <a:r>
            <a:rPr lang="en-GB" b="0" i="0" baseline="0" dirty="0"/>
            <a:t>All expected health screenings</a:t>
          </a:r>
          <a:endParaRPr lang="en-GB" dirty="0"/>
        </a:p>
      </dgm:t>
    </dgm:pt>
    <dgm:pt modelId="{7E89FAD9-5D0D-4DDE-89A6-FCB616714E5B}" type="parTrans" cxnId="{CD228767-E1FE-4C78-81C0-47984161EDCB}">
      <dgm:prSet/>
      <dgm:spPr/>
      <dgm:t>
        <a:bodyPr/>
        <a:lstStyle/>
        <a:p>
          <a:endParaRPr lang="en-GB"/>
        </a:p>
      </dgm:t>
    </dgm:pt>
    <dgm:pt modelId="{CE0B0C4D-31D3-4C07-B37F-04628B40CF6C}" type="sibTrans" cxnId="{CD228767-E1FE-4C78-81C0-47984161EDCB}">
      <dgm:prSet/>
      <dgm:spPr/>
      <dgm:t>
        <a:bodyPr/>
        <a:lstStyle/>
        <a:p>
          <a:endParaRPr lang="en-GB"/>
        </a:p>
      </dgm:t>
    </dgm:pt>
    <dgm:pt modelId="{B28C0D80-AEC0-4910-904C-E53DD6A9AFB8}">
      <dgm:prSet/>
      <dgm:spPr>
        <a:solidFill>
          <a:srgbClr val="FFC000"/>
        </a:solidFill>
      </dgm:spPr>
      <dgm:t>
        <a:bodyPr/>
        <a:lstStyle/>
        <a:p>
          <a:r>
            <a:rPr lang="en-GB" b="0" i="0" baseline="0" dirty="0"/>
            <a:t>Support from CLDT and SALT </a:t>
          </a:r>
          <a:endParaRPr lang="en-GB" dirty="0"/>
        </a:p>
      </dgm:t>
    </dgm:pt>
    <dgm:pt modelId="{B7323B43-76E3-44E2-A642-9F6047135803}" type="parTrans" cxnId="{F81461EC-73C4-47ED-B5DB-3C7F6B843B4A}">
      <dgm:prSet/>
      <dgm:spPr/>
      <dgm:t>
        <a:bodyPr/>
        <a:lstStyle/>
        <a:p>
          <a:endParaRPr lang="en-GB"/>
        </a:p>
      </dgm:t>
    </dgm:pt>
    <dgm:pt modelId="{E54FB13C-805A-4446-93D5-A494A1CAFE6B}" type="sibTrans" cxnId="{F81461EC-73C4-47ED-B5DB-3C7F6B843B4A}">
      <dgm:prSet/>
      <dgm:spPr/>
      <dgm:t>
        <a:bodyPr/>
        <a:lstStyle/>
        <a:p>
          <a:endParaRPr lang="en-GB"/>
        </a:p>
      </dgm:t>
    </dgm:pt>
    <dgm:pt modelId="{3669D293-3291-4C8A-B9A7-2D5751CE5E7E}">
      <dgm:prSet/>
      <dgm:spPr>
        <a:solidFill>
          <a:srgbClr val="FFC000"/>
        </a:solidFill>
      </dgm:spPr>
      <dgm:t>
        <a:bodyPr/>
        <a:lstStyle/>
        <a:p>
          <a:r>
            <a:rPr lang="en-GB" b="0" i="0" baseline="0" dirty="0"/>
            <a:t>Well supported by GP and paramedics towards end of life </a:t>
          </a:r>
          <a:endParaRPr lang="en-GB" dirty="0"/>
        </a:p>
      </dgm:t>
    </dgm:pt>
    <dgm:pt modelId="{92BB6A3B-0031-4B8B-8A76-D83152BC122D}" type="parTrans" cxnId="{78BCA7EA-9EF4-455C-AAA3-6A448148575B}">
      <dgm:prSet/>
      <dgm:spPr/>
      <dgm:t>
        <a:bodyPr/>
        <a:lstStyle/>
        <a:p>
          <a:endParaRPr lang="en-GB"/>
        </a:p>
      </dgm:t>
    </dgm:pt>
    <dgm:pt modelId="{E4BB3290-EF11-45C0-A647-A9EB08EEF168}" type="sibTrans" cxnId="{78BCA7EA-9EF4-455C-AAA3-6A448148575B}">
      <dgm:prSet/>
      <dgm:spPr/>
      <dgm:t>
        <a:bodyPr/>
        <a:lstStyle/>
        <a:p>
          <a:endParaRPr lang="en-GB"/>
        </a:p>
      </dgm:t>
    </dgm:pt>
    <dgm:pt modelId="{B259E9EC-FF27-48FA-A850-4BBCD46B7190}">
      <dgm:prSet/>
      <dgm:spPr>
        <a:solidFill>
          <a:srgbClr val="FFC000"/>
        </a:solidFill>
      </dgm:spPr>
      <dgm:t>
        <a:bodyPr/>
        <a:lstStyle/>
        <a:p>
          <a:r>
            <a:rPr lang="en-GB" b="0" i="0" baseline="0" dirty="0"/>
            <a:t>ReSPECT form in place and followed.</a:t>
          </a:r>
          <a:endParaRPr lang="en-GB" dirty="0"/>
        </a:p>
      </dgm:t>
    </dgm:pt>
    <dgm:pt modelId="{B0EB75E2-3109-4C7A-85F1-8F5E2E5A51F1}" type="parTrans" cxnId="{2D1031E2-11EF-4D67-845C-F4CC7BA81C24}">
      <dgm:prSet/>
      <dgm:spPr/>
      <dgm:t>
        <a:bodyPr/>
        <a:lstStyle/>
        <a:p>
          <a:endParaRPr lang="en-GB"/>
        </a:p>
      </dgm:t>
    </dgm:pt>
    <dgm:pt modelId="{0538E79B-03D2-4C8E-8A14-7513E6948B0F}" type="sibTrans" cxnId="{2D1031E2-11EF-4D67-845C-F4CC7BA81C24}">
      <dgm:prSet/>
      <dgm:spPr/>
      <dgm:t>
        <a:bodyPr/>
        <a:lstStyle/>
        <a:p>
          <a:endParaRPr lang="en-GB"/>
        </a:p>
      </dgm:t>
    </dgm:pt>
    <dgm:pt modelId="{75F3AF45-D4EB-4C69-9CBC-E7B97EA9108F}">
      <dgm:prSet/>
      <dgm:spPr>
        <a:solidFill>
          <a:srgbClr val="FFC000"/>
        </a:solidFill>
      </dgm:spPr>
      <dgm:t>
        <a:bodyPr/>
        <a:lstStyle/>
        <a:p>
          <a:r>
            <a:rPr lang="en-GB" b="0" i="0" baseline="0" dirty="0"/>
            <a:t>Gold Standard Palliative Care. </a:t>
          </a:r>
          <a:endParaRPr lang="en-GB" dirty="0"/>
        </a:p>
      </dgm:t>
    </dgm:pt>
    <dgm:pt modelId="{998A24B4-2739-4201-B8DC-73A8FB035721}" type="parTrans" cxnId="{FDCBD7CF-6450-4FB2-AFD5-BEA17E9BA0DC}">
      <dgm:prSet/>
      <dgm:spPr/>
      <dgm:t>
        <a:bodyPr/>
        <a:lstStyle/>
        <a:p>
          <a:endParaRPr lang="en-GB"/>
        </a:p>
      </dgm:t>
    </dgm:pt>
    <dgm:pt modelId="{42081872-92FE-44B9-8668-9B090C303356}" type="sibTrans" cxnId="{FDCBD7CF-6450-4FB2-AFD5-BEA17E9BA0DC}">
      <dgm:prSet/>
      <dgm:spPr/>
      <dgm:t>
        <a:bodyPr/>
        <a:lstStyle/>
        <a:p>
          <a:endParaRPr lang="en-GB"/>
        </a:p>
      </dgm:t>
    </dgm:pt>
    <dgm:pt modelId="{EA885662-9392-434A-83D4-BA8CB34A8586}">
      <dgm:prSet/>
      <dgm:spPr>
        <a:solidFill>
          <a:srgbClr val="92D050"/>
        </a:solidFill>
      </dgm:spPr>
      <dgm:t>
        <a:bodyPr/>
        <a:lstStyle/>
        <a:p>
          <a:r>
            <a:rPr lang="en-GB" b="1" i="0" baseline="0" dirty="0"/>
            <a:t>Learning -  </a:t>
          </a:r>
          <a:r>
            <a:rPr lang="en-GB" b="0" i="0" baseline="0" dirty="0"/>
            <a:t>Sandra’s case was regarded as a Good Practice example for excellent standards of care and supporting someone with Learning Disabilities to have a good quality of life and death.</a:t>
          </a:r>
          <a:endParaRPr lang="en-GB" dirty="0"/>
        </a:p>
      </dgm:t>
    </dgm:pt>
    <dgm:pt modelId="{D505E3EE-7E6C-416D-BC87-5DC3718C940B}" type="parTrans" cxnId="{F861D1A7-BDA6-4E6A-B692-4BB0657F0DF4}">
      <dgm:prSet/>
      <dgm:spPr/>
      <dgm:t>
        <a:bodyPr/>
        <a:lstStyle/>
        <a:p>
          <a:endParaRPr lang="en-GB"/>
        </a:p>
      </dgm:t>
    </dgm:pt>
    <dgm:pt modelId="{EAE91C99-E347-4497-8DF5-EA09F22A4D77}" type="sibTrans" cxnId="{F861D1A7-BDA6-4E6A-B692-4BB0657F0DF4}">
      <dgm:prSet/>
      <dgm:spPr/>
      <dgm:t>
        <a:bodyPr/>
        <a:lstStyle/>
        <a:p>
          <a:endParaRPr lang="en-GB"/>
        </a:p>
      </dgm:t>
    </dgm:pt>
    <dgm:pt modelId="{95185FC4-86CE-47E9-AEC7-F7B7BE252974}">
      <dgm:prSet/>
      <dgm:spPr>
        <a:solidFill>
          <a:srgbClr val="7030A0"/>
        </a:solidFill>
      </dgm:spPr>
      <dgm:t>
        <a:bodyPr/>
        <a:lstStyle/>
        <a:p>
          <a:r>
            <a:rPr lang="en-GB" b="1" i="0" baseline="0" dirty="0"/>
            <a:t>Action - </a:t>
          </a:r>
          <a:r>
            <a:rPr lang="en-GB" b="0" i="0" baseline="0" dirty="0"/>
            <a:t>Share in LeDeR Bulletin, Share with system partners</a:t>
          </a:r>
          <a:endParaRPr lang="en-GB" dirty="0"/>
        </a:p>
      </dgm:t>
    </dgm:pt>
    <dgm:pt modelId="{BC5B2C60-44DA-41E5-9E9A-006F6965B79C}" type="parTrans" cxnId="{FD4573C8-82F3-47EB-92BE-6F239F4E3169}">
      <dgm:prSet/>
      <dgm:spPr/>
      <dgm:t>
        <a:bodyPr/>
        <a:lstStyle/>
        <a:p>
          <a:endParaRPr lang="en-GB"/>
        </a:p>
      </dgm:t>
    </dgm:pt>
    <dgm:pt modelId="{74C6CEB9-48CF-4BF7-A28D-24AC475083B4}" type="sibTrans" cxnId="{FD4573C8-82F3-47EB-92BE-6F239F4E3169}">
      <dgm:prSet/>
      <dgm:spPr/>
      <dgm:t>
        <a:bodyPr/>
        <a:lstStyle/>
        <a:p>
          <a:endParaRPr lang="en-GB"/>
        </a:p>
      </dgm:t>
    </dgm:pt>
    <dgm:pt modelId="{427C2475-D4D8-406F-A88B-470D605638F3}" type="pres">
      <dgm:prSet presAssocID="{5243E38B-5794-4CEA-BD58-4B85E49E8268}" presName="diagram" presStyleCnt="0">
        <dgm:presLayoutVars>
          <dgm:dir/>
          <dgm:resizeHandles val="exact"/>
        </dgm:presLayoutVars>
      </dgm:prSet>
      <dgm:spPr/>
    </dgm:pt>
    <dgm:pt modelId="{51CB3616-16B7-4967-B031-8A345A0FA284}" type="pres">
      <dgm:prSet presAssocID="{B5799C95-58FC-4FD3-9471-81740952D6E0}" presName="node" presStyleLbl="node1" presStyleIdx="0" presStyleCnt="10">
        <dgm:presLayoutVars>
          <dgm:bulletEnabled val="1"/>
        </dgm:presLayoutVars>
      </dgm:prSet>
      <dgm:spPr/>
    </dgm:pt>
    <dgm:pt modelId="{96C7B76B-8857-4D8D-94B7-39A4FF09063A}" type="pres">
      <dgm:prSet presAssocID="{10BA9535-60BA-4168-B6B5-BAB80435885B}" presName="sibTrans" presStyleCnt="0"/>
      <dgm:spPr/>
    </dgm:pt>
    <dgm:pt modelId="{530F3570-A19B-41DA-B9B7-9F228D74E39A}" type="pres">
      <dgm:prSet presAssocID="{59B33B3B-52AD-454D-9F3C-3CC1244FC4A8}" presName="node" presStyleLbl="node1" presStyleIdx="1" presStyleCnt="10">
        <dgm:presLayoutVars>
          <dgm:bulletEnabled val="1"/>
        </dgm:presLayoutVars>
      </dgm:prSet>
      <dgm:spPr/>
    </dgm:pt>
    <dgm:pt modelId="{AD240A07-5592-4713-BED0-9B15742188BA}" type="pres">
      <dgm:prSet presAssocID="{BD42B1EE-9397-4AC7-BC81-AB7121BC9889}" presName="sibTrans" presStyleCnt="0"/>
      <dgm:spPr/>
    </dgm:pt>
    <dgm:pt modelId="{D49E2E68-12E3-4FB0-86FB-BF9E7403CE4C}" type="pres">
      <dgm:prSet presAssocID="{AA497667-CC7C-4DCA-9E27-929CCF7795AB}" presName="node" presStyleLbl="node1" presStyleIdx="2" presStyleCnt="10">
        <dgm:presLayoutVars>
          <dgm:bulletEnabled val="1"/>
        </dgm:presLayoutVars>
      </dgm:prSet>
      <dgm:spPr/>
    </dgm:pt>
    <dgm:pt modelId="{7C75963A-FAFC-4729-9142-4A226139F152}" type="pres">
      <dgm:prSet presAssocID="{7CD9974E-ACA5-4A3A-A308-02ACAEF76969}" presName="sibTrans" presStyleCnt="0"/>
      <dgm:spPr/>
    </dgm:pt>
    <dgm:pt modelId="{0A475C94-1CE4-4F8E-8CC3-A3B1D8AE7035}" type="pres">
      <dgm:prSet presAssocID="{2535BFB7-83A9-4D1D-9AF4-B7B59008ACBB}" presName="node" presStyleLbl="node1" presStyleIdx="3" presStyleCnt="10">
        <dgm:presLayoutVars>
          <dgm:bulletEnabled val="1"/>
        </dgm:presLayoutVars>
      </dgm:prSet>
      <dgm:spPr/>
    </dgm:pt>
    <dgm:pt modelId="{594C61D6-8F33-4F32-BC6B-3B7B4A953065}" type="pres">
      <dgm:prSet presAssocID="{CE0B0C4D-31D3-4C07-B37F-04628B40CF6C}" presName="sibTrans" presStyleCnt="0"/>
      <dgm:spPr/>
    </dgm:pt>
    <dgm:pt modelId="{435F5542-C389-4999-B641-9EA6859CBFC8}" type="pres">
      <dgm:prSet presAssocID="{B28C0D80-AEC0-4910-904C-E53DD6A9AFB8}" presName="node" presStyleLbl="node1" presStyleIdx="4" presStyleCnt="10">
        <dgm:presLayoutVars>
          <dgm:bulletEnabled val="1"/>
        </dgm:presLayoutVars>
      </dgm:prSet>
      <dgm:spPr/>
    </dgm:pt>
    <dgm:pt modelId="{EC44CFEB-949B-4FA0-9B4A-7E0D8BE7F17D}" type="pres">
      <dgm:prSet presAssocID="{E54FB13C-805A-4446-93D5-A494A1CAFE6B}" presName="sibTrans" presStyleCnt="0"/>
      <dgm:spPr/>
    </dgm:pt>
    <dgm:pt modelId="{3D100520-3841-4831-A7AD-682756696A96}" type="pres">
      <dgm:prSet presAssocID="{3669D293-3291-4C8A-B9A7-2D5751CE5E7E}" presName="node" presStyleLbl="node1" presStyleIdx="5" presStyleCnt="10">
        <dgm:presLayoutVars>
          <dgm:bulletEnabled val="1"/>
        </dgm:presLayoutVars>
      </dgm:prSet>
      <dgm:spPr/>
    </dgm:pt>
    <dgm:pt modelId="{5C65B98F-2F17-4738-8947-0FE97428F98F}" type="pres">
      <dgm:prSet presAssocID="{E4BB3290-EF11-45C0-A647-A9EB08EEF168}" presName="sibTrans" presStyleCnt="0"/>
      <dgm:spPr/>
    </dgm:pt>
    <dgm:pt modelId="{E133BFF4-AF57-4487-AA7E-19AEA6072A0D}" type="pres">
      <dgm:prSet presAssocID="{B259E9EC-FF27-48FA-A850-4BBCD46B7190}" presName="node" presStyleLbl="node1" presStyleIdx="6" presStyleCnt="10">
        <dgm:presLayoutVars>
          <dgm:bulletEnabled val="1"/>
        </dgm:presLayoutVars>
      </dgm:prSet>
      <dgm:spPr/>
    </dgm:pt>
    <dgm:pt modelId="{2697944F-EA99-47B3-84D5-A26BB900B542}" type="pres">
      <dgm:prSet presAssocID="{0538E79B-03D2-4C8E-8A14-7513E6948B0F}" presName="sibTrans" presStyleCnt="0"/>
      <dgm:spPr/>
    </dgm:pt>
    <dgm:pt modelId="{F0E79FE8-D20D-43E2-81F6-A098787FE9FE}" type="pres">
      <dgm:prSet presAssocID="{75F3AF45-D4EB-4C69-9CBC-E7B97EA9108F}" presName="node" presStyleLbl="node1" presStyleIdx="7" presStyleCnt="10">
        <dgm:presLayoutVars>
          <dgm:bulletEnabled val="1"/>
        </dgm:presLayoutVars>
      </dgm:prSet>
      <dgm:spPr/>
    </dgm:pt>
    <dgm:pt modelId="{F9CAC724-7024-4F15-A981-895528A61647}" type="pres">
      <dgm:prSet presAssocID="{42081872-92FE-44B9-8668-9B090C303356}" presName="sibTrans" presStyleCnt="0"/>
      <dgm:spPr/>
    </dgm:pt>
    <dgm:pt modelId="{C28D5CCE-DED3-4969-A078-1A4CAE02F2F6}" type="pres">
      <dgm:prSet presAssocID="{EA885662-9392-434A-83D4-BA8CB34A8586}" presName="node" presStyleLbl="node1" presStyleIdx="8" presStyleCnt="10">
        <dgm:presLayoutVars>
          <dgm:bulletEnabled val="1"/>
        </dgm:presLayoutVars>
      </dgm:prSet>
      <dgm:spPr/>
    </dgm:pt>
    <dgm:pt modelId="{221F46CE-6DD6-4669-B7A7-8BF66D637E98}" type="pres">
      <dgm:prSet presAssocID="{EAE91C99-E347-4497-8DF5-EA09F22A4D77}" presName="sibTrans" presStyleCnt="0"/>
      <dgm:spPr/>
    </dgm:pt>
    <dgm:pt modelId="{003FB318-9B23-459D-991D-38A2C86F3D7E}" type="pres">
      <dgm:prSet presAssocID="{95185FC4-86CE-47E9-AEC7-F7B7BE252974}" presName="node" presStyleLbl="node1" presStyleIdx="9" presStyleCnt="10">
        <dgm:presLayoutVars>
          <dgm:bulletEnabled val="1"/>
        </dgm:presLayoutVars>
      </dgm:prSet>
      <dgm:spPr/>
    </dgm:pt>
  </dgm:ptLst>
  <dgm:cxnLst>
    <dgm:cxn modelId="{3EEC4805-F5E9-440B-BD92-5B1CAFA2BED6}" srcId="{5243E38B-5794-4CEA-BD58-4B85E49E8268}" destId="{B5799C95-58FC-4FD3-9471-81740952D6E0}" srcOrd="0" destOrd="0" parTransId="{AC545189-DB44-41BC-9AD4-26685C902D9E}" sibTransId="{10BA9535-60BA-4168-B6B5-BAB80435885B}"/>
    <dgm:cxn modelId="{86956F0A-D47B-45BF-B394-9614A61437FB}" type="presOf" srcId="{95185FC4-86CE-47E9-AEC7-F7B7BE252974}" destId="{003FB318-9B23-459D-991D-38A2C86F3D7E}" srcOrd="0" destOrd="0" presId="urn:microsoft.com/office/officeart/2005/8/layout/default"/>
    <dgm:cxn modelId="{5F93C11E-FCBB-403C-A5CD-680E8E416261}" type="presOf" srcId="{B28C0D80-AEC0-4910-904C-E53DD6A9AFB8}" destId="{435F5542-C389-4999-B641-9EA6859CBFC8}" srcOrd="0" destOrd="0" presId="urn:microsoft.com/office/officeart/2005/8/layout/default"/>
    <dgm:cxn modelId="{E9BC032F-BF4E-402B-B9BD-2DA57248C446}" type="presOf" srcId="{2535BFB7-83A9-4D1D-9AF4-B7B59008ACBB}" destId="{0A475C94-1CE4-4F8E-8CC3-A3B1D8AE7035}" srcOrd="0" destOrd="0" presId="urn:microsoft.com/office/officeart/2005/8/layout/default"/>
    <dgm:cxn modelId="{F9B69E34-4EA3-48AD-833B-9898E9470716}" type="presOf" srcId="{B259E9EC-FF27-48FA-A850-4BBCD46B7190}" destId="{E133BFF4-AF57-4487-AA7E-19AEA6072A0D}" srcOrd="0" destOrd="0" presId="urn:microsoft.com/office/officeart/2005/8/layout/default"/>
    <dgm:cxn modelId="{CD228767-E1FE-4C78-81C0-47984161EDCB}" srcId="{5243E38B-5794-4CEA-BD58-4B85E49E8268}" destId="{2535BFB7-83A9-4D1D-9AF4-B7B59008ACBB}" srcOrd="3" destOrd="0" parTransId="{7E89FAD9-5D0D-4DDE-89A6-FCB616714E5B}" sibTransId="{CE0B0C4D-31D3-4C07-B37F-04628B40CF6C}"/>
    <dgm:cxn modelId="{C56C5248-65BA-4F3B-B497-F84CDA5AD31C}" type="presOf" srcId="{AA497667-CC7C-4DCA-9E27-929CCF7795AB}" destId="{D49E2E68-12E3-4FB0-86FB-BF9E7403CE4C}" srcOrd="0" destOrd="0" presId="urn:microsoft.com/office/officeart/2005/8/layout/default"/>
    <dgm:cxn modelId="{381CBD97-4D41-4F4A-9F88-9145B1CB8044}" srcId="{5243E38B-5794-4CEA-BD58-4B85E49E8268}" destId="{AA497667-CC7C-4DCA-9E27-929CCF7795AB}" srcOrd="2" destOrd="0" parTransId="{9C7DBF2C-C442-42CF-A3ED-3D91160A4AF1}" sibTransId="{7CD9974E-ACA5-4A3A-A308-02ACAEF76969}"/>
    <dgm:cxn modelId="{5A7D8A9E-0AB6-4229-8003-1E810C78860C}" type="presOf" srcId="{B5799C95-58FC-4FD3-9471-81740952D6E0}" destId="{51CB3616-16B7-4967-B031-8A345A0FA284}" srcOrd="0" destOrd="0" presId="urn:microsoft.com/office/officeart/2005/8/layout/default"/>
    <dgm:cxn modelId="{F861D1A7-BDA6-4E6A-B692-4BB0657F0DF4}" srcId="{5243E38B-5794-4CEA-BD58-4B85E49E8268}" destId="{EA885662-9392-434A-83D4-BA8CB34A8586}" srcOrd="8" destOrd="0" parTransId="{D505E3EE-7E6C-416D-BC87-5DC3718C940B}" sibTransId="{EAE91C99-E347-4497-8DF5-EA09F22A4D77}"/>
    <dgm:cxn modelId="{4E9EE9B9-94D1-43AF-A707-847F6B04EF99}" srcId="{5243E38B-5794-4CEA-BD58-4B85E49E8268}" destId="{59B33B3B-52AD-454D-9F3C-3CC1244FC4A8}" srcOrd="1" destOrd="0" parTransId="{37E2F01A-48C0-48C1-B0A7-AA88EB7ABF2F}" sibTransId="{BD42B1EE-9397-4AC7-BC81-AB7121BC9889}"/>
    <dgm:cxn modelId="{FD4573C8-82F3-47EB-92BE-6F239F4E3169}" srcId="{5243E38B-5794-4CEA-BD58-4B85E49E8268}" destId="{95185FC4-86CE-47E9-AEC7-F7B7BE252974}" srcOrd="9" destOrd="0" parTransId="{BC5B2C60-44DA-41E5-9E9A-006F6965B79C}" sibTransId="{74C6CEB9-48CF-4BF7-A28D-24AC475083B4}"/>
    <dgm:cxn modelId="{FDCBD7CF-6450-4FB2-AFD5-BEA17E9BA0DC}" srcId="{5243E38B-5794-4CEA-BD58-4B85E49E8268}" destId="{75F3AF45-D4EB-4C69-9CBC-E7B97EA9108F}" srcOrd="7" destOrd="0" parTransId="{998A24B4-2739-4201-B8DC-73A8FB035721}" sibTransId="{42081872-92FE-44B9-8668-9B090C303356}"/>
    <dgm:cxn modelId="{A8FDE8D0-010E-4B6F-99C8-E0A3A236A300}" type="presOf" srcId="{EA885662-9392-434A-83D4-BA8CB34A8586}" destId="{C28D5CCE-DED3-4969-A078-1A4CAE02F2F6}" srcOrd="0" destOrd="0" presId="urn:microsoft.com/office/officeart/2005/8/layout/default"/>
    <dgm:cxn modelId="{0F239BD3-FE19-4801-ADCA-5065CC8609A3}" type="presOf" srcId="{59B33B3B-52AD-454D-9F3C-3CC1244FC4A8}" destId="{530F3570-A19B-41DA-B9B7-9F228D74E39A}" srcOrd="0" destOrd="0" presId="urn:microsoft.com/office/officeart/2005/8/layout/default"/>
    <dgm:cxn modelId="{2D1031E2-11EF-4D67-845C-F4CC7BA81C24}" srcId="{5243E38B-5794-4CEA-BD58-4B85E49E8268}" destId="{B259E9EC-FF27-48FA-A850-4BBCD46B7190}" srcOrd="6" destOrd="0" parTransId="{B0EB75E2-3109-4C7A-85F1-8F5E2E5A51F1}" sibTransId="{0538E79B-03D2-4C8E-8A14-7513E6948B0F}"/>
    <dgm:cxn modelId="{99BF07E7-29FB-4FA5-B55E-B9BA3DDA5D37}" type="presOf" srcId="{75F3AF45-D4EB-4C69-9CBC-E7B97EA9108F}" destId="{F0E79FE8-D20D-43E2-81F6-A098787FE9FE}" srcOrd="0" destOrd="0" presId="urn:microsoft.com/office/officeart/2005/8/layout/default"/>
    <dgm:cxn modelId="{78BCA7EA-9EF4-455C-AAA3-6A448148575B}" srcId="{5243E38B-5794-4CEA-BD58-4B85E49E8268}" destId="{3669D293-3291-4C8A-B9A7-2D5751CE5E7E}" srcOrd="5" destOrd="0" parTransId="{92BB6A3B-0031-4B8B-8A76-D83152BC122D}" sibTransId="{E4BB3290-EF11-45C0-A647-A9EB08EEF168}"/>
    <dgm:cxn modelId="{F81461EC-73C4-47ED-B5DB-3C7F6B843B4A}" srcId="{5243E38B-5794-4CEA-BD58-4B85E49E8268}" destId="{B28C0D80-AEC0-4910-904C-E53DD6A9AFB8}" srcOrd="4" destOrd="0" parTransId="{B7323B43-76E3-44E2-A642-9F6047135803}" sibTransId="{E54FB13C-805A-4446-93D5-A494A1CAFE6B}"/>
    <dgm:cxn modelId="{352135F1-9AE4-4999-B92B-495A387078E3}" type="presOf" srcId="{5243E38B-5794-4CEA-BD58-4B85E49E8268}" destId="{427C2475-D4D8-406F-A88B-470D605638F3}" srcOrd="0" destOrd="0" presId="urn:microsoft.com/office/officeart/2005/8/layout/default"/>
    <dgm:cxn modelId="{D3E9D0F6-D08F-4A0B-8EB2-C1293586F1E9}" type="presOf" srcId="{3669D293-3291-4C8A-B9A7-2D5751CE5E7E}" destId="{3D100520-3841-4831-A7AD-682756696A96}" srcOrd="0" destOrd="0" presId="urn:microsoft.com/office/officeart/2005/8/layout/default"/>
    <dgm:cxn modelId="{3B602E3C-A182-44D0-920E-933C6BABA67E}" type="presParOf" srcId="{427C2475-D4D8-406F-A88B-470D605638F3}" destId="{51CB3616-16B7-4967-B031-8A345A0FA284}" srcOrd="0" destOrd="0" presId="urn:microsoft.com/office/officeart/2005/8/layout/default"/>
    <dgm:cxn modelId="{1BC3FD83-3E95-41BB-9293-ED57B276E8B9}" type="presParOf" srcId="{427C2475-D4D8-406F-A88B-470D605638F3}" destId="{96C7B76B-8857-4D8D-94B7-39A4FF09063A}" srcOrd="1" destOrd="0" presId="urn:microsoft.com/office/officeart/2005/8/layout/default"/>
    <dgm:cxn modelId="{37AC186B-17B9-45FC-A7F0-393BD19F673C}" type="presParOf" srcId="{427C2475-D4D8-406F-A88B-470D605638F3}" destId="{530F3570-A19B-41DA-B9B7-9F228D74E39A}" srcOrd="2" destOrd="0" presId="urn:microsoft.com/office/officeart/2005/8/layout/default"/>
    <dgm:cxn modelId="{9BD94431-981D-46BE-BEC1-7D9E7CA31DDC}" type="presParOf" srcId="{427C2475-D4D8-406F-A88B-470D605638F3}" destId="{AD240A07-5592-4713-BED0-9B15742188BA}" srcOrd="3" destOrd="0" presId="urn:microsoft.com/office/officeart/2005/8/layout/default"/>
    <dgm:cxn modelId="{3EDB48E6-1C87-4E1C-B91D-65C4B6F0A89B}" type="presParOf" srcId="{427C2475-D4D8-406F-A88B-470D605638F3}" destId="{D49E2E68-12E3-4FB0-86FB-BF9E7403CE4C}" srcOrd="4" destOrd="0" presId="urn:microsoft.com/office/officeart/2005/8/layout/default"/>
    <dgm:cxn modelId="{7DDB098E-BEAD-4E38-90F5-685912FE3C6B}" type="presParOf" srcId="{427C2475-D4D8-406F-A88B-470D605638F3}" destId="{7C75963A-FAFC-4729-9142-4A226139F152}" srcOrd="5" destOrd="0" presId="urn:microsoft.com/office/officeart/2005/8/layout/default"/>
    <dgm:cxn modelId="{296519F6-E0E0-4D24-AC16-68B5264429FB}" type="presParOf" srcId="{427C2475-D4D8-406F-A88B-470D605638F3}" destId="{0A475C94-1CE4-4F8E-8CC3-A3B1D8AE7035}" srcOrd="6" destOrd="0" presId="urn:microsoft.com/office/officeart/2005/8/layout/default"/>
    <dgm:cxn modelId="{88B20F14-FAE2-458B-938F-BC45EAD24D71}" type="presParOf" srcId="{427C2475-D4D8-406F-A88B-470D605638F3}" destId="{594C61D6-8F33-4F32-BC6B-3B7B4A953065}" srcOrd="7" destOrd="0" presId="urn:microsoft.com/office/officeart/2005/8/layout/default"/>
    <dgm:cxn modelId="{CEEBC627-2284-4514-A4FB-39C3B4F2E3B6}" type="presParOf" srcId="{427C2475-D4D8-406F-A88B-470D605638F3}" destId="{435F5542-C389-4999-B641-9EA6859CBFC8}" srcOrd="8" destOrd="0" presId="urn:microsoft.com/office/officeart/2005/8/layout/default"/>
    <dgm:cxn modelId="{F465D416-FF11-46D3-B50A-A64E01841356}" type="presParOf" srcId="{427C2475-D4D8-406F-A88B-470D605638F3}" destId="{EC44CFEB-949B-4FA0-9B4A-7E0D8BE7F17D}" srcOrd="9" destOrd="0" presId="urn:microsoft.com/office/officeart/2005/8/layout/default"/>
    <dgm:cxn modelId="{256CB858-2A81-4605-9947-1EBAB78F5895}" type="presParOf" srcId="{427C2475-D4D8-406F-A88B-470D605638F3}" destId="{3D100520-3841-4831-A7AD-682756696A96}" srcOrd="10" destOrd="0" presId="urn:microsoft.com/office/officeart/2005/8/layout/default"/>
    <dgm:cxn modelId="{3CF2BFCF-4883-4554-A46B-670AA577D22B}" type="presParOf" srcId="{427C2475-D4D8-406F-A88B-470D605638F3}" destId="{5C65B98F-2F17-4738-8947-0FE97428F98F}" srcOrd="11" destOrd="0" presId="urn:microsoft.com/office/officeart/2005/8/layout/default"/>
    <dgm:cxn modelId="{BC8D59D7-66AF-48FA-89AE-C75C8622BD3C}" type="presParOf" srcId="{427C2475-D4D8-406F-A88B-470D605638F3}" destId="{E133BFF4-AF57-4487-AA7E-19AEA6072A0D}" srcOrd="12" destOrd="0" presId="urn:microsoft.com/office/officeart/2005/8/layout/default"/>
    <dgm:cxn modelId="{4B75BB13-8F67-4670-8A70-649D610CA73C}" type="presParOf" srcId="{427C2475-D4D8-406F-A88B-470D605638F3}" destId="{2697944F-EA99-47B3-84D5-A26BB900B542}" srcOrd="13" destOrd="0" presId="urn:microsoft.com/office/officeart/2005/8/layout/default"/>
    <dgm:cxn modelId="{43329C30-3837-4E11-A336-C7934BBBEAF8}" type="presParOf" srcId="{427C2475-D4D8-406F-A88B-470D605638F3}" destId="{F0E79FE8-D20D-43E2-81F6-A098787FE9FE}" srcOrd="14" destOrd="0" presId="urn:microsoft.com/office/officeart/2005/8/layout/default"/>
    <dgm:cxn modelId="{D66F1553-7A8A-4D5D-8820-E4296DCFD80A}" type="presParOf" srcId="{427C2475-D4D8-406F-A88B-470D605638F3}" destId="{F9CAC724-7024-4F15-A981-895528A61647}" srcOrd="15" destOrd="0" presId="urn:microsoft.com/office/officeart/2005/8/layout/default"/>
    <dgm:cxn modelId="{0181B43E-5695-478B-AA28-7FA2B3BDB7BA}" type="presParOf" srcId="{427C2475-D4D8-406F-A88B-470D605638F3}" destId="{C28D5CCE-DED3-4969-A078-1A4CAE02F2F6}" srcOrd="16" destOrd="0" presId="urn:microsoft.com/office/officeart/2005/8/layout/default"/>
    <dgm:cxn modelId="{0B9E37DD-23EA-4211-9C4E-B555A3ADC799}" type="presParOf" srcId="{427C2475-D4D8-406F-A88B-470D605638F3}" destId="{221F46CE-6DD6-4669-B7A7-8BF66D637E98}" srcOrd="17" destOrd="0" presId="urn:microsoft.com/office/officeart/2005/8/layout/default"/>
    <dgm:cxn modelId="{CF5DFF79-7859-4D87-87DE-BC93054EE9C7}" type="presParOf" srcId="{427C2475-D4D8-406F-A88B-470D605638F3}" destId="{003FB318-9B23-459D-991D-38A2C86F3D7E}"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8F2E25B8-7A5A-4B30-887D-F80E0E943C8C}"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8730FCF1-159D-41B8-BA9B-5A0A56635843}">
      <dgm:prSet custT="1"/>
      <dgm:spPr/>
      <dgm:t>
        <a:bodyPr/>
        <a:lstStyle/>
        <a:p>
          <a:r>
            <a:rPr lang="en-GB" sz="1100" b="1" dirty="0"/>
            <a:t>About The person</a:t>
          </a:r>
          <a:r>
            <a:rPr lang="en-GB" sz="1100" dirty="0"/>
            <a:t>: Thomas was described as having a great sense of humour. He liked steam trains, canals and visits to the countryside. His family was very important to him. His cousin visited him fortnightly however this became restricted due to Covid 19.  Thomas had cerebral palsy, mild learning disabilities congenital quadriplegia, epilepsy, depression and had a stroke in 2007. He was fitted with a catheter and was PEG fed following the stroke and a series of chest infections. He required equipment to mobilise and required full support with all aspects of daily living and personal care. SALT referral had been made for difficulties with communication however SALT was not aware that he was prone to chest infections, so treatment was delayed. Thomas attended all his Annual Health Checks. Thomas had a RESPECT Form in place and a DNACPR.  </a:t>
          </a:r>
          <a:endParaRPr lang="en-US" sz="1100" dirty="0"/>
        </a:p>
      </dgm:t>
    </dgm:pt>
    <dgm:pt modelId="{2A0F9C84-6338-4089-8859-C36C62C19C15}" type="parTrans" cxnId="{E481077B-807D-4345-8A1D-5219ACCA0CB7}">
      <dgm:prSet/>
      <dgm:spPr/>
      <dgm:t>
        <a:bodyPr/>
        <a:lstStyle/>
        <a:p>
          <a:endParaRPr lang="en-US"/>
        </a:p>
      </dgm:t>
    </dgm:pt>
    <dgm:pt modelId="{0085E59B-3995-4F2C-B48F-7AC82D6C50B6}" type="sibTrans" cxnId="{E481077B-807D-4345-8A1D-5219ACCA0CB7}">
      <dgm:prSet/>
      <dgm:spPr/>
      <dgm:t>
        <a:bodyPr/>
        <a:lstStyle/>
        <a:p>
          <a:endParaRPr lang="en-US"/>
        </a:p>
      </dgm:t>
    </dgm:pt>
    <dgm:pt modelId="{A50E5337-EF89-4DB9-922F-A6B22FF9A7AE}">
      <dgm:prSet custT="1"/>
      <dgm:spPr/>
      <dgm:t>
        <a:bodyPr/>
        <a:lstStyle/>
        <a:p>
          <a:r>
            <a:rPr lang="en-GB" sz="1100" b="1" dirty="0"/>
            <a:t>About their death – </a:t>
          </a:r>
          <a:r>
            <a:rPr lang="en-GB" sz="1100" dirty="0"/>
            <a:t>SALT and CLDT physio were visiting Thomas and became concerned about his SATS so called an ambulance. He was treated with oxygen for a chest infection and conveyed to hospital where he was transferred to an acute ward. He was diagnosed with pneumonia. A RESPECT Form and Best interest meeting was held. He was deemed not to have capacity to consent to treatment and was placed on end-of-life care. RESPECT form was completed. Thomas was made comfortable, and his family were present when he passed away. The home manager felt that Thomas’ illness could have been identified earlier had he seen a GP face to face. SALT also expressed concerns that Thomas’ repeated chest infections should have been raised earlier due to his speech and communication difficulties. Concerns were noted  following repeated chest infections. CDLT SALT was surprised that he had passed away as he usually recovered from chest infections </a:t>
          </a:r>
          <a:endParaRPr lang="en-US" sz="1100" dirty="0"/>
        </a:p>
      </dgm:t>
    </dgm:pt>
    <dgm:pt modelId="{D2FECDC9-4964-407A-8728-760B0B7AF9B0}" type="parTrans" cxnId="{E2166470-24BC-4F02-875B-73DE78B6FEDC}">
      <dgm:prSet/>
      <dgm:spPr/>
      <dgm:t>
        <a:bodyPr/>
        <a:lstStyle/>
        <a:p>
          <a:endParaRPr lang="en-US"/>
        </a:p>
      </dgm:t>
    </dgm:pt>
    <dgm:pt modelId="{83546D67-BFE0-4689-93F6-E8C8C8A006EA}" type="sibTrans" cxnId="{E2166470-24BC-4F02-875B-73DE78B6FEDC}">
      <dgm:prSet/>
      <dgm:spPr/>
      <dgm:t>
        <a:bodyPr/>
        <a:lstStyle/>
        <a:p>
          <a:endParaRPr lang="en-US"/>
        </a:p>
      </dgm:t>
    </dgm:pt>
    <dgm:pt modelId="{92D8E936-48A8-4791-AF78-8A50AA05DB76}">
      <dgm:prSet custT="1"/>
      <dgm:spPr/>
      <dgm:t>
        <a:bodyPr/>
        <a:lstStyle/>
        <a:p>
          <a:r>
            <a:rPr lang="en-GB" sz="1100" dirty="0"/>
            <a:t>Thomas’ Cousin acknowledged that he had lived a long and fulfilling life.</a:t>
          </a:r>
          <a:endParaRPr lang="en-US" sz="1100" dirty="0"/>
        </a:p>
      </dgm:t>
    </dgm:pt>
    <dgm:pt modelId="{691B1595-0886-4C59-8DCD-84AD9FCD6DFE}" type="parTrans" cxnId="{0B61CA93-BA16-40F3-9C9A-EED158BE6A80}">
      <dgm:prSet/>
      <dgm:spPr/>
      <dgm:t>
        <a:bodyPr/>
        <a:lstStyle/>
        <a:p>
          <a:endParaRPr lang="en-US"/>
        </a:p>
      </dgm:t>
    </dgm:pt>
    <dgm:pt modelId="{9D3FD3F4-43D9-49E3-81F2-38CA60C93E4C}" type="sibTrans" cxnId="{0B61CA93-BA16-40F3-9C9A-EED158BE6A80}">
      <dgm:prSet/>
      <dgm:spPr/>
      <dgm:t>
        <a:bodyPr/>
        <a:lstStyle/>
        <a:p>
          <a:endParaRPr lang="en-US"/>
        </a:p>
      </dgm:t>
    </dgm:pt>
    <dgm:pt modelId="{96234DF7-5335-4F91-89F9-434822F3D319}" type="pres">
      <dgm:prSet presAssocID="{8F2E25B8-7A5A-4B30-887D-F80E0E943C8C}" presName="linear" presStyleCnt="0">
        <dgm:presLayoutVars>
          <dgm:animLvl val="lvl"/>
          <dgm:resizeHandles val="exact"/>
        </dgm:presLayoutVars>
      </dgm:prSet>
      <dgm:spPr/>
    </dgm:pt>
    <dgm:pt modelId="{841246C7-6CFA-4B24-85EF-8C4EB1ACED93}" type="pres">
      <dgm:prSet presAssocID="{8730FCF1-159D-41B8-BA9B-5A0A56635843}" presName="parentText" presStyleLbl="node1" presStyleIdx="0" presStyleCnt="3" custScaleY="157741" custLinFactY="3524" custLinFactNeighborX="-579" custLinFactNeighborY="100000">
        <dgm:presLayoutVars>
          <dgm:chMax val="0"/>
          <dgm:bulletEnabled val="1"/>
        </dgm:presLayoutVars>
      </dgm:prSet>
      <dgm:spPr/>
    </dgm:pt>
    <dgm:pt modelId="{E3F43687-49F1-441B-9F8A-38A760A5D5BA}" type="pres">
      <dgm:prSet presAssocID="{0085E59B-3995-4F2C-B48F-7AC82D6C50B6}" presName="spacer" presStyleCnt="0"/>
      <dgm:spPr/>
    </dgm:pt>
    <dgm:pt modelId="{89CABF54-2C3D-4C49-8EF0-0F50B4FD6527}" type="pres">
      <dgm:prSet presAssocID="{A50E5337-EF89-4DB9-922F-A6B22FF9A7AE}" presName="parentText" presStyleLbl="node1" presStyleIdx="1" presStyleCnt="3">
        <dgm:presLayoutVars>
          <dgm:chMax val="0"/>
          <dgm:bulletEnabled val="1"/>
        </dgm:presLayoutVars>
      </dgm:prSet>
      <dgm:spPr/>
    </dgm:pt>
    <dgm:pt modelId="{C7123973-B145-4571-B3F2-CA0CD77CCA0F}" type="pres">
      <dgm:prSet presAssocID="{83546D67-BFE0-4689-93F6-E8C8C8A006EA}" presName="spacer" presStyleCnt="0"/>
      <dgm:spPr/>
    </dgm:pt>
    <dgm:pt modelId="{CEB25A3A-497E-4997-B880-E3DC8CBAC9E5}" type="pres">
      <dgm:prSet presAssocID="{92D8E936-48A8-4791-AF78-8A50AA05DB76}" presName="parentText" presStyleLbl="node1" presStyleIdx="2" presStyleCnt="3" custScaleY="50366" custLinFactY="3390" custLinFactNeighborX="0" custLinFactNeighborY="100000">
        <dgm:presLayoutVars>
          <dgm:chMax val="0"/>
          <dgm:bulletEnabled val="1"/>
        </dgm:presLayoutVars>
      </dgm:prSet>
      <dgm:spPr/>
    </dgm:pt>
  </dgm:ptLst>
  <dgm:cxnLst>
    <dgm:cxn modelId="{91447C38-8A09-45A4-9D5C-100095846E25}" type="presOf" srcId="{A50E5337-EF89-4DB9-922F-A6B22FF9A7AE}" destId="{89CABF54-2C3D-4C49-8EF0-0F50B4FD6527}" srcOrd="0" destOrd="0" presId="urn:microsoft.com/office/officeart/2005/8/layout/vList2"/>
    <dgm:cxn modelId="{21AD773A-7E3B-4C6D-BB56-F776FF397CD2}" type="presOf" srcId="{8730FCF1-159D-41B8-BA9B-5A0A56635843}" destId="{841246C7-6CFA-4B24-85EF-8C4EB1ACED93}" srcOrd="0" destOrd="0" presId="urn:microsoft.com/office/officeart/2005/8/layout/vList2"/>
    <dgm:cxn modelId="{E2166470-24BC-4F02-875B-73DE78B6FEDC}" srcId="{8F2E25B8-7A5A-4B30-887D-F80E0E943C8C}" destId="{A50E5337-EF89-4DB9-922F-A6B22FF9A7AE}" srcOrd="1" destOrd="0" parTransId="{D2FECDC9-4964-407A-8728-760B0B7AF9B0}" sibTransId="{83546D67-BFE0-4689-93F6-E8C8C8A006EA}"/>
    <dgm:cxn modelId="{68A52077-3670-469C-BE1A-A076F2AD2455}" type="presOf" srcId="{92D8E936-48A8-4791-AF78-8A50AA05DB76}" destId="{CEB25A3A-497E-4997-B880-E3DC8CBAC9E5}" srcOrd="0" destOrd="0" presId="urn:microsoft.com/office/officeart/2005/8/layout/vList2"/>
    <dgm:cxn modelId="{E481077B-807D-4345-8A1D-5219ACCA0CB7}" srcId="{8F2E25B8-7A5A-4B30-887D-F80E0E943C8C}" destId="{8730FCF1-159D-41B8-BA9B-5A0A56635843}" srcOrd="0" destOrd="0" parTransId="{2A0F9C84-6338-4089-8859-C36C62C19C15}" sibTransId="{0085E59B-3995-4F2C-B48F-7AC82D6C50B6}"/>
    <dgm:cxn modelId="{0B61CA93-BA16-40F3-9C9A-EED158BE6A80}" srcId="{8F2E25B8-7A5A-4B30-887D-F80E0E943C8C}" destId="{92D8E936-48A8-4791-AF78-8A50AA05DB76}" srcOrd="2" destOrd="0" parTransId="{691B1595-0886-4C59-8DCD-84AD9FCD6DFE}" sibTransId="{9D3FD3F4-43D9-49E3-81F2-38CA60C93E4C}"/>
    <dgm:cxn modelId="{EE452FD6-B8CD-448E-BE95-DA92CFFC78BC}" type="presOf" srcId="{8F2E25B8-7A5A-4B30-887D-F80E0E943C8C}" destId="{96234DF7-5335-4F91-89F9-434822F3D319}" srcOrd="0" destOrd="0" presId="urn:microsoft.com/office/officeart/2005/8/layout/vList2"/>
    <dgm:cxn modelId="{1B17C46D-DF2B-485F-A8F0-21C3D4158B7B}" type="presParOf" srcId="{96234DF7-5335-4F91-89F9-434822F3D319}" destId="{841246C7-6CFA-4B24-85EF-8C4EB1ACED93}" srcOrd="0" destOrd="0" presId="urn:microsoft.com/office/officeart/2005/8/layout/vList2"/>
    <dgm:cxn modelId="{AF7D82AF-12CA-4211-9CF3-F66898771ECA}" type="presParOf" srcId="{96234DF7-5335-4F91-89F9-434822F3D319}" destId="{E3F43687-49F1-441B-9F8A-38A760A5D5BA}" srcOrd="1" destOrd="0" presId="urn:microsoft.com/office/officeart/2005/8/layout/vList2"/>
    <dgm:cxn modelId="{4FD4EAA1-8D14-44BE-B0F1-72CA6FB14F25}" type="presParOf" srcId="{96234DF7-5335-4F91-89F9-434822F3D319}" destId="{89CABF54-2C3D-4C49-8EF0-0F50B4FD6527}" srcOrd="2" destOrd="0" presId="urn:microsoft.com/office/officeart/2005/8/layout/vList2"/>
    <dgm:cxn modelId="{CD931791-914D-4D40-AC44-EDD6A53D5887}" type="presParOf" srcId="{96234DF7-5335-4F91-89F9-434822F3D319}" destId="{C7123973-B145-4571-B3F2-CA0CD77CCA0F}" srcOrd="3" destOrd="0" presId="urn:microsoft.com/office/officeart/2005/8/layout/vList2"/>
    <dgm:cxn modelId="{53AFDD0A-3475-493D-9A82-2CA2A4FC1F59}" type="presParOf" srcId="{96234DF7-5335-4F91-89F9-434822F3D319}" destId="{CEB25A3A-497E-4997-B880-E3DC8CBAC9E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D5359A4-FB6C-412D-8917-2558D43D3124}" type="doc">
      <dgm:prSet loTypeId="urn:microsoft.com/office/officeart/2016/7/layout/BasicProcessNew" loCatId="process" qsTypeId="urn:microsoft.com/office/officeart/2005/8/quickstyle/simple1" qsCatId="simple" csTypeId="urn:microsoft.com/office/officeart/2005/8/colors/accent2_2" csCatId="accent2" phldr="1"/>
      <dgm:spPr/>
      <dgm:t>
        <a:bodyPr/>
        <a:lstStyle/>
        <a:p>
          <a:endParaRPr lang="en-US"/>
        </a:p>
      </dgm:t>
    </dgm:pt>
    <dgm:pt modelId="{B822EA1D-5E11-4221-B922-F8A6A79B4D70}">
      <dgm:prSet/>
      <dgm:spPr>
        <a:solidFill>
          <a:srgbClr val="FFC000"/>
        </a:solidFill>
      </dgm:spPr>
      <dgm:t>
        <a:bodyPr/>
        <a:lstStyle/>
        <a:p>
          <a:r>
            <a:rPr lang="en-GB" sz="1100" b="1" i="0" baseline="0" dirty="0"/>
            <a:t>Good Practice- </a:t>
          </a:r>
          <a:r>
            <a:rPr lang="en-GB" sz="1100" b="0" i="0" baseline="0" dirty="0"/>
            <a:t> </a:t>
          </a:r>
          <a:endParaRPr lang="en-US" sz="1100" dirty="0"/>
        </a:p>
      </dgm:t>
    </dgm:pt>
    <dgm:pt modelId="{9F0E4D27-7B89-41DD-8ADF-93E375EE4FB3}" type="parTrans" cxnId="{22C6AE85-5D84-4860-B182-14B8EB135A06}">
      <dgm:prSet/>
      <dgm:spPr/>
      <dgm:t>
        <a:bodyPr/>
        <a:lstStyle/>
        <a:p>
          <a:endParaRPr lang="en-US"/>
        </a:p>
      </dgm:t>
    </dgm:pt>
    <dgm:pt modelId="{B7B833E3-956B-48AB-99F8-436935AA5F2E}" type="sibTrans" cxnId="{22C6AE85-5D84-4860-B182-14B8EB135A06}">
      <dgm:prSet/>
      <dgm:spPr/>
      <dgm:t>
        <a:bodyPr/>
        <a:lstStyle/>
        <a:p>
          <a:endParaRPr lang="en-US"/>
        </a:p>
      </dgm:t>
    </dgm:pt>
    <dgm:pt modelId="{4A5E27B1-7820-4DC1-9C36-2603ACA1F2E7}">
      <dgm:prSet custT="1"/>
      <dgm:spPr>
        <a:solidFill>
          <a:srgbClr val="FFC000"/>
        </a:solidFill>
      </dgm:spPr>
      <dgm:t>
        <a:bodyPr/>
        <a:lstStyle/>
        <a:p>
          <a:r>
            <a:rPr lang="en-GB" sz="1200" b="0" i="0" baseline="0" dirty="0"/>
            <a:t>Whilst he was in a specialist wheelchair,  he had no pressure areas which is good practice, and his carers should be commended for this.</a:t>
          </a:r>
          <a:endParaRPr lang="en-US" sz="1200" dirty="0"/>
        </a:p>
      </dgm:t>
    </dgm:pt>
    <dgm:pt modelId="{9E44754A-BA12-425E-B407-F6398E39A353}" type="parTrans" cxnId="{C22BFDA5-7275-458E-A18B-54D0C08E14FC}">
      <dgm:prSet/>
      <dgm:spPr/>
      <dgm:t>
        <a:bodyPr/>
        <a:lstStyle/>
        <a:p>
          <a:endParaRPr lang="en-US"/>
        </a:p>
      </dgm:t>
    </dgm:pt>
    <dgm:pt modelId="{0DF4C4F5-E6B7-412A-8F0F-7B22CD328E90}" type="sibTrans" cxnId="{C22BFDA5-7275-458E-A18B-54D0C08E14FC}">
      <dgm:prSet/>
      <dgm:spPr/>
      <dgm:t>
        <a:bodyPr/>
        <a:lstStyle/>
        <a:p>
          <a:endParaRPr lang="en-US"/>
        </a:p>
      </dgm:t>
    </dgm:pt>
    <dgm:pt modelId="{DD6B0254-A8A6-4297-8EF5-FDFA46951F72}">
      <dgm:prSet custT="1"/>
      <dgm:spPr>
        <a:solidFill>
          <a:srgbClr val="FFC000"/>
        </a:solidFill>
      </dgm:spPr>
      <dgm:t>
        <a:bodyPr/>
        <a:lstStyle/>
        <a:p>
          <a:r>
            <a:rPr lang="en-GB" sz="1200" b="0" i="0" baseline="0" dirty="0"/>
            <a:t>He was being fed tasters to probably improve his quality of life.  This was prescribed by a SALT</a:t>
          </a:r>
          <a:endParaRPr lang="en-US" sz="1200" dirty="0"/>
        </a:p>
      </dgm:t>
    </dgm:pt>
    <dgm:pt modelId="{4A88E204-4D4B-436F-8B71-6FAC3233FF23}" type="parTrans" cxnId="{64255E67-27AD-4F53-B831-825BFF4AEEAC}">
      <dgm:prSet/>
      <dgm:spPr/>
      <dgm:t>
        <a:bodyPr/>
        <a:lstStyle/>
        <a:p>
          <a:endParaRPr lang="en-US"/>
        </a:p>
      </dgm:t>
    </dgm:pt>
    <dgm:pt modelId="{25BC8128-11CE-4070-AE19-C81968024F4D}" type="sibTrans" cxnId="{64255E67-27AD-4F53-B831-825BFF4AEEAC}">
      <dgm:prSet/>
      <dgm:spPr/>
      <dgm:t>
        <a:bodyPr/>
        <a:lstStyle/>
        <a:p>
          <a:endParaRPr lang="en-US"/>
        </a:p>
      </dgm:t>
    </dgm:pt>
    <dgm:pt modelId="{279B9531-4E9A-4077-91A0-A40F47C4B74A}">
      <dgm:prSet custT="1"/>
      <dgm:spPr>
        <a:solidFill>
          <a:srgbClr val="FFC000"/>
        </a:solidFill>
      </dgm:spPr>
      <dgm:t>
        <a:bodyPr/>
        <a:lstStyle/>
        <a:p>
          <a:r>
            <a:rPr lang="en-GB" sz="1200" b="0" i="0" baseline="0" dirty="0"/>
            <a:t>Good that Thomas’ wishes were documented and followed on his care plan and end of life plans.</a:t>
          </a:r>
          <a:endParaRPr lang="en-US" sz="1200" dirty="0"/>
        </a:p>
      </dgm:t>
    </dgm:pt>
    <dgm:pt modelId="{B6D07589-7A0D-47E0-BD63-56A6BB2D3B3D}" type="parTrans" cxnId="{E85719CE-90A7-48E7-9BC6-336B37A3F6EA}">
      <dgm:prSet/>
      <dgm:spPr/>
      <dgm:t>
        <a:bodyPr/>
        <a:lstStyle/>
        <a:p>
          <a:endParaRPr lang="en-US"/>
        </a:p>
      </dgm:t>
    </dgm:pt>
    <dgm:pt modelId="{434C6F8A-AFC0-4831-9B56-E65423F69639}" type="sibTrans" cxnId="{E85719CE-90A7-48E7-9BC6-336B37A3F6EA}">
      <dgm:prSet/>
      <dgm:spPr/>
      <dgm:t>
        <a:bodyPr/>
        <a:lstStyle/>
        <a:p>
          <a:endParaRPr lang="en-US"/>
        </a:p>
      </dgm:t>
    </dgm:pt>
    <dgm:pt modelId="{D2223557-A472-457A-BEA8-EBB42DBDFA9A}">
      <dgm:prSet custT="1"/>
      <dgm:spPr>
        <a:solidFill>
          <a:srgbClr val="FFC000"/>
        </a:solidFill>
      </dgm:spPr>
      <dgm:t>
        <a:bodyPr/>
        <a:lstStyle/>
        <a:p>
          <a:r>
            <a:rPr lang="en-GB" sz="1200" b="0" i="0" baseline="0" dirty="0"/>
            <a:t>Good that communication on the acute ward was good and reasonable adjustments made to support his admission</a:t>
          </a:r>
          <a:r>
            <a:rPr lang="en-GB" sz="900" b="0" i="0" baseline="0" dirty="0"/>
            <a:t>.</a:t>
          </a:r>
          <a:endParaRPr lang="en-US" sz="900" dirty="0"/>
        </a:p>
      </dgm:t>
    </dgm:pt>
    <dgm:pt modelId="{F1130A6B-B0F7-46DA-B655-FB62D69B797C}" type="parTrans" cxnId="{00734245-FFA9-47A7-9D24-3DC5F5274A00}">
      <dgm:prSet/>
      <dgm:spPr/>
      <dgm:t>
        <a:bodyPr/>
        <a:lstStyle/>
        <a:p>
          <a:endParaRPr lang="en-US"/>
        </a:p>
      </dgm:t>
    </dgm:pt>
    <dgm:pt modelId="{8E9BE15E-6904-4E3F-9153-4836EDDF9C84}" type="sibTrans" cxnId="{00734245-FFA9-47A7-9D24-3DC5F5274A00}">
      <dgm:prSet/>
      <dgm:spPr/>
      <dgm:t>
        <a:bodyPr/>
        <a:lstStyle/>
        <a:p>
          <a:endParaRPr lang="en-US"/>
        </a:p>
      </dgm:t>
    </dgm:pt>
    <dgm:pt modelId="{1B1A68DF-D3F8-458D-AF3F-B6F103C978C3}">
      <dgm:prSet/>
      <dgm:spPr>
        <a:solidFill>
          <a:srgbClr val="92D050"/>
        </a:solidFill>
      </dgm:spPr>
      <dgm:t>
        <a:bodyPr/>
        <a:lstStyle/>
        <a:p>
          <a:r>
            <a:rPr lang="en-GB" sz="1300" b="1" i="0" baseline="0"/>
            <a:t>Learning Points</a:t>
          </a:r>
          <a:endParaRPr lang="en-US" sz="1300"/>
        </a:p>
      </dgm:t>
    </dgm:pt>
    <dgm:pt modelId="{4C78406C-E089-4719-9C89-6C93049E4135}" type="parTrans" cxnId="{D775F1C5-364B-46EB-8F18-76C237ECA5BE}">
      <dgm:prSet/>
      <dgm:spPr/>
      <dgm:t>
        <a:bodyPr/>
        <a:lstStyle/>
        <a:p>
          <a:endParaRPr lang="en-US"/>
        </a:p>
      </dgm:t>
    </dgm:pt>
    <dgm:pt modelId="{C4C77600-C815-429F-926E-06EFDF978EE6}" type="sibTrans" cxnId="{D775F1C5-364B-46EB-8F18-76C237ECA5BE}">
      <dgm:prSet/>
      <dgm:spPr/>
      <dgm:t>
        <a:bodyPr/>
        <a:lstStyle/>
        <a:p>
          <a:endParaRPr lang="en-US"/>
        </a:p>
      </dgm:t>
    </dgm:pt>
    <dgm:pt modelId="{D15C8C25-B1E7-4E16-BBFE-C119BD5D32BF}">
      <dgm:prSet custT="1"/>
      <dgm:spPr>
        <a:solidFill>
          <a:srgbClr val="92D050"/>
        </a:solidFill>
      </dgm:spPr>
      <dgm:t>
        <a:bodyPr/>
        <a:lstStyle/>
        <a:p>
          <a:r>
            <a:rPr lang="en-GB" sz="1200" b="0" i="0" baseline="0" dirty="0"/>
            <a:t>People who are PEG fed, and who are being given tasters and have regular chest infections should be urgently referred to SALT for urgent re-assessment.</a:t>
          </a:r>
          <a:endParaRPr lang="en-US" sz="1200" dirty="0"/>
        </a:p>
      </dgm:t>
    </dgm:pt>
    <dgm:pt modelId="{437B49C8-F173-4556-A1B5-3039239FD5CD}" type="parTrans" cxnId="{100FF9E6-D6BD-461F-A9DA-E78B553EA04D}">
      <dgm:prSet/>
      <dgm:spPr/>
      <dgm:t>
        <a:bodyPr/>
        <a:lstStyle/>
        <a:p>
          <a:endParaRPr lang="en-US"/>
        </a:p>
      </dgm:t>
    </dgm:pt>
    <dgm:pt modelId="{7736267F-5203-4B71-B56D-B029AD017D76}" type="sibTrans" cxnId="{100FF9E6-D6BD-461F-A9DA-E78B553EA04D}">
      <dgm:prSet/>
      <dgm:spPr/>
      <dgm:t>
        <a:bodyPr/>
        <a:lstStyle/>
        <a:p>
          <a:endParaRPr lang="en-US"/>
        </a:p>
      </dgm:t>
    </dgm:pt>
    <dgm:pt modelId="{479B4C07-47A7-4B5A-AFBF-33B03DBB3250}">
      <dgm:prSet custT="1"/>
      <dgm:spPr>
        <a:solidFill>
          <a:srgbClr val="92D050"/>
        </a:solidFill>
      </dgm:spPr>
      <dgm:t>
        <a:bodyPr/>
        <a:lstStyle/>
        <a:p>
          <a:r>
            <a:rPr lang="en-GB" sz="1200" b="0" i="0" baseline="0" dirty="0"/>
            <a:t>Good practice is that Communication Booklets should be with individuals who need it to communicate at all times. E.g., attached to their wheelchair</a:t>
          </a:r>
          <a:endParaRPr lang="en-US" sz="1200" dirty="0"/>
        </a:p>
      </dgm:t>
    </dgm:pt>
    <dgm:pt modelId="{602AB053-0FB9-4C3D-A795-9B5EEBE499B0}" type="parTrans" cxnId="{0EE20E26-1AA1-4521-805A-7F3F511CC132}">
      <dgm:prSet/>
      <dgm:spPr/>
      <dgm:t>
        <a:bodyPr/>
        <a:lstStyle/>
        <a:p>
          <a:endParaRPr lang="en-US"/>
        </a:p>
      </dgm:t>
    </dgm:pt>
    <dgm:pt modelId="{37CD66E8-CF72-46D3-B76F-15CFC768270B}" type="sibTrans" cxnId="{0EE20E26-1AA1-4521-805A-7F3F511CC132}">
      <dgm:prSet/>
      <dgm:spPr/>
      <dgm:t>
        <a:bodyPr/>
        <a:lstStyle/>
        <a:p>
          <a:endParaRPr lang="en-US"/>
        </a:p>
      </dgm:t>
    </dgm:pt>
    <dgm:pt modelId="{61DFFBAA-901E-4307-8C1C-787B71D389DD}">
      <dgm:prSet/>
      <dgm:spPr>
        <a:solidFill>
          <a:srgbClr val="7030A0"/>
        </a:solidFill>
      </dgm:spPr>
      <dgm:t>
        <a:bodyPr/>
        <a:lstStyle/>
        <a:p>
          <a:r>
            <a:rPr lang="en-GB" sz="1300" b="1" i="0" baseline="0" dirty="0"/>
            <a:t>Actions</a:t>
          </a:r>
          <a:r>
            <a:rPr lang="en-GB" sz="1300" b="0" i="0" baseline="0" dirty="0"/>
            <a:t> </a:t>
          </a:r>
          <a:endParaRPr lang="en-US" sz="1300" dirty="0"/>
        </a:p>
      </dgm:t>
    </dgm:pt>
    <dgm:pt modelId="{AB9B326F-72A3-45D4-9FDA-DDE2497F644C}" type="parTrans" cxnId="{B8E79375-8458-4A92-B8BA-FF97CF90AFFE}">
      <dgm:prSet/>
      <dgm:spPr/>
      <dgm:t>
        <a:bodyPr/>
        <a:lstStyle/>
        <a:p>
          <a:endParaRPr lang="en-US"/>
        </a:p>
      </dgm:t>
    </dgm:pt>
    <dgm:pt modelId="{5CA73DB4-0A1A-48A8-9E60-5F0B01196B0D}" type="sibTrans" cxnId="{B8E79375-8458-4A92-B8BA-FF97CF90AFFE}">
      <dgm:prSet/>
      <dgm:spPr/>
      <dgm:t>
        <a:bodyPr/>
        <a:lstStyle/>
        <a:p>
          <a:endParaRPr lang="en-US"/>
        </a:p>
      </dgm:t>
    </dgm:pt>
    <dgm:pt modelId="{77BCFD6A-9CB5-4348-9A7D-4C97FA1DC7DF}">
      <dgm:prSet custT="1"/>
      <dgm:spPr>
        <a:solidFill>
          <a:srgbClr val="7030A0"/>
        </a:solidFill>
      </dgm:spPr>
      <dgm:t>
        <a:bodyPr/>
        <a:lstStyle/>
        <a:p>
          <a:r>
            <a:rPr lang="en-GB" sz="1100" b="0" i="0" baseline="0" dirty="0"/>
            <a:t>Training and information to be shared for care staff around when to refer for dysphagia assessment via Provider Forum.  </a:t>
          </a:r>
          <a:endParaRPr lang="en-US" sz="1100" dirty="0"/>
        </a:p>
      </dgm:t>
    </dgm:pt>
    <dgm:pt modelId="{32C5BFCB-E149-4BBE-BE62-C952B7314971}" type="parTrans" cxnId="{833440D8-88F6-4F3A-9F45-B929162F0ABC}">
      <dgm:prSet/>
      <dgm:spPr/>
      <dgm:t>
        <a:bodyPr/>
        <a:lstStyle/>
        <a:p>
          <a:endParaRPr lang="en-US"/>
        </a:p>
      </dgm:t>
    </dgm:pt>
    <dgm:pt modelId="{CE191029-56B2-4630-BA38-66992B7F6118}" type="sibTrans" cxnId="{833440D8-88F6-4F3A-9F45-B929162F0ABC}">
      <dgm:prSet/>
      <dgm:spPr/>
      <dgm:t>
        <a:bodyPr/>
        <a:lstStyle/>
        <a:p>
          <a:endParaRPr lang="en-US"/>
        </a:p>
      </dgm:t>
    </dgm:pt>
    <dgm:pt modelId="{B861A13D-1606-4869-A3A9-FA2B2138076D}">
      <dgm:prSet custT="1"/>
      <dgm:spPr>
        <a:solidFill>
          <a:srgbClr val="7030A0"/>
        </a:solidFill>
      </dgm:spPr>
      <dgm:t>
        <a:bodyPr/>
        <a:lstStyle/>
        <a:p>
          <a:r>
            <a:rPr lang="en-GB" sz="1100" b="0" i="0" baseline="0" dirty="0"/>
            <a:t>Encourage staff to attend </a:t>
          </a:r>
          <a:r>
            <a:rPr lang="en-GB" sz="1100" b="0" i="0" baseline="0" dirty="0" err="1"/>
            <a:t>Learnpro</a:t>
          </a:r>
          <a:r>
            <a:rPr lang="en-GB" sz="1100" b="0" i="0" baseline="0" dirty="0"/>
            <a:t> Dysphagia training set up for care staff. Article in Provider Forum Bulletin</a:t>
          </a:r>
          <a:endParaRPr lang="en-US" sz="1100" dirty="0"/>
        </a:p>
      </dgm:t>
    </dgm:pt>
    <dgm:pt modelId="{B5F15297-A5F3-4257-B012-DBDFC8B92470}" type="parTrans" cxnId="{22DAAB3B-F09C-4C63-8B70-00B26800B83C}">
      <dgm:prSet/>
      <dgm:spPr/>
      <dgm:t>
        <a:bodyPr/>
        <a:lstStyle/>
        <a:p>
          <a:endParaRPr lang="en-US"/>
        </a:p>
      </dgm:t>
    </dgm:pt>
    <dgm:pt modelId="{3B7FB046-AC9E-43FB-B3C2-1F8EF30F80BE}" type="sibTrans" cxnId="{22DAAB3B-F09C-4C63-8B70-00B26800B83C}">
      <dgm:prSet/>
      <dgm:spPr/>
      <dgm:t>
        <a:bodyPr/>
        <a:lstStyle/>
        <a:p>
          <a:endParaRPr lang="en-US"/>
        </a:p>
      </dgm:t>
    </dgm:pt>
    <dgm:pt modelId="{D4A050F1-5A2A-4009-BD72-7848097B6142}">
      <dgm:prSet custT="1"/>
      <dgm:spPr>
        <a:solidFill>
          <a:srgbClr val="7030A0"/>
        </a:solidFill>
      </dgm:spPr>
      <dgm:t>
        <a:bodyPr/>
        <a:lstStyle/>
        <a:p>
          <a:r>
            <a:rPr lang="en-GB" sz="1100" b="0" i="0" baseline="0" dirty="0"/>
            <a:t>Pressure care prevention should be reshared with Provider Forum as good practice .</a:t>
          </a:r>
          <a:endParaRPr lang="en-US" sz="1100" dirty="0"/>
        </a:p>
      </dgm:t>
    </dgm:pt>
    <dgm:pt modelId="{9A573434-ADD8-4333-AD6E-9E94B83D7B3A}" type="parTrans" cxnId="{2641AEF5-6373-4068-83D1-49963686C508}">
      <dgm:prSet/>
      <dgm:spPr/>
      <dgm:t>
        <a:bodyPr/>
        <a:lstStyle/>
        <a:p>
          <a:endParaRPr lang="en-US"/>
        </a:p>
      </dgm:t>
    </dgm:pt>
    <dgm:pt modelId="{0B0124CB-F38B-4E3D-937B-0B2A54A504B3}" type="sibTrans" cxnId="{2641AEF5-6373-4068-83D1-49963686C508}">
      <dgm:prSet/>
      <dgm:spPr/>
      <dgm:t>
        <a:bodyPr/>
        <a:lstStyle/>
        <a:p>
          <a:endParaRPr lang="en-US"/>
        </a:p>
      </dgm:t>
    </dgm:pt>
    <dgm:pt modelId="{3C0B023A-3FE2-472D-9E5D-1A0992C28F2D}">
      <dgm:prSet custT="1"/>
      <dgm:spPr>
        <a:solidFill>
          <a:srgbClr val="7030A0"/>
        </a:solidFill>
      </dgm:spPr>
      <dgm:t>
        <a:bodyPr/>
        <a:lstStyle/>
        <a:p>
          <a:r>
            <a:rPr lang="en-GB" sz="1100" b="0" i="0" baseline="0" dirty="0"/>
            <a:t>Share with Provider Forum that it is good practice to ensure that Communication Booklets should be with individuals who need it to communicate at all times. E.g., attached to their wheelchair</a:t>
          </a:r>
          <a:endParaRPr lang="en-US" sz="1100" dirty="0"/>
        </a:p>
      </dgm:t>
    </dgm:pt>
    <dgm:pt modelId="{13BCB466-1A3C-4CF1-ABF2-4AFF1989578B}" type="parTrans" cxnId="{90CA83FF-A3BF-40B6-A1DA-D0BB3736DE4B}">
      <dgm:prSet/>
      <dgm:spPr/>
      <dgm:t>
        <a:bodyPr/>
        <a:lstStyle/>
        <a:p>
          <a:endParaRPr lang="en-US"/>
        </a:p>
      </dgm:t>
    </dgm:pt>
    <dgm:pt modelId="{19A3E658-6BE4-438A-9877-F871548211E4}" type="sibTrans" cxnId="{90CA83FF-A3BF-40B6-A1DA-D0BB3736DE4B}">
      <dgm:prSet/>
      <dgm:spPr/>
      <dgm:t>
        <a:bodyPr/>
        <a:lstStyle/>
        <a:p>
          <a:endParaRPr lang="en-US"/>
        </a:p>
      </dgm:t>
    </dgm:pt>
    <dgm:pt modelId="{23E120AB-BE2E-443F-AAF8-24893F59FE1C}">
      <dgm:prSet custT="1"/>
      <dgm:spPr>
        <a:solidFill>
          <a:srgbClr val="7030A0"/>
        </a:solidFill>
      </dgm:spPr>
      <dgm:t>
        <a:bodyPr/>
        <a:lstStyle/>
        <a:p>
          <a:r>
            <a:rPr lang="en-GB" sz="1100" b="0" i="0" baseline="0" dirty="0"/>
            <a:t>Share with GCC Quality Team.</a:t>
          </a:r>
          <a:endParaRPr lang="en-US" sz="1100" dirty="0"/>
        </a:p>
      </dgm:t>
    </dgm:pt>
    <dgm:pt modelId="{17726031-8522-42C8-803F-05108540A47F}" type="parTrans" cxnId="{04E232D6-FA46-4F31-AAC7-8C2426EE180D}">
      <dgm:prSet/>
      <dgm:spPr/>
      <dgm:t>
        <a:bodyPr/>
        <a:lstStyle/>
        <a:p>
          <a:endParaRPr lang="en-US"/>
        </a:p>
      </dgm:t>
    </dgm:pt>
    <dgm:pt modelId="{7576F49C-3DE3-48F4-9CC1-DB87AD582035}" type="sibTrans" cxnId="{04E232D6-FA46-4F31-AAC7-8C2426EE180D}">
      <dgm:prSet/>
      <dgm:spPr/>
      <dgm:t>
        <a:bodyPr/>
        <a:lstStyle/>
        <a:p>
          <a:endParaRPr lang="en-US"/>
        </a:p>
      </dgm:t>
    </dgm:pt>
    <dgm:pt modelId="{98D774AF-8800-4F6F-99F8-DA1145134D2F}">
      <dgm:prSet custT="1"/>
      <dgm:spPr>
        <a:solidFill>
          <a:srgbClr val="7030A0"/>
        </a:solidFill>
      </dgm:spPr>
      <dgm:t>
        <a:bodyPr/>
        <a:lstStyle/>
        <a:p>
          <a:r>
            <a:rPr lang="en-GB" sz="1100" b="0" i="0" baseline="0" dirty="0"/>
            <a:t>Add to LeDeR Newsletter</a:t>
          </a:r>
          <a:r>
            <a:rPr lang="en-GB" sz="1000" b="0" i="0" baseline="0" dirty="0"/>
            <a:t>.</a:t>
          </a:r>
          <a:endParaRPr lang="en-US" sz="1000" dirty="0"/>
        </a:p>
      </dgm:t>
    </dgm:pt>
    <dgm:pt modelId="{1128F3D4-39D4-4D8D-8D9D-AE7AAFB9C808}" type="parTrans" cxnId="{425AB72F-19BF-4286-B66E-7270FEF7D44F}">
      <dgm:prSet/>
      <dgm:spPr/>
      <dgm:t>
        <a:bodyPr/>
        <a:lstStyle/>
        <a:p>
          <a:endParaRPr lang="en-US"/>
        </a:p>
      </dgm:t>
    </dgm:pt>
    <dgm:pt modelId="{C4C8F6F0-391E-48B8-BE32-1FB33FA06B31}" type="sibTrans" cxnId="{425AB72F-19BF-4286-B66E-7270FEF7D44F}">
      <dgm:prSet/>
      <dgm:spPr/>
      <dgm:t>
        <a:bodyPr/>
        <a:lstStyle/>
        <a:p>
          <a:endParaRPr lang="en-US"/>
        </a:p>
      </dgm:t>
    </dgm:pt>
    <dgm:pt modelId="{46A76ADE-C93F-405A-B11B-47D0AE754192}" type="pres">
      <dgm:prSet presAssocID="{6D5359A4-FB6C-412D-8917-2558D43D3124}" presName="Name0" presStyleCnt="0">
        <dgm:presLayoutVars>
          <dgm:dir/>
          <dgm:resizeHandles val="exact"/>
        </dgm:presLayoutVars>
      </dgm:prSet>
      <dgm:spPr/>
    </dgm:pt>
    <dgm:pt modelId="{9DC25753-936F-49BF-ABB0-11B467240DA6}" type="pres">
      <dgm:prSet presAssocID="{B822EA1D-5E11-4221-B922-F8A6A79B4D70}" presName="node" presStyleLbl="node1" presStyleIdx="0" presStyleCnt="5">
        <dgm:presLayoutVars>
          <dgm:bulletEnabled val="1"/>
        </dgm:presLayoutVars>
      </dgm:prSet>
      <dgm:spPr/>
    </dgm:pt>
    <dgm:pt modelId="{9CC64F1A-EA0D-483B-8699-0292BEA1CDA1}" type="pres">
      <dgm:prSet presAssocID="{B7B833E3-956B-48AB-99F8-436935AA5F2E}" presName="sibTransSpacerBeforeConnector" presStyleCnt="0"/>
      <dgm:spPr/>
    </dgm:pt>
    <dgm:pt modelId="{B07E28C5-5A3B-4982-B21A-708139B06CAA}" type="pres">
      <dgm:prSet presAssocID="{B7B833E3-956B-48AB-99F8-436935AA5F2E}" presName="sibTrans" presStyleLbl="node1" presStyleIdx="1" presStyleCnt="5"/>
      <dgm:spPr/>
    </dgm:pt>
    <dgm:pt modelId="{24619EDA-95A6-436F-A5C0-63F73668B601}" type="pres">
      <dgm:prSet presAssocID="{B7B833E3-956B-48AB-99F8-436935AA5F2E}" presName="sibTransSpacerAfterConnector" presStyleCnt="0"/>
      <dgm:spPr/>
    </dgm:pt>
    <dgm:pt modelId="{4E68B638-6BB3-48F9-B430-E79984CB0C35}" type="pres">
      <dgm:prSet presAssocID="{1B1A68DF-D3F8-458D-AF3F-B6F103C978C3}" presName="node" presStyleLbl="node1" presStyleIdx="2" presStyleCnt="5">
        <dgm:presLayoutVars>
          <dgm:bulletEnabled val="1"/>
        </dgm:presLayoutVars>
      </dgm:prSet>
      <dgm:spPr/>
    </dgm:pt>
    <dgm:pt modelId="{E533A291-8BE2-4D80-B003-03AB1B206573}" type="pres">
      <dgm:prSet presAssocID="{C4C77600-C815-429F-926E-06EFDF978EE6}" presName="sibTransSpacerBeforeConnector" presStyleCnt="0"/>
      <dgm:spPr/>
    </dgm:pt>
    <dgm:pt modelId="{71512423-0F4A-4F22-AAD1-CB7378B29150}" type="pres">
      <dgm:prSet presAssocID="{C4C77600-C815-429F-926E-06EFDF978EE6}" presName="sibTrans" presStyleLbl="node1" presStyleIdx="3" presStyleCnt="5"/>
      <dgm:spPr/>
    </dgm:pt>
    <dgm:pt modelId="{E3BF6F98-6161-4C1E-9DED-E49D8A8BEE39}" type="pres">
      <dgm:prSet presAssocID="{C4C77600-C815-429F-926E-06EFDF978EE6}" presName="sibTransSpacerAfterConnector" presStyleCnt="0"/>
      <dgm:spPr/>
    </dgm:pt>
    <dgm:pt modelId="{94FCC510-5A56-45C3-8908-C115487B54E8}" type="pres">
      <dgm:prSet presAssocID="{61DFFBAA-901E-4307-8C1C-787B71D389DD}" presName="node" presStyleLbl="node1" presStyleIdx="4" presStyleCnt="5">
        <dgm:presLayoutVars>
          <dgm:bulletEnabled val="1"/>
        </dgm:presLayoutVars>
      </dgm:prSet>
      <dgm:spPr/>
    </dgm:pt>
  </dgm:ptLst>
  <dgm:cxnLst>
    <dgm:cxn modelId="{48D2D405-8FEB-4BC4-A222-8F10877142DA}" type="presOf" srcId="{6D5359A4-FB6C-412D-8917-2558D43D3124}" destId="{46A76ADE-C93F-405A-B11B-47D0AE754192}" srcOrd="0" destOrd="0" presId="urn:microsoft.com/office/officeart/2016/7/layout/BasicProcessNew"/>
    <dgm:cxn modelId="{30E0F918-0232-4399-A89F-B6EDFD3BAFB2}" type="presOf" srcId="{77BCFD6A-9CB5-4348-9A7D-4C97FA1DC7DF}" destId="{94FCC510-5A56-45C3-8908-C115487B54E8}" srcOrd="0" destOrd="1" presId="urn:microsoft.com/office/officeart/2016/7/layout/BasicProcessNew"/>
    <dgm:cxn modelId="{43DF1022-20F8-47E1-9DB1-E060AA9A12F0}" type="presOf" srcId="{3C0B023A-3FE2-472D-9E5D-1A0992C28F2D}" destId="{94FCC510-5A56-45C3-8908-C115487B54E8}" srcOrd="0" destOrd="4" presId="urn:microsoft.com/office/officeart/2016/7/layout/BasicProcessNew"/>
    <dgm:cxn modelId="{B0DC5825-BA57-4784-817F-09CE04BDD20F}" type="presOf" srcId="{B7B833E3-956B-48AB-99F8-436935AA5F2E}" destId="{B07E28C5-5A3B-4982-B21A-708139B06CAA}" srcOrd="0" destOrd="0" presId="urn:microsoft.com/office/officeart/2016/7/layout/BasicProcessNew"/>
    <dgm:cxn modelId="{0EE20E26-1AA1-4521-805A-7F3F511CC132}" srcId="{1B1A68DF-D3F8-458D-AF3F-B6F103C978C3}" destId="{479B4C07-47A7-4B5A-AFBF-33B03DBB3250}" srcOrd="1" destOrd="0" parTransId="{602AB053-0FB9-4C3D-A795-9B5EEBE499B0}" sibTransId="{37CD66E8-CF72-46D3-B76F-15CFC768270B}"/>
    <dgm:cxn modelId="{AAA19D28-EF5B-4F2B-8619-EC1D91D4208D}" type="presOf" srcId="{61DFFBAA-901E-4307-8C1C-787B71D389DD}" destId="{94FCC510-5A56-45C3-8908-C115487B54E8}" srcOrd="0" destOrd="0" presId="urn:microsoft.com/office/officeart/2016/7/layout/BasicProcessNew"/>
    <dgm:cxn modelId="{425AB72F-19BF-4286-B66E-7270FEF7D44F}" srcId="{61DFFBAA-901E-4307-8C1C-787B71D389DD}" destId="{98D774AF-8800-4F6F-99F8-DA1145134D2F}" srcOrd="5" destOrd="0" parTransId="{1128F3D4-39D4-4D8D-8D9D-AE7AAFB9C808}" sibTransId="{C4C8F6F0-391E-48B8-BE32-1FB33FA06B31}"/>
    <dgm:cxn modelId="{CA11DA37-095C-45C2-A028-CFDA55E8CC4C}" type="presOf" srcId="{D2223557-A472-457A-BEA8-EBB42DBDFA9A}" destId="{9DC25753-936F-49BF-ABB0-11B467240DA6}" srcOrd="0" destOrd="4" presId="urn:microsoft.com/office/officeart/2016/7/layout/BasicProcessNew"/>
    <dgm:cxn modelId="{22DAAB3B-F09C-4C63-8B70-00B26800B83C}" srcId="{61DFFBAA-901E-4307-8C1C-787B71D389DD}" destId="{B861A13D-1606-4869-A3A9-FA2B2138076D}" srcOrd="1" destOrd="0" parTransId="{B5F15297-A5F3-4257-B012-DBDFC8B92470}" sibTransId="{3B7FB046-AC9E-43FB-B3C2-1F8EF30F80BE}"/>
    <dgm:cxn modelId="{0C964643-B7D9-4805-A5D4-13C56431C49F}" type="presOf" srcId="{B861A13D-1606-4869-A3A9-FA2B2138076D}" destId="{94FCC510-5A56-45C3-8908-C115487B54E8}" srcOrd="0" destOrd="2" presId="urn:microsoft.com/office/officeart/2016/7/layout/BasicProcessNew"/>
    <dgm:cxn modelId="{00734245-FFA9-47A7-9D24-3DC5F5274A00}" srcId="{B822EA1D-5E11-4221-B922-F8A6A79B4D70}" destId="{D2223557-A472-457A-BEA8-EBB42DBDFA9A}" srcOrd="3" destOrd="0" parTransId="{F1130A6B-B0F7-46DA-B655-FB62D69B797C}" sibTransId="{8E9BE15E-6904-4E3F-9153-4836EDDF9C84}"/>
    <dgm:cxn modelId="{914E8345-39B0-4F74-89AA-9FA347554120}" type="presOf" srcId="{1B1A68DF-D3F8-458D-AF3F-B6F103C978C3}" destId="{4E68B638-6BB3-48F9-B430-E79984CB0C35}" srcOrd="0" destOrd="0" presId="urn:microsoft.com/office/officeart/2016/7/layout/BasicProcessNew"/>
    <dgm:cxn modelId="{64255E67-27AD-4F53-B831-825BFF4AEEAC}" srcId="{B822EA1D-5E11-4221-B922-F8A6A79B4D70}" destId="{DD6B0254-A8A6-4297-8EF5-FDFA46951F72}" srcOrd="1" destOrd="0" parTransId="{4A88E204-4D4B-436F-8B71-6FAC3233FF23}" sibTransId="{25BC8128-11CE-4070-AE19-C81968024F4D}"/>
    <dgm:cxn modelId="{8C633548-5778-4232-9A81-539D7705FEB4}" type="presOf" srcId="{279B9531-4E9A-4077-91A0-A40F47C4B74A}" destId="{9DC25753-936F-49BF-ABB0-11B467240DA6}" srcOrd="0" destOrd="3" presId="urn:microsoft.com/office/officeart/2016/7/layout/BasicProcessNew"/>
    <dgm:cxn modelId="{31710F4F-0908-46DA-8254-ADD078AACE08}" type="presOf" srcId="{D4A050F1-5A2A-4009-BD72-7848097B6142}" destId="{94FCC510-5A56-45C3-8908-C115487B54E8}" srcOrd="0" destOrd="3" presId="urn:microsoft.com/office/officeart/2016/7/layout/BasicProcessNew"/>
    <dgm:cxn modelId="{DCB14850-AA5A-4997-9322-23ABF8B204F1}" type="presOf" srcId="{DD6B0254-A8A6-4297-8EF5-FDFA46951F72}" destId="{9DC25753-936F-49BF-ABB0-11B467240DA6}" srcOrd="0" destOrd="2" presId="urn:microsoft.com/office/officeart/2016/7/layout/BasicProcessNew"/>
    <dgm:cxn modelId="{3BF6C073-88E1-4DF0-9B6E-A941CD1D8AC1}" type="presOf" srcId="{4A5E27B1-7820-4DC1-9C36-2603ACA1F2E7}" destId="{9DC25753-936F-49BF-ABB0-11B467240DA6}" srcOrd="0" destOrd="1" presId="urn:microsoft.com/office/officeart/2016/7/layout/BasicProcessNew"/>
    <dgm:cxn modelId="{B8E79375-8458-4A92-B8BA-FF97CF90AFFE}" srcId="{6D5359A4-FB6C-412D-8917-2558D43D3124}" destId="{61DFFBAA-901E-4307-8C1C-787B71D389DD}" srcOrd="2" destOrd="0" parTransId="{AB9B326F-72A3-45D4-9FDA-DDE2497F644C}" sibTransId="{5CA73DB4-0A1A-48A8-9E60-5F0B01196B0D}"/>
    <dgm:cxn modelId="{29E01E7C-6931-4159-BC99-E9870830B9F4}" type="presOf" srcId="{23E120AB-BE2E-443F-AAF8-24893F59FE1C}" destId="{94FCC510-5A56-45C3-8908-C115487B54E8}" srcOrd="0" destOrd="5" presId="urn:microsoft.com/office/officeart/2016/7/layout/BasicProcessNew"/>
    <dgm:cxn modelId="{22C6AE85-5D84-4860-B182-14B8EB135A06}" srcId="{6D5359A4-FB6C-412D-8917-2558D43D3124}" destId="{B822EA1D-5E11-4221-B922-F8A6A79B4D70}" srcOrd="0" destOrd="0" parTransId="{9F0E4D27-7B89-41DD-8ADF-93E375EE4FB3}" sibTransId="{B7B833E3-956B-48AB-99F8-436935AA5F2E}"/>
    <dgm:cxn modelId="{9375DD95-53BF-4376-8981-E87B1EAC078E}" type="presOf" srcId="{D15C8C25-B1E7-4E16-BBFE-C119BD5D32BF}" destId="{4E68B638-6BB3-48F9-B430-E79984CB0C35}" srcOrd="0" destOrd="1" presId="urn:microsoft.com/office/officeart/2016/7/layout/BasicProcessNew"/>
    <dgm:cxn modelId="{2EFF559C-30DF-466F-BF95-389340456200}" type="presOf" srcId="{B822EA1D-5E11-4221-B922-F8A6A79B4D70}" destId="{9DC25753-936F-49BF-ABB0-11B467240DA6}" srcOrd="0" destOrd="0" presId="urn:microsoft.com/office/officeart/2016/7/layout/BasicProcessNew"/>
    <dgm:cxn modelId="{79033A9F-EF42-46E4-A211-430E7B6FB590}" type="presOf" srcId="{479B4C07-47A7-4B5A-AFBF-33B03DBB3250}" destId="{4E68B638-6BB3-48F9-B430-E79984CB0C35}" srcOrd="0" destOrd="2" presId="urn:microsoft.com/office/officeart/2016/7/layout/BasicProcessNew"/>
    <dgm:cxn modelId="{C22BFDA5-7275-458E-A18B-54D0C08E14FC}" srcId="{B822EA1D-5E11-4221-B922-F8A6A79B4D70}" destId="{4A5E27B1-7820-4DC1-9C36-2603ACA1F2E7}" srcOrd="0" destOrd="0" parTransId="{9E44754A-BA12-425E-B407-F6398E39A353}" sibTransId="{0DF4C4F5-E6B7-412A-8F0F-7B22CD328E90}"/>
    <dgm:cxn modelId="{D775F1C5-364B-46EB-8F18-76C237ECA5BE}" srcId="{6D5359A4-FB6C-412D-8917-2558D43D3124}" destId="{1B1A68DF-D3F8-458D-AF3F-B6F103C978C3}" srcOrd="1" destOrd="0" parTransId="{4C78406C-E089-4719-9C89-6C93049E4135}" sibTransId="{C4C77600-C815-429F-926E-06EFDF978EE6}"/>
    <dgm:cxn modelId="{E85719CE-90A7-48E7-9BC6-336B37A3F6EA}" srcId="{B822EA1D-5E11-4221-B922-F8A6A79B4D70}" destId="{279B9531-4E9A-4077-91A0-A40F47C4B74A}" srcOrd="2" destOrd="0" parTransId="{B6D07589-7A0D-47E0-BD63-56A6BB2D3B3D}" sibTransId="{434C6F8A-AFC0-4831-9B56-E65423F69639}"/>
    <dgm:cxn modelId="{55D479D3-DDF6-46CC-8E06-10548BF50786}" type="presOf" srcId="{98D774AF-8800-4F6F-99F8-DA1145134D2F}" destId="{94FCC510-5A56-45C3-8908-C115487B54E8}" srcOrd="0" destOrd="6" presId="urn:microsoft.com/office/officeart/2016/7/layout/BasicProcessNew"/>
    <dgm:cxn modelId="{04E232D6-FA46-4F31-AAC7-8C2426EE180D}" srcId="{61DFFBAA-901E-4307-8C1C-787B71D389DD}" destId="{23E120AB-BE2E-443F-AAF8-24893F59FE1C}" srcOrd="4" destOrd="0" parTransId="{17726031-8522-42C8-803F-05108540A47F}" sibTransId="{7576F49C-3DE3-48F4-9CC1-DB87AD582035}"/>
    <dgm:cxn modelId="{833440D8-88F6-4F3A-9F45-B929162F0ABC}" srcId="{61DFFBAA-901E-4307-8C1C-787B71D389DD}" destId="{77BCFD6A-9CB5-4348-9A7D-4C97FA1DC7DF}" srcOrd="0" destOrd="0" parTransId="{32C5BFCB-E149-4BBE-BE62-C952B7314971}" sibTransId="{CE191029-56B2-4630-BA38-66992B7F6118}"/>
    <dgm:cxn modelId="{100FF9E6-D6BD-461F-A9DA-E78B553EA04D}" srcId="{1B1A68DF-D3F8-458D-AF3F-B6F103C978C3}" destId="{D15C8C25-B1E7-4E16-BBFE-C119BD5D32BF}" srcOrd="0" destOrd="0" parTransId="{437B49C8-F173-4556-A1B5-3039239FD5CD}" sibTransId="{7736267F-5203-4B71-B56D-B029AD017D76}"/>
    <dgm:cxn modelId="{2641AEF5-6373-4068-83D1-49963686C508}" srcId="{61DFFBAA-901E-4307-8C1C-787B71D389DD}" destId="{D4A050F1-5A2A-4009-BD72-7848097B6142}" srcOrd="2" destOrd="0" parTransId="{9A573434-ADD8-4333-AD6E-9E94B83D7B3A}" sibTransId="{0B0124CB-F38B-4E3D-937B-0B2A54A504B3}"/>
    <dgm:cxn modelId="{868B1FF6-8924-4638-9345-41F962BDAE0C}" type="presOf" srcId="{C4C77600-C815-429F-926E-06EFDF978EE6}" destId="{71512423-0F4A-4F22-AAD1-CB7378B29150}" srcOrd="0" destOrd="0" presId="urn:microsoft.com/office/officeart/2016/7/layout/BasicProcessNew"/>
    <dgm:cxn modelId="{90CA83FF-A3BF-40B6-A1DA-D0BB3736DE4B}" srcId="{61DFFBAA-901E-4307-8C1C-787B71D389DD}" destId="{3C0B023A-3FE2-472D-9E5D-1A0992C28F2D}" srcOrd="3" destOrd="0" parTransId="{13BCB466-1A3C-4CF1-ABF2-4AFF1989578B}" sibTransId="{19A3E658-6BE4-438A-9877-F871548211E4}"/>
    <dgm:cxn modelId="{890B77B3-F8A1-460E-B4DC-97F68E9747DD}" type="presParOf" srcId="{46A76ADE-C93F-405A-B11B-47D0AE754192}" destId="{9DC25753-936F-49BF-ABB0-11B467240DA6}" srcOrd="0" destOrd="0" presId="urn:microsoft.com/office/officeart/2016/7/layout/BasicProcessNew"/>
    <dgm:cxn modelId="{513C5A4B-5147-4FB3-87A0-891E1F6342C9}" type="presParOf" srcId="{46A76ADE-C93F-405A-B11B-47D0AE754192}" destId="{9CC64F1A-EA0D-483B-8699-0292BEA1CDA1}" srcOrd="1" destOrd="0" presId="urn:microsoft.com/office/officeart/2016/7/layout/BasicProcessNew"/>
    <dgm:cxn modelId="{AEBA38DF-F6A1-4D36-9D4C-297CA34720A4}" type="presParOf" srcId="{46A76ADE-C93F-405A-B11B-47D0AE754192}" destId="{B07E28C5-5A3B-4982-B21A-708139B06CAA}" srcOrd="2" destOrd="0" presId="urn:microsoft.com/office/officeart/2016/7/layout/BasicProcessNew"/>
    <dgm:cxn modelId="{B71ED407-35AF-4358-8A29-509F6DF20938}" type="presParOf" srcId="{46A76ADE-C93F-405A-B11B-47D0AE754192}" destId="{24619EDA-95A6-436F-A5C0-63F73668B601}" srcOrd="3" destOrd="0" presId="urn:microsoft.com/office/officeart/2016/7/layout/BasicProcessNew"/>
    <dgm:cxn modelId="{AD85221D-2A04-4084-80C5-D4078B58EA12}" type="presParOf" srcId="{46A76ADE-C93F-405A-B11B-47D0AE754192}" destId="{4E68B638-6BB3-48F9-B430-E79984CB0C35}" srcOrd="4" destOrd="0" presId="urn:microsoft.com/office/officeart/2016/7/layout/BasicProcessNew"/>
    <dgm:cxn modelId="{86CBFE0A-BF67-4AC7-B019-8473D49C152D}" type="presParOf" srcId="{46A76ADE-C93F-405A-B11B-47D0AE754192}" destId="{E533A291-8BE2-4D80-B003-03AB1B206573}" srcOrd="5" destOrd="0" presId="urn:microsoft.com/office/officeart/2016/7/layout/BasicProcessNew"/>
    <dgm:cxn modelId="{C5D5250E-3A79-4C62-94DE-308E10E80815}" type="presParOf" srcId="{46A76ADE-C93F-405A-B11B-47D0AE754192}" destId="{71512423-0F4A-4F22-AAD1-CB7378B29150}" srcOrd="6" destOrd="0" presId="urn:microsoft.com/office/officeart/2016/7/layout/BasicProcessNew"/>
    <dgm:cxn modelId="{0264E02F-41A7-49B5-8F6C-90031852D453}" type="presParOf" srcId="{46A76ADE-C93F-405A-B11B-47D0AE754192}" destId="{E3BF6F98-6161-4C1E-9DED-E49D8A8BEE39}" srcOrd="7" destOrd="0" presId="urn:microsoft.com/office/officeart/2016/7/layout/BasicProcessNew"/>
    <dgm:cxn modelId="{757960B1-8180-45DE-8226-025765D69191}" type="presParOf" srcId="{46A76ADE-C93F-405A-B11B-47D0AE754192}" destId="{94FCC510-5A56-45C3-8908-C115487B54E8}"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14D274-8682-48E3-8709-4D0610B0CB1C}"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E5AE7B87-ED16-4D31-8CF6-96FE190BD690}">
      <dgm:prSet/>
      <dgm:spPr/>
      <dgm:t>
        <a:bodyPr/>
        <a:lstStyle/>
        <a:p>
          <a:r>
            <a:rPr lang="en-GB" b="1" dirty="0"/>
            <a:t>About the person- </a:t>
          </a:r>
          <a:r>
            <a:rPr lang="en-GB" dirty="0"/>
            <a:t>Sarah had a mild/moderate learning disability, cerebral palsy, arthritis right hip, severe disc degeneration with mild spondylolisthesis, dysphagia. and severe pain in her hips and legs. Sarah was happy where she lived in Supported Living, but during the pandemic following a fall in June 2020 her mobility began to deteriorate, she was in a lot of pain, and she required equipment to transfer which could not be accommodated in her current home.  Sarah had support to manage and maintain nutrition. Staff supported her with managing her personal care. She received frozen ready meals but had lost 2.5 stone and was a frail 5.5 stone. Her family were shocked at her weight lost so she  was seen by her GP. Her sister felt that although the GP was originally responsive, they were informed that her bloods were normal and there was nothing else, they could do. </a:t>
          </a:r>
          <a:endParaRPr lang="en-US" dirty="0"/>
        </a:p>
      </dgm:t>
    </dgm:pt>
    <dgm:pt modelId="{3C00ADD6-5B0A-4E65-9205-8AD4720569E5}" type="parTrans" cxnId="{56541590-697F-448D-930B-E18B5FDD90B5}">
      <dgm:prSet/>
      <dgm:spPr/>
      <dgm:t>
        <a:bodyPr/>
        <a:lstStyle/>
        <a:p>
          <a:endParaRPr lang="en-US"/>
        </a:p>
      </dgm:t>
    </dgm:pt>
    <dgm:pt modelId="{D00E59D5-94B2-431D-890F-FF157C641674}" type="sibTrans" cxnId="{56541590-697F-448D-930B-E18B5FDD90B5}">
      <dgm:prSet/>
      <dgm:spPr/>
      <dgm:t>
        <a:bodyPr/>
        <a:lstStyle/>
        <a:p>
          <a:endParaRPr lang="en-US"/>
        </a:p>
      </dgm:t>
    </dgm:pt>
    <dgm:pt modelId="{54864EA8-17EB-42FA-927E-C134245403AF}">
      <dgm:prSet/>
      <dgm:spPr/>
      <dgm:t>
        <a:bodyPr/>
        <a:lstStyle/>
        <a:p>
          <a:r>
            <a:rPr lang="en-GB"/>
            <a:t>Family requested a social care re-assessment as they felt that Sarah  needed more support with her physical and mental health. As a result, an MDT was held, and Sarah was allocated 14 hours of 1:1 care. Adult social care was in the process of finding a new home for Sarah when she died.  Before the pandemic Sarah was quite independent and enjoyed a range of activities. However due to the intense pain she experienced and the deterioration in her mobility over the past 16 months she was unable to participate in most of these activities and needed support with all aspects of daily living.</a:t>
          </a:r>
          <a:endParaRPr lang="en-US"/>
        </a:p>
      </dgm:t>
    </dgm:pt>
    <dgm:pt modelId="{B5E37F1B-7DC0-4439-B66B-D53CD9E7FCCE}" type="parTrans" cxnId="{92011E5C-5565-4851-A6E2-65CC966ED0BD}">
      <dgm:prSet/>
      <dgm:spPr/>
      <dgm:t>
        <a:bodyPr/>
        <a:lstStyle/>
        <a:p>
          <a:endParaRPr lang="en-US"/>
        </a:p>
      </dgm:t>
    </dgm:pt>
    <dgm:pt modelId="{037A4283-71E5-4795-815B-BBD6E2045827}" type="sibTrans" cxnId="{92011E5C-5565-4851-A6E2-65CC966ED0BD}">
      <dgm:prSet/>
      <dgm:spPr/>
      <dgm:t>
        <a:bodyPr/>
        <a:lstStyle/>
        <a:p>
          <a:endParaRPr lang="en-US"/>
        </a:p>
      </dgm:t>
    </dgm:pt>
    <dgm:pt modelId="{37BAF391-8407-4FE8-A351-FF081E34AF62}">
      <dgm:prSet/>
      <dgm:spPr/>
      <dgm:t>
        <a:bodyPr/>
        <a:lstStyle/>
        <a:p>
          <a:r>
            <a:rPr lang="en-GB" b="1"/>
            <a:t>About their death -</a:t>
          </a:r>
          <a:r>
            <a:rPr lang="en-GB"/>
            <a:t>Sarah reported feeling tired and unwell for a 4-day period. Carers contacted her GP and then contacted paramedics as she continued to deteriorate. Her GP was concerned about her bloated stomach and pain that she was experiencing. Sarah was admitted to A&amp;E for scans and tests and was diagnosed with a perforated bowel and peritonitis. She was given conservative treatment, IV antibiotics, IV fluids and pain relief. Sarah  was deemed end of life and a RESPECT form was completed for her . She passed away the following day.</a:t>
          </a:r>
          <a:endParaRPr lang="en-US"/>
        </a:p>
      </dgm:t>
    </dgm:pt>
    <dgm:pt modelId="{3F6B0CFF-DCB7-4477-87FB-E137DB8294D4}" type="parTrans" cxnId="{4DBC28A1-BD46-41F9-8122-D8A08F3E033D}">
      <dgm:prSet/>
      <dgm:spPr/>
      <dgm:t>
        <a:bodyPr/>
        <a:lstStyle/>
        <a:p>
          <a:endParaRPr lang="en-US"/>
        </a:p>
      </dgm:t>
    </dgm:pt>
    <dgm:pt modelId="{E1B667B1-CAB9-4C2F-ADE0-4D725DBB81A7}" type="sibTrans" cxnId="{4DBC28A1-BD46-41F9-8122-D8A08F3E033D}">
      <dgm:prSet/>
      <dgm:spPr/>
      <dgm:t>
        <a:bodyPr/>
        <a:lstStyle/>
        <a:p>
          <a:endParaRPr lang="en-US"/>
        </a:p>
      </dgm:t>
    </dgm:pt>
    <dgm:pt modelId="{2641D9F4-F8EE-4233-B8F4-98F307107734}" type="pres">
      <dgm:prSet presAssocID="{DD14D274-8682-48E3-8709-4D0610B0CB1C}" presName="linear" presStyleCnt="0">
        <dgm:presLayoutVars>
          <dgm:animLvl val="lvl"/>
          <dgm:resizeHandles val="exact"/>
        </dgm:presLayoutVars>
      </dgm:prSet>
      <dgm:spPr/>
    </dgm:pt>
    <dgm:pt modelId="{02680337-2E56-46E9-9E25-B62B43D9058B}" type="pres">
      <dgm:prSet presAssocID="{E5AE7B87-ED16-4D31-8CF6-96FE190BD690}" presName="parentText" presStyleLbl="node1" presStyleIdx="0" presStyleCnt="3">
        <dgm:presLayoutVars>
          <dgm:chMax val="0"/>
          <dgm:bulletEnabled val="1"/>
        </dgm:presLayoutVars>
      </dgm:prSet>
      <dgm:spPr/>
    </dgm:pt>
    <dgm:pt modelId="{7D70C1A4-F028-4234-8A67-CAC8A1080387}" type="pres">
      <dgm:prSet presAssocID="{D00E59D5-94B2-431D-890F-FF157C641674}" presName="spacer" presStyleCnt="0"/>
      <dgm:spPr/>
    </dgm:pt>
    <dgm:pt modelId="{BE1462C8-BF14-4673-9B7C-D69F3B8C8015}" type="pres">
      <dgm:prSet presAssocID="{54864EA8-17EB-42FA-927E-C134245403AF}" presName="parentText" presStyleLbl="node1" presStyleIdx="1" presStyleCnt="3">
        <dgm:presLayoutVars>
          <dgm:chMax val="0"/>
          <dgm:bulletEnabled val="1"/>
        </dgm:presLayoutVars>
      </dgm:prSet>
      <dgm:spPr/>
    </dgm:pt>
    <dgm:pt modelId="{6DE4657C-63C8-4871-84C9-43EAED323720}" type="pres">
      <dgm:prSet presAssocID="{037A4283-71E5-4795-815B-BBD6E2045827}" presName="spacer" presStyleCnt="0"/>
      <dgm:spPr/>
    </dgm:pt>
    <dgm:pt modelId="{40AF5FF9-A9A7-4124-9ED5-802AAE9DA268}" type="pres">
      <dgm:prSet presAssocID="{37BAF391-8407-4FE8-A351-FF081E34AF62}" presName="parentText" presStyleLbl="node1" presStyleIdx="2" presStyleCnt="3">
        <dgm:presLayoutVars>
          <dgm:chMax val="0"/>
          <dgm:bulletEnabled val="1"/>
        </dgm:presLayoutVars>
      </dgm:prSet>
      <dgm:spPr/>
    </dgm:pt>
  </dgm:ptLst>
  <dgm:cxnLst>
    <dgm:cxn modelId="{BB43CE01-C2D3-4459-AF38-91D412D3DC30}" type="presOf" srcId="{DD14D274-8682-48E3-8709-4D0610B0CB1C}" destId="{2641D9F4-F8EE-4233-B8F4-98F307107734}" srcOrd="0" destOrd="0" presId="urn:microsoft.com/office/officeart/2005/8/layout/vList2"/>
    <dgm:cxn modelId="{92011E5C-5565-4851-A6E2-65CC966ED0BD}" srcId="{DD14D274-8682-48E3-8709-4D0610B0CB1C}" destId="{54864EA8-17EB-42FA-927E-C134245403AF}" srcOrd="1" destOrd="0" parTransId="{B5E37F1B-7DC0-4439-B66B-D53CD9E7FCCE}" sibTransId="{037A4283-71E5-4795-815B-BBD6E2045827}"/>
    <dgm:cxn modelId="{BC3D7755-7699-427A-9281-00CCFBA0737B}" type="presOf" srcId="{37BAF391-8407-4FE8-A351-FF081E34AF62}" destId="{40AF5FF9-A9A7-4124-9ED5-802AAE9DA268}" srcOrd="0" destOrd="0" presId="urn:microsoft.com/office/officeart/2005/8/layout/vList2"/>
    <dgm:cxn modelId="{56541590-697F-448D-930B-E18B5FDD90B5}" srcId="{DD14D274-8682-48E3-8709-4D0610B0CB1C}" destId="{E5AE7B87-ED16-4D31-8CF6-96FE190BD690}" srcOrd="0" destOrd="0" parTransId="{3C00ADD6-5B0A-4E65-9205-8AD4720569E5}" sibTransId="{D00E59D5-94B2-431D-890F-FF157C641674}"/>
    <dgm:cxn modelId="{4DBC28A1-BD46-41F9-8122-D8A08F3E033D}" srcId="{DD14D274-8682-48E3-8709-4D0610B0CB1C}" destId="{37BAF391-8407-4FE8-A351-FF081E34AF62}" srcOrd="2" destOrd="0" parTransId="{3F6B0CFF-DCB7-4477-87FB-E137DB8294D4}" sibTransId="{E1B667B1-CAB9-4C2F-ADE0-4D725DBB81A7}"/>
    <dgm:cxn modelId="{E2944DE7-4659-48B1-94BE-D015AB9121C7}" type="presOf" srcId="{54864EA8-17EB-42FA-927E-C134245403AF}" destId="{BE1462C8-BF14-4673-9B7C-D69F3B8C8015}" srcOrd="0" destOrd="0" presId="urn:microsoft.com/office/officeart/2005/8/layout/vList2"/>
    <dgm:cxn modelId="{8C74C4EA-E97C-4B70-96D4-25DCA950B537}" type="presOf" srcId="{E5AE7B87-ED16-4D31-8CF6-96FE190BD690}" destId="{02680337-2E56-46E9-9E25-B62B43D9058B}" srcOrd="0" destOrd="0" presId="urn:microsoft.com/office/officeart/2005/8/layout/vList2"/>
    <dgm:cxn modelId="{B910330D-625B-4C5E-944F-F854C4B8A440}" type="presParOf" srcId="{2641D9F4-F8EE-4233-B8F4-98F307107734}" destId="{02680337-2E56-46E9-9E25-B62B43D9058B}" srcOrd="0" destOrd="0" presId="urn:microsoft.com/office/officeart/2005/8/layout/vList2"/>
    <dgm:cxn modelId="{D8BA81AE-3552-4A9B-ABDF-F8FFD53EDE3C}" type="presParOf" srcId="{2641D9F4-F8EE-4233-B8F4-98F307107734}" destId="{7D70C1A4-F028-4234-8A67-CAC8A1080387}" srcOrd="1" destOrd="0" presId="urn:microsoft.com/office/officeart/2005/8/layout/vList2"/>
    <dgm:cxn modelId="{8C2C523C-A860-4B05-817D-6D0F98DFE605}" type="presParOf" srcId="{2641D9F4-F8EE-4233-B8F4-98F307107734}" destId="{BE1462C8-BF14-4673-9B7C-D69F3B8C8015}" srcOrd="2" destOrd="0" presId="urn:microsoft.com/office/officeart/2005/8/layout/vList2"/>
    <dgm:cxn modelId="{4B36FE42-C324-4A32-9E1B-88E37728BD8F}" type="presParOf" srcId="{2641D9F4-F8EE-4233-B8F4-98F307107734}" destId="{6DE4657C-63C8-4871-84C9-43EAED323720}" srcOrd="3" destOrd="0" presId="urn:microsoft.com/office/officeart/2005/8/layout/vList2"/>
    <dgm:cxn modelId="{DC40E0AB-E4B9-45EB-9A76-93CA425021F5}" type="presParOf" srcId="{2641D9F4-F8EE-4233-B8F4-98F307107734}" destId="{40AF5FF9-A9A7-4124-9ED5-802AAE9DA2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7500979-C963-41D0-97F0-DB724471C13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A680FDC5-9999-43AA-B0E6-3407C2D32F06}">
      <dgm:prSet/>
      <dgm:spPr>
        <a:solidFill>
          <a:srgbClr val="FFC000"/>
        </a:solidFill>
      </dgm:spPr>
      <dgm:t>
        <a:bodyPr/>
        <a:lstStyle/>
        <a:p>
          <a:r>
            <a:rPr lang="en-GB" b="1" dirty="0"/>
            <a:t>Good Practice</a:t>
          </a:r>
          <a:endParaRPr lang="en-US" dirty="0"/>
        </a:p>
      </dgm:t>
    </dgm:pt>
    <dgm:pt modelId="{27CE7A52-6B8A-45A7-A06B-FDC2CC0C474E}" type="parTrans" cxnId="{365A8A61-CE6E-43A0-AA69-B40FFC88DD43}">
      <dgm:prSet/>
      <dgm:spPr/>
      <dgm:t>
        <a:bodyPr/>
        <a:lstStyle/>
        <a:p>
          <a:endParaRPr lang="en-US"/>
        </a:p>
      </dgm:t>
    </dgm:pt>
    <dgm:pt modelId="{C87BB9F5-E631-467F-9D02-45DEF31772A5}" type="sibTrans" cxnId="{365A8A61-CE6E-43A0-AA69-B40FFC88DD43}">
      <dgm:prSet/>
      <dgm:spPr/>
      <dgm:t>
        <a:bodyPr/>
        <a:lstStyle/>
        <a:p>
          <a:endParaRPr lang="en-US"/>
        </a:p>
      </dgm:t>
    </dgm:pt>
    <dgm:pt modelId="{EFE86E22-09D7-4FFD-A8FA-375978C5A3A8}">
      <dgm:prSet/>
      <dgm:spPr>
        <a:solidFill>
          <a:srgbClr val="FFC000"/>
        </a:solidFill>
      </dgm:spPr>
      <dgm:t>
        <a:bodyPr/>
        <a:lstStyle/>
        <a:p>
          <a:r>
            <a:rPr lang="en-GB" b="0" i="0" baseline="0" dirty="0"/>
            <a:t>Offer of bereavement support to her family after  their  loved one died.</a:t>
          </a:r>
          <a:endParaRPr lang="en-US" dirty="0"/>
        </a:p>
      </dgm:t>
    </dgm:pt>
    <dgm:pt modelId="{93FBFFD2-9BDE-4D8D-8654-B29FFF248372}" type="parTrans" cxnId="{E03A60F5-29B5-4484-9642-949CBCF3DECC}">
      <dgm:prSet/>
      <dgm:spPr/>
      <dgm:t>
        <a:bodyPr/>
        <a:lstStyle/>
        <a:p>
          <a:endParaRPr lang="en-US"/>
        </a:p>
      </dgm:t>
    </dgm:pt>
    <dgm:pt modelId="{DED39C4B-5140-4799-9605-38C0953B8730}" type="sibTrans" cxnId="{E03A60F5-29B5-4484-9642-949CBCF3DECC}">
      <dgm:prSet/>
      <dgm:spPr/>
      <dgm:t>
        <a:bodyPr/>
        <a:lstStyle/>
        <a:p>
          <a:endParaRPr lang="en-US"/>
        </a:p>
      </dgm:t>
    </dgm:pt>
    <dgm:pt modelId="{5D6CB860-87D3-4747-B72C-626B25E589C4}">
      <dgm:prSet/>
      <dgm:spPr>
        <a:solidFill>
          <a:srgbClr val="92D050"/>
        </a:solidFill>
      </dgm:spPr>
      <dgm:t>
        <a:bodyPr/>
        <a:lstStyle/>
        <a:p>
          <a:r>
            <a:rPr lang="en-GB" b="1" i="0" baseline="0" dirty="0"/>
            <a:t>Learning points</a:t>
          </a:r>
          <a:endParaRPr lang="en-US" dirty="0"/>
        </a:p>
      </dgm:t>
    </dgm:pt>
    <dgm:pt modelId="{A1C4A8B5-4242-439C-A4FD-DCF136289979}" type="parTrans" cxnId="{A466F961-0E4F-49D8-99CD-FB6794065B77}">
      <dgm:prSet/>
      <dgm:spPr/>
      <dgm:t>
        <a:bodyPr/>
        <a:lstStyle/>
        <a:p>
          <a:endParaRPr lang="en-US"/>
        </a:p>
      </dgm:t>
    </dgm:pt>
    <dgm:pt modelId="{66A5C589-2F58-4EE4-991E-28D1C0C2B631}" type="sibTrans" cxnId="{A466F961-0E4F-49D8-99CD-FB6794065B77}">
      <dgm:prSet/>
      <dgm:spPr/>
      <dgm:t>
        <a:bodyPr/>
        <a:lstStyle/>
        <a:p>
          <a:endParaRPr lang="en-US"/>
        </a:p>
      </dgm:t>
    </dgm:pt>
    <dgm:pt modelId="{832303A9-BC1C-411E-83F5-9741AD4B09BC}">
      <dgm:prSet/>
      <dgm:spPr>
        <a:solidFill>
          <a:srgbClr val="92D050"/>
        </a:solidFill>
      </dgm:spPr>
      <dgm:t>
        <a:bodyPr/>
        <a:lstStyle/>
        <a:p>
          <a:r>
            <a:rPr lang="en-GB" b="0" i="0" baseline="0" dirty="0"/>
            <a:t>The panel noted Sarah died from a bowel perforation but nothing in the notes suggested to the panel that she had ongoing bowel issues and the panel queried whether the pain relief prescribed could have potentially</a:t>
          </a:r>
          <a:endParaRPr lang="en-US" dirty="0"/>
        </a:p>
      </dgm:t>
    </dgm:pt>
    <dgm:pt modelId="{9431E930-7671-48D6-B154-BF2C94165477}" type="parTrans" cxnId="{F5059D75-9B8F-4803-AE39-36FE3668F669}">
      <dgm:prSet/>
      <dgm:spPr/>
      <dgm:t>
        <a:bodyPr/>
        <a:lstStyle/>
        <a:p>
          <a:endParaRPr lang="en-US"/>
        </a:p>
      </dgm:t>
    </dgm:pt>
    <dgm:pt modelId="{6F2C0287-0860-47CC-A725-A96FBC2719A1}" type="sibTrans" cxnId="{F5059D75-9B8F-4803-AE39-36FE3668F669}">
      <dgm:prSet/>
      <dgm:spPr/>
      <dgm:t>
        <a:bodyPr/>
        <a:lstStyle/>
        <a:p>
          <a:endParaRPr lang="en-US"/>
        </a:p>
      </dgm:t>
    </dgm:pt>
    <dgm:pt modelId="{32E78BC7-E3D1-4642-BD98-40237280C329}">
      <dgm:prSet/>
      <dgm:spPr>
        <a:solidFill>
          <a:srgbClr val="92D050"/>
        </a:solidFill>
      </dgm:spPr>
      <dgm:t>
        <a:bodyPr/>
        <a:lstStyle/>
        <a:p>
          <a:r>
            <a:rPr lang="en-GB" b="0" i="0" baseline="0"/>
            <a:t>contributed to her bowel perforation </a:t>
          </a:r>
          <a:endParaRPr lang="en-US"/>
        </a:p>
      </dgm:t>
    </dgm:pt>
    <dgm:pt modelId="{164AC454-D6B5-42E0-92F4-69ACA0A5A27A}" type="parTrans" cxnId="{41EC95F7-E9A6-43EC-B729-FFADE64D875B}">
      <dgm:prSet/>
      <dgm:spPr/>
      <dgm:t>
        <a:bodyPr/>
        <a:lstStyle/>
        <a:p>
          <a:endParaRPr lang="en-US"/>
        </a:p>
      </dgm:t>
    </dgm:pt>
    <dgm:pt modelId="{C3205DC9-4073-457C-B394-CE74C5333951}" type="sibTrans" cxnId="{41EC95F7-E9A6-43EC-B729-FFADE64D875B}">
      <dgm:prSet/>
      <dgm:spPr/>
      <dgm:t>
        <a:bodyPr/>
        <a:lstStyle/>
        <a:p>
          <a:endParaRPr lang="en-US"/>
        </a:p>
      </dgm:t>
    </dgm:pt>
    <dgm:pt modelId="{710510DA-0A33-44F1-A39E-885D184EA13C}">
      <dgm:prSet/>
      <dgm:spPr>
        <a:solidFill>
          <a:srgbClr val="92D050"/>
        </a:solidFill>
      </dgm:spPr>
      <dgm:t>
        <a:bodyPr/>
        <a:lstStyle/>
        <a:p>
          <a:r>
            <a:rPr lang="en-GB" b="0" i="0" baseline="0" dirty="0"/>
            <a:t>The panel also discussed whether someone involved in her care could have seen and recorded changes in her bowel habits and movements.</a:t>
          </a:r>
          <a:endParaRPr lang="en-US" dirty="0"/>
        </a:p>
      </dgm:t>
    </dgm:pt>
    <dgm:pt modelId="{A503CCF2-C7DF-452C-9057-39741A216D41}" type="parTrans" cxnId="{CC270B48-C9E0-4B74-85E5-6E7350BC3BCD}">
      <dgm:prSet/>
      <dgm:spPr/>
      <dgm:t>
        <a:bodyPr/>
        <a:lstStyle/>
        <a:p>
          <a:endParaRPr lang="en-US"/>
        </a:p>
      </dgm:t>
    </dgm:pt>
    <dgm:pt modelId="{187039DB-8A10-4D5A-95E8-E4AB8414F3B3}" type="sibTrans" cxnId="{CC270B48-C9E0-4B74-85E5-6E7350BC3BCD}">
      <dgm:prSet/>
      <dgm:spPr/>
      <dgm:t>
        <a:bodyPr/>
        <a:lstStyle/>
        <a:p>
          <a:endParaRPr lang="en-US"/>
        </a:p>
      </dgm:t>
    </dgm:pt>
    <dgm:pt modelId="{C7E11C07-4700-4D8B-A6E1-F793DB8950BD}">
      <dgm:prSet/>
      <dgm:spPr>
        <a:solidFill>
          <a:srgbClr val="92D050"/>
        </a:solidFill>
      </dgm:spPr>
      <dgm:t>
        <a:bodyPr/>
        <a:lstStyle/>
        <a:p>
          <a:r>
            <a:rPr lang="en-GB" b="0" i="0" baseline="0" dirty="0"/>
            <a:t>The panel were concerned there was potential for diagnostic overshadowing, and she potentially could have been in pain in relation to her bowels rather than long standing Musculo-skeletal pain.</a:t>
          </a:r>
          <a:endParaRPr lang="en-US" dirty="0"/>
        </a:p>
      </dgm:t>
    </dgm:pt>
    <dgm:pt modelId="{1A16175A-3C40-4B1A-B596-663697043C94}" type="parTrans" cxnId="{2A7C3638-8766-4F59-8F79-4EA71D029433}">
      <dgm:prSet/>
      <dgm:spPr/>
      <dgm:t>
        <a:bodyPr/>
        <a:lstStyle/>
        <a:p>
          <a:endParaRPr lang="en-US"/>
        </a:p>
      </dgm:t>
    </dgm:pt>
    <dgm:pt modelId="{E0E06C04-3624-48D2-9AD0-C7C47E61081C}" type="sibTrans" cxnId="{2A7C3638-8766-4F59-8F79-4EA71D029433}">
      <dgm:prSet/>
      <dgm:spPr/>
      <dgm:t>
        <a:bodyPr/>
        <a:lstStyle/>
        <a:p>
          <a:endParaRPr lang="en-US"/>
        </a:p>
      </dgm:t>
    </dgm:pt>
    <dgm:pt modelId="{5D9EEF45-FCE9-4154-8E19-8870B4CACCF6}">
      <dgm:prSet/>
      <dgm:spPr>
        <a:solidFill>
          <a:srgbClr val="92D050"/>
        </a:solidFill>
      </dgm:spPr>
      <dgm:t>
        <a:bodyPr/>
        <a:lstStyle/>
        <a:p>
          <a:r>
            <a:rPr lang="en-GB" b="0" i="0" baseline="0" dirty="0"/>
            <a:t>The panel felt that a medication review should have been undertaken and a best interest approach would be seen as best practice.</a:t>
          </a:r>
          <a:endParaRPr lang="en-US" dirty="0"/>
        </a:p>
      </dgm:t>
    </dgm:pt>
    <dgm:pt modelId="{0DC9B93A-40CD-45C3-AF4C-A9170E1EBBFF}" type="parTrans" cxnId="{E1B6B9B5-7852-49FE-B051-384D207CD2BE}">
      <dgm:prSet/>
      <dgm:spPr/>
      <dgm:t>
        <a:bodyPr/>
        <a:lstStyle/>
        <a:p>
          <a:endParaRPr lang="en-US"/>
        </a:p>
      </dgm:t>
    </dgm:pt>
    <dgm:pt modelId="{9BDA4AFA-298C-4CCE-8A9E-D65F76256EC9}" type="sibTrans" cxnId="{E1B6B9B5-7852-49FE-B051-384D207CD2BE}">
      <dgm:prSet/>
      <dgm:spPr/>
      <dgm:t>
        <a:bodyPr/>
        <a:lstStyle/>
        <a:p>
          <a:endParaRPr lang="en-US"/>
        </a:p>
      </dgm:t>
    </dgm:pt>
    <dgm:pt modelId="{F77C8566-BEF4-4EC1-AF27-AB54E711D09E}">
      <dgm:prSet/>
      <dgm:spPr>
        <a:solidFill>
          <a:srgbClr val="92D050"/>
        </a:solidFill>
      </dgm:spPr>
      <dgm:t>
        <a:bodyPr/>
        <a:lstStyle/>
        <a:p>
          <a:r>
            <a:rPr lang="en-GB" b="0" i="0" baseline="0" dirty="0"/>
            <a:t>The panel also discussed whether a Pain Assessment tool should have been utilised and whether the involvement of the Intensive health Outreach Team could have supported her using a Best interest approach to her physical health care.</a:t>
          </a:r>
          <a:endParaRPr lang="en-US" dirty="0"/>
        </a:p>
      </dgm:t>
    </dgm:pt>
    <dgm:pt modelId="{97CE70DE-275A-4154-8A29-09CC1CAE48BD}" type="parTrans" cxnId="{CAA72E18-2975-4DE4-8C75-12EF72B5A2EF}">
      <dgm:prSet/>
      <dgm:spPr/>
      <dgm:t>
        <a:bodyPr/>
        <a:lstStyle/>
        <a:p>
          <a:endParaRPr lang="en-US"/>
        </a:p>
      </dgm:t>
    </dgm:pt>
    <dgm:pt modelId="{79C72C3A-C3A8-4221-935A-833AD4FEF389}" type="sibTrans" cxnId="{CAA72E18-2975-4DE4-8C75-12EF72B5A2EF}">
      <dgm:prSet/>
      <dgm:spPr/>
      <dgm:t>
        <a:bodyPr/>
        <a:lstStyle/>
        <a:p>
          <a:endParaRPr lang="en-US"/>
        </a:p>
      </dgm:t>
    </dgm:pt>
    <dgm:pt modelId="{18DA800A-BEDA-4017-968A-AF5F15BFEF38}">
      <dgm:prSet/>
      <dgm:spPr>
        <a:solidFill>
          <a:srgbClr val="92D050"/>
        </a:solidFill>
      </dgm:spPr>
      <dgm:t>
        <a:bodyPr/>
        <a:lstStyle/>
        <a:p>
          <a:r>
            <a:rPr lang="en-GB" b="0" i="0" baseline="0" dirty="0"/>
            <a:t>Suitable placements to house appropriate equipment (hoist) – panel did note delays due to covid outbreaks and trying to meet family’s wishes.</a:t>
          </a:r>
          <a:endParaRPr lang="en-US" dirty="0"/>
        </a:p>
      </dgm:t>
    </dgm:pt>
    <dgm:pt modelId="{36890D3B-F613-4270-9368-A2F5BB08E96C}" type="parTrans" cxnId="{E561372A-BDEA-4FDC-BB0B-5EF32593F9D4}">
      <dgm:prSet/>
      <dgm:spPr/>
      <dgm:t>
        <a:bodyPr/>
        <a:lstStyle/>
        <a:p>
          <a:endParaRPr lang="en-US"/>
        </a:p>
      </dgm:t>
    </dgm:pt>
    <dgm:pt modelId="{1194AE0F-EEE5-41A6-9AEB-79FED045FDDE}" type="sibTrans" cxnId="{E561372A-BDEA-4FDC-BB0B-5EF32593F9D4}">
      <dgm:prSet/>
      <dgm:spPr/>
      <dgm:t>
        <a:bodyPr/>
        <a:lstStyle/>
        <a:p>
          <a:endParaRPr lang="en-US"/>
        </a:p>
      </dgm:t>
    </dgm:pt>
    <dgm:pt modelId="{9B262B55-6A8E-4FFC-B7ED-7E9A4E0D731E}">
      <dgm:prSet/>
      <dgm:spPr>
        <a:solidFill>
          <a:srgbClr val="7030A0"/>
        </a:solidFill>
      </dgm:spPr>
      <dgm:t>
        <a:bodyPr/>
        <a:lstStyle/>
        <a:p>
          <a:r>
            <a:rPr lang="en-GB" b="1" i="0" baseline="0"/>
            <a:t>Action</a:t>
          </a:r>
          <a:endParaRPr lang="en-US"/>
        </a:p>
      </dgm:t>
    </dgm:pt>
    <dgm:pt modelId="{4C3BA7C2-19FF-443A-9076-4520E25CCE39}" type="parTrans" cxnId="{FED72736-F476-42D6-A6F4-6981F57428B2}">
      <dgm:prSet/>
      <dgm:spPr/>
      <dgm:t>
        <a:bodyPr/>
        <a:lstStyle/>
        <a:p>
          <a:endParaRPr lang="en-US"/>
        </a:p>
      </dgm:t>
    </dgm:pt>
    <dgm:pt modelId="{FFD23F2E-1043-4557-BBB0-39C8BF80E917}" type="sibTrans" cxnId="{FED72736-F476-42D6-A6F4-6981F57428B2}">
      <dgm:prSet/>
      <dgm:spPr/>
      <dgm:t>
        <a:bodyPr/>
        <a:lstStyle/>
        <a:p>
          <a:endParaRPr lang="en-US"/>
        </a:p>
      </dgm:t>
    </dgm:pt>
    <dgm:pt modelId="{BBE7D97B-F242-4A2C-973A-03F4951B2BFD}">
      <dgm:prSet/>
      <dgm:spPr>
        <a:solidFill>
          <a:srgbClr val="7030A0"/>
        </a:solidFill>
      </dgm:spPr>
      <dgm:t>
        <a:bodyPr/>
        <a:lstStyle/>
        <a:p>
          <a:r>
            <a:rPr lang="en-GB" b="0" i="0" baseline="0"/>
            <a:t>Raise concerns around:</a:t>
          </a:r>
          <a:endParaRPr lang="en-US"/>
        </a:p>
      </dgm:t>
    </dgm:pt>
    <dgm:pt modelId="{19A2C67F-F6C4-4C27-ACDB-35EFE086F522}" type="parTrans" cxnId="{FDA7A3C2-4D63-4EC8-AD2F-447595A32573}">
      <dgm:prSet/>
      <dgm:spPr/>
      <dgm:t>
        <a:bodyPr/>
        <a:lstStyle/>
        <a:p>
          <a:endParaRPr lang="en-US"/>
        </a:p>
      </dgm:t>
    </dgm:pt>
    <dgm:pt modelId="{A34D5D5A-AC20-4739-B902-91A38C4FAC29}" type="sibTrans" cxnId="{FDA7A3C2-4D63-4EC8-AD2F-447595A32573}">
      <dgm:prSet/>
      <dgm:spPr/>
      <dgm:t>
        <a:bodyPr/>
        <a:lstStyle/>
        <a:p>
          <a:endParaRPr lang="en-US"/>
        </a:p>
      </dgm:t>
    </dgm:pt>
    <dgm:pt modelId="{74CCC51D-DCF6-4040-BBEA-821650A2A909}">
      <dgm:prSet/>
      <dgm:spPr>
        <a:solidFill>
          <a:srgbClr val="7030A0"/>
        </a:solidFill>
      </dgm:spPr>
      <dgm:t>
        <a:bodyPr/>
        <a:lstStyle/>
        <a:p>
          <a:r>
            <a:rPr lang="en-GB" b="0" i="0" baseline="0" dirty="0"/>
            <a:t>Bowel management and observation of deterioration by care providers</a:t>
          </a:r>
          <a:endParaRPr lang="en-US" dirty="0"/>
        </a:p>
      </dgm:t>
    </dgm:pt>
    <dgm:pt modelId="{0C15F128-7204-4873-BB1A-63D6E989ACF1}" type="parTrans" cxnId="{15C7DEC4-0472-4087-8FB3-D863DFA123E4}">
      <dgm:prSet/>
      <dgm:spPr/>
      <dgm:t>
        <a:bodyPr/>
        <a:lstStyle/>
        <a:p>
          <a:endParaRPr lang="en-US"/>
        </a:p>
      </dgm:t>
    </dgm:pt>
    <dgm:pt modelId="{231A7F7B-ABFF-4DC6-B1CC-03923C9E5F0E}" type="sibTrans" cxnId="{15C7DEC4-0472-4087-8FB3-D863DFA123E4}">
      <dgm:prSet/>
      <dgm:spPr/>
      <dgm:t>
        <a:bodyPr/>
        <a:lstStyle/>
        <a:p>
          <a:endParaRPr lang="en-US"/>
        </a:p>
      </dgm:t>
    </dgm:pt>
    <dgm:pt modelId="{A09F2895-F14A-4FE1-9BCA-A6627B9940E1}">
      <dgm:prSet/>
      <dgm:spPr>
        <a:solidFill>
          <a:srgbClr val="7030A0"/>
        </a:solidFill>
      </dgm:spPr>
      <dgm:t>
        <a:bodyPr/>
        <a:lstStyle/>
        <a:p>
          <a:r>
            <a:rPr lang="en-GB" b="1" i="0" baseline="0"/>
            <a:t>Wider system action– </a:t>
          </a:r>
          <a:r>
            <a:rPr lang="en-GB" b="0" i="0" baseline="0"/>
            <a:t>diagnostic overshadowing in relation to pain. </a:t>
          </a:r>
          <a:endParaRPr lang="en-US"/>
        </a:p>
      </dgm:t>
    </dgm:pt>
    <dgm:pt modelId="{FFB2CF4F-303E-4BAB-9BD8-C890E736403D}" type="parTrans" cxnId="{11DB8ACE-DF40-4817-B5B9-D1ADC050806F}">
      <dgm:prSet/>
      <dgm:spPr/>
      <dgm:t>
        <a:bodyPr/>
        <a:lstStyle/>
        <a:p>
          <a:endParaRPr lang="en-US"/>
        </a:p>
      </dgm:t>
    </dgm:pt>
    <dgm:pt modelId="{C6033E88-666D-4073-9CAB-18D94B55058C}" type="sibTrans" cxnId="{11DB8ACE-DF40-4817-B5B9-D1ADC050806F}">
      <dgm:prSet/>
      <dgm:spPr/>
      <dgm:t>
        <a:bodyPr/>
        <a:lstStyle/>
        <a:p>
          <a:endParaRPr lang="en-US"/>
        </a:p>
      </dgm:t>
    </dgm:pt>
    <dgm:pt modelId="{7C4EFBCC-B458-4398-9020-C30381CB884D}">
      <dgm:prSet/>
      <dgm:spPr>
        <a:solidFill>
          <a:srgbClr val="7030A0"/>
        </a:solidFill>
      </dgm:spPr>
      <dgm:t>
        <a:bodyPr/>
        <a:lstStyle/>
        <a:p>
          <a:r>
            <a:rPr lang="en-GB" b="0" i="0" baseline="0"/>
            <a:t>Encourage use of Pain Assessment tool in community settings.</a:t>
          </a:r>
          <a:endParaRPr lang="en-US"/>
        </a:p>
      </dgm:t>
    </dgm:pt>
    <dgm:pt modelId="{39B357CA-BD19-4584-866E-86BD59413ED3}" type="parTrans" cxnId="{DB26B142-AB69-4F74-9910-FD99B5CA9A3F}">
      <dgm:prSet/>
      <dgm:spPr/>
      <dgm:t>
        <a:bodyPr/>
        <a:lstStyle/>
        <a:p>
          <a:endParaRPr lang="en-US"/>
        </a:p>
      </dgm:t>
    </dgm:pt>
    <dgm:pt modelId="{DE2D7F38-98B5-4344-868B-024BB34A012D}" type="sibTrans" cxnId="{DB26B142-AB69-4F74-9910-FD99B5CA9A3F}">
      <dgm:prSet/>
      <dgm:spPr/>
      <dgm:t>
        <a:bodyPr/>
        <a:lstStyle/>
        <a:p>
          <a:endParaRPr lang="en-US"/>
        </a:p>
      </dgm:t>
    </dgm:pt>
    <dgm:pt modelId="{50249A26-958E-4F8D-B2B7-F1688D138336}">
      <dgm:prSet/>
      <dgm:spPr>
        <a:solidFill>
          <a:srgbClr val="7030A0"/>
        </a:solidFill>
      </dgm:spPr>
      <dgm:t>
        <a:bodyPr/>
        <a:lstStyle/>
        <a:p>
          <a:r>
            <a:rPr lang="en-GB" b="0" i="0" baseline="0"/>
            <a:t>Raise awareness of RESTORE2 Mini and training with care providers.</a:t>
          </a:r>
          <a:endParaRPr lang="en-US"/>
        </a:p>
      </dgm:t>
    </dgm:pt>
    <dgm:pt modelId="{ADAB6CD0-9DC3-4CF5-8AB9-0C18B385ADD3}" type="parTrans" cxnId="{A20B0F62-278C-42C2-83C5-031CB7328808}">
      <dgm:prSet/>
      <dgm:spPr/>
      <dgm:t>
        <a:bodyPr/>
        <a:lstStyle/>
        <a:p>
          <a:endParaRPr lang="en-US"/>
        </a:p>
      </dgm:t>
    </dgm:pt>
    <dgm:pt modelId="{794AC8F2-415E-4BAD-8D64-2D1D37F4EF73}" type="sibTrans" cxnId="{A20B0F62-278C-42C2-83C5-031CB7328808}">
      <dgm:prSet/>
      <dgm:spPr/>
      <dgm:t>
        <a:bodyPr/>
        <a:lstStyle/>
        <a:p>
          <a:endParaRPr lang="en-US"/>
        </a:p>
      </dgm:t>
    </dgm:pt>
    <dgm:pt modelId="{12B15E59-E227-403C-9F3E-8DB1A4CB0440}" type="pres">
      <dgm:prSet presAssocID="{67500979-C963-41D0-97F0-DB724471C13F}" presName="diagram" presStyleCnt="0">
        <dgm:presLayoutVars>
          <dgm:dir/>
          <dgm:resizeHandles val="exact"/>
        </dgm:presLayoutVars>
      </dgm:prSet>
      <dgm:spPr/>
    </dgm:pt>
    <dgm:pt modelId="{C5268C5C-28DE-4B9D-80B7-A3C2D8D41EB7}" type="pres">
      <dgm:prSet presAssocID="{A680FDC5-9999-43AA-B0E6-3407C2D32F06}" presName="node" presStyleLbl="node1" presStyleIdx="0" presStyleCnt="12">
        <dgm:presLayoutVars>
          <dgm:bulletEnabled val="1"/>
        </dgm:presLayoutVars>
      </dgm:prSet>
      <dgm:spPr/>
    </dgm:pt>
    <dgm:pt modelId="{853BFA1A-7770-4CF6-BEF5-A42426C6BE89}" type="pres">
      <dgm:prSet presAssocID="{C87BB9F5-E631-467F-9D02-45DEF31772A5}" presName="sibTrans" presStyleCnt="0"/>
      <dgm:spPr/>
    </dgm:pt>
    <dgm:pt modelId="{D18EBE74-FB7A-418A-A482-C7D764E12EFF}" type="pres">
      <dgm:prSet presAssocID="{EFE86E22-09D7-4FFD-A8FA-375978C5A3A8}" presName="node" presStyleLbl="node1" presStyleIdx="1" presStyleCnt="12">
        <dgm:presLayoutVars>
          <dgm:bulletEnabled val="1"/>
        </dgm:presLayoutVars>
      </dgm:prSet>
      <dgm:spPr/>
    </dgm:pt>
    <dgm:pt modelId="{42C17622-6628-4C45-843A-1CFEBF04A256}" type="pres">
      <dgm:prSet presAssocID="{DED39C4B-5140-4799-9605-38C0953B8730}" presName="sibTrans" presStyleCnt="0"/>
      <dgm:spPr/>
    </dgm:pt>
    <dgm:pt modelId="{1F0D9915-DB5B-4C6B-8DCA-459195358898}" type="pres">
      <dgm:prSet presAssocID="{5D6CB860-87D3-4747-B72C-626B25E589C4}" presName="node" presStyleLbl="node1" presStyleIdx="2" presStyleCnt="12">
        <dgm:presLayoutVars>
          <dgm:bulletEnabled val="1"/>
        </dgm:presLayoutVars>
      </dgm:prSet>
      <dgm:spPr/>
    </dgm:pt>
    <dgm:pt modelId="{244A8C88-C95D-4E8F-871A-D120CABCF657}" type="pres">
      <dgm:prSet presAssocID="{66A5C589-2F58-4EE4-991E-28D1C0C2B631}" presName="sibTrans" presStyleCnt="0"/>
      <dgm:spPr/>
    </dgm:pt>
    <dgm:pt modelId="{77949680-09BA-45BC-A7AE-5F8B347D7EC5}" type="pres">
      <dgm:prSet presAssocID="{832303A9-BC1C-411E-83F5-9741AD4B09BC}" presName="node" presStyleLbl="node1" presStyleIdx="3" presStyleCnt="12">
        <dgm:presLayoutVars>
          <dgm:bulletEnabled val="1"/>
        </dgm:presLayoutVars>
      </dgm:prSet>
      <dgm:spPr/>
    </dgm:pt>
    <dgm:pt modelId="{FE608ABF-CFA5-4772-AD52-0D7BF42CF84D}" type="pres">
      <dgm:prSet presAssocID="{6F2C0287-0860-47CC-A725-A96FBC2719A1}" presName="sibTrans" presStyleCnt="0"/>
      <dgm:spPr/>
    </dgm:pt>
    <dgm:pt modelId="{60E96D92-F944-41C7-81BC-3578E0D26DC7}" type="pres">
      <dgm:prSet presAssocID="{32E78BC7-E3D1-4642-BD98-40237280C329}" presName="node" presStyleLbl="node1" presStyleIdx="4" presStyleCnt="12">
        <dgm:presLayoutVars>
          <dgm:bulletEnabled val="1"/>
        </dgm:presLayoutVars>
      </dgm:prSet>
      <dgm:spPr/>
    </dgm:pt>
    <dgm:pt modelId="{7390869C-04FA-42F4-8D51-C0333E964216}" type="pres">
      <dgm:prSet presAssocID="{C3205DC9-4073-457C-B394-CE74C5333951}" presName="sibTrans" presStyleCnt="0"/>
      <dgm:spPr/>
    </dgm:pt>
    <dgm:pt modelId="{29EFF240-F0D7-4AD3-8C43-6B8E430AA0D9}" type="pres">
      <dgm:prSet presAssocID="{710510DA-0A33-44F1-A39E-885D184EA13C}" presName="node" presStyleLbl="node1" presStyleIdx="5" presStyleCnt="12">
        <dgm:presLayoutVars>
          <dgm:bulletEnabled val="1"/>
        </dgm:presLayoutVars>
      </dgm:prSet>
      <dgm:spPr/>
    </dgm:pt>
    <dgm:pt modelId="{8E702384-9F88-4DC8-93C7-9B91CF4DD605}" type="pres">
      <dgm:prSet presAssocID="{187039DB-8A10-4D5A-95E8-E4AB8414F3B3}" presName="sibTrans" presStyleCnt="0"/>
      <dgm:spPr/>
    </dgm:pt>
    <dgm:pt modelId="{6CCC6E80-CD91-47BE-BA92-67BBB1D427B0}" type="pres">
      <dgm:prSet presAssocID="{C7E11C07-4700-4D8B-A6E1-F793DB8950BD}" presName="node" presStyleLbl="node1" presStyleIdx="6" presStyleCnt="12">
        <dgm:presLayoutVars>
          <dgm:bulletEnabled val="1"/>
        </dgm:presLayoutVars>
      </dgm:prSet>
      <dgm:spPr/>
    </dgm:pt>
    <dgm:pt modelId="{595D9E04-DB28-42D1-AE23-F489E7BBCA3F}" type="pres">
      <dgm:prSet presAssocID="{E0E06C04-3624-48D2-9AD0-C7C47E61081C}" presName="sibTrans" presStyleCnt="0"/>
      <dgm:spPr/>
    </dgm:pt>
    <dgm:pt modelId="{FB9BC837-5F60-4C4E-A242-3D2D2DCD6F5E}" type="pres">
      <dgm:prSet presAssocID="{5D9EEF45-FCE9-4154-8E19-8870B4CACCF6}" presName="node" presStyleLbl="node1" presStyleIdx="7" presStyleCnt="12">
        <dgm:presLayoutVars>
          <dgm:bulletEnabled val="1"/>
        </dgm:presLayoutVars>
      </dgm:prSet>
      <dgm:spPr/>
    </dgm:pt>
    <dgm:pt modelId="{6ED96F06-DB5B-4B3D-921F-D88EC59903DF}" type="pres">
      <dgm:prSet presAssocID="{9BDA4AFA-298C-4CCE-8A9E-D65F76256EC9}" presName="sibTrans" presStyleCnt="0"/>
      <dgm:spPr/>
    </dgm:pt>
    <dgm:pt modelId="{F600A519-4F8C-408D-B1A6-D230D190A476}" type="pres">
      <dgm:prSet presAssocID="{F77C8566-BEF4-4EC1-AF27-AB54E711D09E}" presName="node" presStyleLbl="node1" presStyleIdx="8" presStyleCnt="12">
        <dgm:presLayoutVars>
          <dgm:bulletEnabled val="1"/>
        </dgm:presLayoutVars>
      </dgm:prSet>
      <dgm:spPr/>
    </dgm:pt>
    <dgm:pt modelId="{726ACDBA-0DF5-447F-8565-36AACE4167BD}" type="pres">
      <dgm:prSet presAssocID="{79C72C3A-C3A8-4221-935A-833AD4FEF389}" presName="sibTrans" presStyleCnt="0"/>
      <dgm:spPr/>
    </dgm:pt>
    <dgm:pt modelId="{2896168B-6D45-4575-A97F-7219AE9B17E0}" type="pres">
      <dgm:prSet presAssocID="{18DA800A-BEDA-4017-968A-AF5F15BFEF38}" presName="node" presStyleLbl="node1" presStyleIdx="9" presStyleCnt="12">
        <dgm:presLayoutVars>
          <dgm:bulletEnabled val="1"/>
        </dgm:presLayoutVars>
      </dgm:prSet>
      <dgm:spPr/>
    </dgm:pt>
    <dgm:pt modelId="{BD975853-E821-4252-968F-64218CDCC268}" type="pres">
      <dgm:prSet presAssocID="{1194AE0F-EEE5-41A6-9AEB-79FED045FDDE}" presName="sibTrans" presStyleCnt="0"/>
      <dgm:spPr/>
    </dgm:pt>
    <dgm:pt modelId="{5530BE28-7E87-4E35-BDCB-78C1BC1E33C5}" type="pres">
      <dgm:prSet presAssocID="{9B262B55-6A8E-4FFC-B7ED-7E9A4E0D731E}" presName="node" presStyleLbl="node1" presStyleIdx="10" presStyleCnt="12">
        <dgm:presLayoutVars>
          <dgm:bulletEnabled val="1"/>
        </dgm:presLayoutVars>
      </dgm:prSet>
      <dgm:spPr/>
    </dgm:pt>
    <dgm:pt modelId="{C2759587-B275-4EB2-9BD2-5E02BB27A715}" type="pres">
      <dgm:prSet presAssocID="{FFD23F2E-1043-4557-BBB0-39C8BF80E917}" presName="sibTrans" presStyleCnt="0"/>
      <dgm:spPr/>
    </dgm:pt>
    <dgm:pt modelId="{48D76276-F55F-46B5-8B3C-592B1EED1042}" type="pres">
      <dgm:prSet presAssocID="{BBE7D97B-F242-4A2C-973A-03F4951B2BFD}" presName="node" presStyleLbl="node1" presStyleIdx="11" presStyleCnt="12">
        <dgm:presLayoutVars>
          <dgm:bulletEnabled val="1"/>
        </dgm:presLayoutVars>
      </dgm:prSet>
      <dgm:spPr/>
    </dgm:pt>
  </dgm:ptLst>
  <dgm:cxnLst>
    <dgm:cxn modelId="{583F690A-235A-48E5-8E38-FDED3C7A7700}" type="presOf" srcId="{9B262B55-6A8E-4FFC-B7ED-7E9A4E0D731E}" destId="{5530BE28-7E87-4E35-BDCB-78C1BC1E33C5}" srcOrd="0" destOrd="0" presId="urn:microsoft.com/office/officeart/2005/8/layout/default"/>
    <dgm:cxn modelId="{DFAC220C-3346-445A-85B0-DB2386D59ED7}" type="presOf" srcId="{67500979-C963-41D0-97F0-DB724471C13F}" destId="{12B15E59-E227-403C-9F3E-8DB1A4CB0440}" srcOrd="0" destOrd="0" presId="urn:microsoft.com/office/officeart/2005/8/layout/default"/>
    <dgm:cxn modelId="{F5672B12-6B25-4158-82DD-0E277B9374F8}" type="presOf" srcId="{EFE86E22-09D7-4FFD-A8FA-375978C5A3A8}" destId="{D18EBE74-FB7A-418A-A482-C7D764E12EFF}" srcOrd="0" destOrd="0" presId="urn:microsoft.com/office/officeart/2005/8/layout/default"/>
    <dgm:cxn modelId="{F464AB12-2025-4860-A256-F4DAB22B99BD}" type="presOf" srcId="{710510DA-0A33-44F1-A39E-885D184EA13C}" destId="{29EFF240-F0D7-4AD3-8C43-6B8E430AA0D9}" srcOrd="0" destOrd="0" presId="urn:microsoft.com/office/officeart/2005/8/layout/default"/>
    <dgm:cxn modelId="{CAA72E18-2975-4DE4-8C75-12EF72B5A2EF}" srcId="{67500979-C963-41D0-97F0-DB724471C13F}" destId="{F77C8566-BEF4-4EC1-AF27-AB54E711D09E}" srcOrd="8" destOrd="0" parTransId="{97CE70DE-275A-4154-8A29-09CC1CAE48BD}" sibTransId="{79C72C3A-C3A8-4221-935A-833AD4FEF389}"/>
    <dgm:cxn modelId="{6BB17D1A-16AA-40EF-8993-71A7DC69420A}" type="presOf" srcId="{832303A9-BC1C-411E-83F5-9741AD4B09BC}" destId="{77949680-09BA-45BC-A7AE-5F8B347D7EC5}" srcOrd="0" destOrd="0" presId="urn:microsoft.com/office/officeart/2005/8/layout/default"/>
    <dgm:cxn modelId="{E561372A-BDEA-4FDC-BB0B-5EF32593F9D4}" srcId="{67500979-C963-41D0-97F0-DB724471C13F}" destId="{18DA800A-BEDA-4017-968A-AF5F15BFEF38}" srcOrd="9" destOrd="0" parTransId="{36890D3B-F613-4270-9368-A2F5BB08E96C}" sibTransId="{1194AE0F-EEE5-41A6-9AEB-79FED045FDDE}"/>
    <dgm:cxn modelId="{FED72736-F476-42D6-A6F4-6981F57428B2}" srcId="{67500979-C963-41D0-97F0-DB724471C13F}" destId="{9B262B55-6A8E-4FFC-B7ED-7E9A4E0D731E}" srcOrd="10" destOrd="0" parTransId="{4C3BA7C2-19FF-443A-9076-4520E25CCE39}" sibTransId="{FFD23F2E-1043-4557-BBB0-39C8BF80E917}"/>
    <dgm:cxn modelId="{2A7C3638-8766-4F59-8F79-4EA71D029433}" srcId="{67500979-C963-41D0-97F0-DB724471C13F}" destId="{C7E11C07-4700-4D8B-A6E1-F793DB8950BD}" srcOrd="6" destOrd="0" parTransId="{1A16175A-3C40-4B1A-B596-663697043C94}" sibTransId="{E0E06C04-3624-48D2-9AD0-C7C47E61081C}"/>
    <dgm:cxn modelId="{56715540-4626-4CB4-BDE1-C29ED4B09014}" type="presOf" srcId="{F77C8566-BEF4-4EC1-AF27-AB54E711D09E}" destId="{F600A519-4F8C-408D-B1A6-D230D190A476}" srcOrd="0" destOrd="0" presId="urn:microsoft.com/office/officeart/2005/8/layout/default"/>
    <dgm:cxn modelId="{08F3AA5E-D184-4B7D-B18E-940626B4F163}" type="presOf" srcId="{18DA800A-BEDA-4017-968A-AF5F15BFEF38}" destId="{2896168B-6D45-4575-A97F-7219AE9B17E0}" srcOrd="0" destOrd="0" presId="urn:microsoft.com/office/officeart/2005/8/layout/default"/>
    <dgm:cxn modelId="{365A8A61-CE6E-43A0-AA69-B40FFC88DD43}" srcId="{67500979-C963-41D0-97F0-DB724471C13F}" destId="{A680FDC5-9999-43AA-B0E6-3407C2D32F06}" srcOrd="0" destOrd="0" parTransId="{27CE7A52-6B8A-45A7-A06B-FDC2CC0C474E}" sibTransId="{C87BB9F5-E631-467F-9D02-45DEF31772A5}"/>
    <dgm:cxn modelId="{A466F961-0E4F-49D8-99CD-FB6794065B77}" srcId="{67500979-C963-41D0-97F0-DB724471C13F}" destId="{5D6CB860-87D3-4747-B72C-626B25E589C4}" srcOrd="2" destOrd="0" parTransId="{A1C4A8B5-4242-439C-A4FD-DCF136289979}" sibTransId="{66A5C589-2F58-4EE4-991E-28D1C0C2B631}"/>
    <dgm:cxn modelId="{A20B0F62-278C-42C2-83C5-031CB7328808}" srcId="{BBE7D97B-F242-4A2C-973A-03F4951B2BFD}" destId="{50249A26-958E-4F8D-B2B7-F1688D138336}" srcOrd="3" destOrd="0" parTransId="{ADAB6CD0-9DC3-4CF5-8AB9-0C18B385ADD3}" sibTransId="{794AC8F2-415E-4BAD-8D64-2D1D37F4EF73}"/>
    <dgm:cxn modelId="{DB26B142-AB69-4F74-9910-FD99B5CA9A3F}" srcId="{BBE7D97B-F242-4A2C-973A-03F4951B2BFD}" destId="{7C4EFBCC-B458-4398-9020-C30381CB884D}" srcOrd="2" destOrd="0" parTransId="{39B357CA-BD19-4584-866E-86BD59413ED3}" sibTransId="{DE2D7F38-98B5-4344-868B-024BB34A012D}"/>
    <dgm:cxn modelId="{CC270B48-C9E0-4B74-85E5-6E7350BC3BCD}" srcId="{67500979-C963-41D0-97F0-DB724471C13F}" destId="{710510DA-0A33-44F1-A39E-885D184EA13C}" srcOrd="5" destOrd="0" parTransId="{A503CCF2-C7DF-452C-9057-39741A216D41}" sibTransId="{187039DB-8A10-4D5A-95E8-E4AB8414F3B3}"/>
    <dgm:cxn modelId="{0EBF674D-2DA5-4BDE-998B-1935DCC62FA9}" type="presOf" srcId="{A09F2895-F14A-4FE1-9BCA-A6627B9940E1}" destId="{48D76276-F55F-46B5-8B3C-592B1EED1042}" srcOrd="0" destOrd="2" presId="urn:microsoft.com/office/officeart/2005/8/layout/default"/>
    <dgm:cxn modelId="{F5059D75-9B8F-4803-AE39-36FE3668F669}" srcId="{67500979-C963-41D0-97F0-DB724471C13F}" destId="{832303A9-BC1C-411E-83F5-9741AD4B09BC}" srcOrd="3" destOrd="0" parTransId="{9431E930-7671-48D6-B154-BF2C94165477}" sibTransId="{6F2C0287-0860-47CC-A725-A96FBC2719A1}"/>
    <dgm:cxn modelId="{EAA2205A-0FD3-4262-B598-10B0E600B46E}" type="presOf" srcId="{BBE7D97B-F242-4A2C-973A-03F4951B2BFD}" destId="{48D76276-F55F-46B5-8B3C-592B1EED1042}" srcOrd="0" destOrd="0" presId="urn:microsoft.com/office/officeart/2005/8/layout/default"/>
    <dgm:cxn modelId="{23CAE85A-9C48-407B-A56D-A2C271E7B281}" type="presOf" srcId="{C7E11C07-4700-4D8B-A6E1-F793DB8950BD}" destId="{6CCC6E80-CD91-47BE-BA92-67BBB1D427B0}" srcOrd="0" destOrd="0" presId="urn:microsoft.com/office/officeart/2005/8/layout/default"/>
    <dgm:cxn modelId="{9C64E57D-2C6F-4136-9C7A-9F4809D2129A}" type="presOf" srcId="{5D9EEF45-FCE9-4154-8E19-8870B4CACCF6}" destId="{FB9BC837-5F60-4C4E-A242-3D2D2DCD6F5E}" srcOrd="0" destOrd="0" presId="urn:microsoft.com/office/officeart/2005/8/layout/default"/>
    <dgm:cxn modelId="{3F6CDF82-66D9-41CE-97EF-3BE735EEC62B}" type="presOf" srcId="{74CCC51D-DCF6-4040-BBEA-821650A2A909}" destId="{48D76276-F55F-46B5-8B3C-592B1EED1042}" srcOrd="0" destOrd="1" presId="urn:microsoft.com/office/officeart/2005/8/layout/default"/>
    <dgm:cxn modelId="{E9B145B5-398C-47A3-8B9C-7C1B8A4D1BDC}" type="presOf" srcId="{5D6CB860-87D3-4747-B72C-626B25E589C4}" destId="{1F0D9915-DB5B-4C6B-8DCA-459195358898}" srcOrd="0" destOrd="0" presId="urn:microsoft.com/office/officeart/2005/8/layout/default"/>
    <dgm:cxn modelId="{E1B6B9B5-7852-49FE-B051-384D207CD2BE}" srcId="{67500979-C963-41D0-97F0-DB724471C13F}" destId="{5D9EEF45-FCE9-4154-8E19-8870B4CACCF6}" srcOrd="7" destOrd="0" parTransId="{0DC9B93A-40CD-45C3-AF4C-A9170E1EBBFF}" sibTransId="{9BDA4AFA-298C-4CCE-8A9E-D65F76256EC9}"/>
    <dgm:cxn modelId="{2C8C43C2-D7D4-4892-9755-3A863B2012E1}" type="presOf" srcId="{32E78BC7-E3D1-4642-BD98-40237280C329}" destId="{60E96D92-F944-41C7-81BC-3578E0D26DC7}" srcOrd="0" destOrd="0" presId="urn:microsoft.com/office/officeart/2005/8/layout/default"/>
    <dgm:cxn modelId="{FDA7A3C2-4D63-4EC8-AD2F-447595A32573}" srcId="{67500979-C963-41D0-97F0-DB724471C13F}" destId="{BBE7D97B-F242-4A2C-973A-03F4951B2BFD}" srcOrd="11" destOrd="0" parTransId="{19A2C67F-F6C4-4C27-ACDB-35EFE086F522}" sibTransId="{A34D5D5A-AC20-4739-B902-91A38C4FAC29}"/>
    <dgm:cxn modelId="{15C7DEC4-0472-4087-8FB3-D863DFA123E4}" srcId="{BBE7D97B-F242-4A2C-973A-03F4951B2BFD}" destId="{74CCC51D-DCF6-4040-BBEA-821650A2A909}" srcOrd="0" destOrd="0" parTransId="{0C15F128-7204-4873-BB1A-63D6E989ACF1}" sibTransId="{231A7F7B-ABFF-4DC6-B1CC-03923C9E5F0E}"/>
    <dgm:cxn modelId="{11DB8ACE-DF40-4817-B5B9-D1ADC050806F}" srcId="{BBE7D97B-F242-4A2C-973A-03F4951B2BFD}" destId="{A09F2895-F14A-4FE1-9BCA-A6627B9940E1}" srcOrd="1" destOrd="0" parTransId="{FFB2CF4F-303E-4BAB-9BD8-C890E736403D}" sibTransId="{C6033E88-666D-4073-9CAB-18D94B55058C}"/>
    <dgm:cxn modelId="{B4524DD1-E3E1-4C98-8940-7FFE9001AB5E}" type="presOf" srcId="{7C4EFBCC-B458-4398-9020-C30381CB884D}" destId="{48D76276-F55F-46B5-8B3C-592B1EED1042}" srcOrd="0" destOrd="3" presId="urn:microsoft.com/office/officeart/2005/8/layout/default"/>
    <dgm:cxn modelId="{285F25EB-C595-416F-87D4-65740E3A0C02}" type="presOf" srcId="{A680FDC5-9999-43AA-B0E6-3407C2D32F06}" destId="{C5268C5C-28DE-4B9D-80B7-A3C2D8D41EB7}" srcOrd="0" destOrd="0" presId="urn:microsoft.com/office/officeart/2005/8/layout/default"/>
    <dgm:cxn modelId="{E03A60F5-29B5-4484-9642-949CBCF3DECC}" srcId="{67500979-C963-41D0-97F0-DB724471C13F}" destId="{EFE86E22-09D7-4FFD-A8FA-375978C5A3A8}" srcOrd="1" destOrd="0" parTransId="{93FBFFD2-9BDE-4D8D-8654-B29FFF248372}" sibTransId="{DED39C4B-5140-4799-9605-38C0953B8730}"/>
    <dgm:cxn modelId="{41EC95F7-E9A6-43EC-B729-FFADE64D875B}" srcId="{67500979-C963-41D0-97F0-DB724471C13F}" destId="{32E78BC7-E3D1-4642-BD98-40237280C329}" srcOrd="4" destOrd="0" parTransId="{164AC454-D6B5-42E0-92F4-69ACA0A5A27A}" sibTransId="{C3205DC9-4073-457C-B394-CE74C5333951}"/>
    <dgm:cxn modelId="{C6E1C0F9-932C-46FE-AA6C-04CABD3596DE}" type="presOf" srcId="{50249A26-958E-4F8D-B2B7-F1688D138336}" destId="{48D76276-F55F-46B5-8B3C-592B1EED1042}" srcOrd="0" destOrd="4" presId="urn:microsoft.com/office/officeart/2005/8/layout/default"/>
    <dgm:cxn modelId="{9CCA5451-FB89-46EC-88CA-A246DC8EC3BF}" type="presParOf" srcId="{12B15E59-E227-403C-9F3E-8DB1A4CB0440}" destId="{C5268C5C-28DE-4B9D-80B7-A3C2D8D41EB7}" srcOrd="0" destOrd="0" presId="urn:microsoft.com/office/officeart/2005/8/layout/default"/>
    <dgm:cxn modelId="{27608120-507B-4CE7-A0F7-6E571EADC01C}" type="presParOf" srcId="{12B15E59-E227-403C-9F3E-8DB1A4CB0440}" destId="{853BFA1A-7770-4CF6-BEF5-A42426C6BE89}" srcOrd="1" destOrd="0" presId="urn:microsoft.com/office/officeart/2005/8/layout/default"/>
    <dgm:cxn modelId="{1BFBB3F8-F275-441B-A595-AA48F795CB2A}" type="presParOf" srcId="{12B15E59-E227-403C-9F3E-8DB1A4CB0440}" destId="{D18EBE74-FB7A-418A-A482-C7D764E12EFF}" srcOrd="2" destOrd="0" presId="urn:microsoft.com/office/officeart/2005/8/layout/default"/>
    <dgm:cxn modelId="{04C3DC1D-B494-4B3E-B5DB-85E88E9C3D52}" type="presParOf" srcId="{12B15E59-E227-403C-9F3E-8DB1A4CB0440}" destId="{42C17622-6628-4C45-843A-1CFEBF04A256}" srcOrd="3" destOrd="0" presId="urn:microsoft.com/office/officeart/2005/8/layout/default"/>
    <dgm:cxn modelId="{BFB489C6-34C1-4CF9-8B48-8944C013DBCB}" type="presParOf" srcId="{12B15E59-E227-403C-9F3E-8DB1A4CB0440}" destId="{1F0D9915-DB5B-4C6B-8DCA-459195358898}" srcOrd="4" destOrd="0" presId="urn:microsoft.com/office/officeart/2005/8/layout/default"/>
    <dgm:cxn modelId="{2A888097-DA64-42D1-88BE-3C077B44AA86}" type="presParOf" srcId="{12B15E59-E227-403C-9F3E-8DB1A4CB0440}" destId="{244A8C88-C95D-4E8F-871A-D120CABCF657}" srcOrd="5" destOrd="0" presId="urn:microsoft.com/office/officeart/2005/8/layout/default"/>
    <dgm:cxn modelId="{F2BF7B57-76AE-4B56-A5CF-0FF34C91E0A3}" type="presParOf" srcId="{12B15E59-E227-403C-9F3E-8DB1A4CB0440}" destId="{77949680-09BA-45BC-A7AE-5F8B347D7EC5}" srcOrd="6" destOrd="0" presId="urn:microsoft.com/office/officeart/2005/8/layout/default"/>
    <dgm:cxn modelId="{D0B976D4-DCE9-42C2-98F1-E38E4E4977EE}" type="presParOf" srcId="{12B15E59-E227-403C-9F3E-8DB1A4CB0440}" destId="{FE608ABF-CFA5-4772-AD52-0D7BF42CF84D}" srcOrd="7" destOrd="0" presId="urn:microsoft.com/office/officeart/2005/8/layout/default"/>
    <dgm:cxn modelId="{4EA777C0-A1E8-4AC0-A2C2-638A8D6159A8}" type="presParOf" srcId="{12B15E59-E227-403C-9F3E-8DB1A4CB0440}" destId="{60E96D92-F944-41C7-81BC-3578E0D26DC7}" srcOrd="8" destOrd="0" presId="urn:microsoft.com/office/officeart/2005/8/layout/default"/>
    <dgm:cxn modelId="{1673397F-725F-4F4E-83A1-2F3A95E0B14F}" type="presParOf" srcId="{12B15E59-E227-403C-9F3E-8DB1A4CB0440}" destId="{7390869C-04FA-42F4-8D51-C0333E964216}" srcOrd="9" destOrd="0" presId="urn:microsoft.com/office/officeart/2005/8/layout/default"/>
    <dgm:cxn modelId="{EE0370B9-02B4-4BB1-90F5-14B718F82245}" type="presParOf" srcId="{12B15E59-E227-403C-9F3E-8DB1A4CB0440}" destId="{29EFF240-F0D7-4AD3-8C43-6B8E430AA0D9}" srcOrd="10" destOrd="0" presId="urn:microsoft.com/office/officeart/2005/8/layout/default"/>
    <dgm:cxn modelId="{CAA71A1B-D92A-4FD3-90A6-53C93D7B0BF6}" type="presParOf" srcId="{12B15E59-E227-403C-9F3E-8DB1A4CB0440}" destId="{8E702384-9F88-4DC8-93C7-9B91CF4DD605}" srcOrd="11" destOrd="0" presId="urn:microsoft.com/office/officeart/2005/8/layout/default"/>
    <dgm:cxn modelId="{23141034-B133-4B6C-978B-C65C8E015FAA}" type="presParOf" srcId="{12B15E59-E227-403C-9F3E-8DB1A4CB0440}" destId="{6CCC6E80-CD91-47BE-BA92-67BBB1D427B0}" srcOrd="12" destOrd="0" presId="urn:microsoft.com/office/officeart/2005/8/layout/default"/>
    <dgm:cxn modelId="{E7618A60-76E0-495D-828E-7B66F70B1C00}" type="presParOf" srcId="{12B15E59-E227-403C-9F3E-8DB1A4CB0440}" destId="{595D9E04-DB28-42D1-AE23-F489E7BBCA3F}" srcOrd="13" destOrd="0" presId="urn:microsoft.com/office/officeart/2005/8/layout/default"/>
    <dgm:cxn modelId="{4A03059D-E85A-4FA2-BCF0-1C8A56554BBB}" type="presParOf" srcId="{12B15E59-E227-403C-9F3E-8DB1A4CB0440}" destId="{FB9BC837-5F60-4C4E-A242-3D2D2DCD6F5E}" srcOrd="14" destOrd="0" presId="urn:microsoft.com/office/officeart/2005/8/layout/default"/>
    <dgm:cxn modelId="{30E3A26A-CF49-41D4-B0EA-CDA197D4A7A1}" type="presParOf" srcId="{12B15E59-E227-403C-9F3E-8DB1A4CB0440}" destId="{6ED96F06-DB5B-4B3D-921F-D88EC59903DF}" srcOrd="15" destOrd="0" presId="urn:microsoft.com/office/officeart/2005/8/layout/default"/>
    <dgm:cxn modelId="{DDDF1762-B124-40AD-AA95-BA52661DF4F7}" type="presParOf" srcId="{12B15E59-E227-403C-9F3E-8DB1A4CB0440}" destId="{F600A519-4F8C-408D-B1A6-D230D190A476}" srcOrd="16" destOrd="0" presId="urn:microsoft.com/office/officeart/2005/8/layout/default"/>
    <dgm:cxn modelId="{981E0B3B-9CFD-4446-8C13-CBE24AC3EE2C}" type="presParOf" srcId="{12B15E59-E227-403C-9F3E-8DB1A4CB0440}" destId="{726ACDBA-0DF5-447F-8565-36AACE4167BD}" srcOrd="17" destOrd="0" presId="urn:microsoft.com/office/officeart/2005/8/layout/default"/>
    <dgm:cxn modelId="{5CEB3FC3-333C-4CFF-BCC0-CF74712E518B}" type="presParOf" srcId="{12B15E59-E227-403C-9F3E-8DB1A4CB0440}" destId="{2896168B-6D45-4575-A97F-7219AE9B17E0}" srcOrd="18" destOrd="0" presId="urn:microsoft.com/office/officeart/2005/8/layout/default"/>
    <dgm:cxn modelId="{B7F4930A-E9BA-43E0-ADD6-1015D6EDB87E}" type="presParOf" srcId="{12B15E59-E227-403C-9F3E-8DB1A4CB0440}" destId="{BD975853-E821-4252-968F-64218CDCC268}" srcOrd="19" destOrd="0" presId="urn:microsoft.com/office/officeart/2005/8/layout/default"/>
    <dgm:cxn modelId="{DE549CC5-80C7-4DD4-A3C3-9CFBA2E3BC96}" type="presParOf" srcId="{12B15E59-E227-403C-9F3E-8DB1A4CB0440}" destId="{5530BE28-7E87-4E35-BDCB-78C1BC1E33C5}" srcOrd="20" destOrd="0" presId="urn:microsoft.com/office/officeart/2005/8/layout/default"/>
    <dgm:cxn modelId="{1DBD600A-F9BB-4BFC-AA77-8FAEB28F880E}" type="presParOf" srcId="{12B15E59-E227-403C-9F3E-8DB1A4CB0440}" destId="{C2759587-B275-4EB2-9BD2-5E02BB27A715}" srcOrd="21" destOrd="0" presId="urn:microsoft.com/office/officeart/2005/8/layout/default"/>
    <dgm:cxn modelId="{B8A33882-5D6B-4271-94F2-65D962DDD334}" type="presParOf" srcId="{12B15E59-E227-403C-9F3E-8DB1A4CB0440}" destId="{48D76276-F55F-46B5-8B3C-592B1EED1042}"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D809BE-379D-4E0D-8132-25328DB2E6C9}"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GB"/>
        </a:p>
      </dgm:t>
    </dgm:pt>
    <dgm:pt modelId="{8575EAA2-A34B-4C8A-8089-092845F74393}">
      <dgm:prSet/>
      <dgm:spPr/>
      <dgm:t>
        <a:bodyPr/>
        <a:lstStyle/>
        <a:p>
          <a:r>
            <a:rPr lang="en-GB" dirty="0"/>
            <a:t>LeDeR is short for a programme called Learning from Lives and Deaths of people with a Learning Disability and Autistic People. </a:t>
          </a:r>
        </a:p>
      </dgm:t>
    </dgm:pt>
    <dgm:pt modelId="{14C6C9DB-8436-4F88-9A1A-C840CE3C6B8E}" type="parTrans" cxnId="{1C4EE1C5-50C4-42B0-87BE-FD3CA53F1BFD}">
      <dgm:prSet/>
      <dgm:spPr/>
      <dgm:t>
        <a:bodyPr/>
        <a:lstStyle/>
        <a:p>
          <a:endParaRPr lang="en-GB"/>
        </a:p>
      </dgm:t>
    </dgm:pt>
    <dgm:pt modelId="{91EB01FC-5E64-443D-84A5-B132AF33CAB3}" type="sibTrans" cxnId="{1C4EE1C5-50C4-42B0-87BE-FD3CA53F1BFD}">
      <dgm:prSet/>
      <dgm:spPr/>
      <dgm:t>
        <a:bodyPr/>
        <a:lstStyle/>
        <a:p>
          <a:endParaRPr lang="en-GB"/>
        </a:p>
      </dgm:t>
    </dgm:pt>
    <dgm:pt modelId="{811B7AAB-AF6F-4812-9322-8FAFE0DD8C68}">
      <dgm:prSet/>
      <dgm:spPr/>
      <dgm:t>
        <a:bodyPr/>
        <a:lstStyle/>
        <a:p>
          <a:r>
            <a:rPr lang="en-GB" dirty="0"/>
            <a:t>Every death of someone with a learning disability (aged 4 and over) and every autistic adult (aged 18 and over with a clinical diagnosis of autism) that the LeDeR Programme is told about is reviewed by an independent reviewer.</a:t>
          </a:r>
        </a:p>
      </dgm:t>
    </dgm:pt>
    <dgm:pt modelId="{CDB69BB5-9897-4AB5-823A-9D284E91960A}" type="parTrans" cxnId="{39CE6D9B-B9E3-4082-B555-12C25AA0ACE3}">
      <dgm:prSet/>
      <dgm:spPr/>
      <dgm:t>
        <a:bodyPr/>
        <a:lstStyle/>
        <a:p>
          <a:endParaRPr lang="en-GB"/>
        </a:p>
      </dgm:t>
    </dgm:pt>
    <dgm:pt modelId="{DFA2341C-3B65-43EA-A728-CFB991642E04}" type="sibTrans" cxnId="{39CE6D9B-B9E3-4082-B555-12C25AA0ACE3}">
      <dgm:prSet/>
      <dgm:spPr/>
      <dgm:t>
        <a:bodyPr/>
        <a:lstStyle/>
        <a:p>
          <a:endParaRPr lang="en-GB"/>
        </a:p>
      </dgm:t>
    </dgm:pt>
    <dgm:pt modelId="{A3152885-2B9C-44EF-A521-F75E9C6E9CA3}">
      <dgm:prSet/>
      <dgm:spPr/>
      <dgm:t>
        <a:bodyPr/>
        <a:lstStyle/>
        <a:p>
          <a:r>
            <a:rPr lang="en-GB" b="0" i="0" baseline="0" dirty="0"/>
            <a:t>Child deaths follow a separate statutory review process overseen by the Child Death Overview Panels (CDOP)</a:t>
          </a:r>
          <a:endParaRPr lang="en-GB" dirty="0"/>
        </a:p>
      </dgm:t>
    </dgm:pt>
    <dgm:pt modelId="{C53092FE-0B81-4060-A60E-A686FBB4131C}" type="parTrans" cxnId="{088BA366-6476-4B7A-8E69-1389D6978E89}">
      <dgm:prSet/>
      <dgm:spPr/>
      <dgm:t>
        <a:bodyPr/>
        <a:lstStyle/>
        <a:p>
          <a:endParaRPr lang="en-GB"/>
        </a:p>
      </dgm:t>
    </dgm:pt>
    <dgm:pt modelId="{9B3D7821-B92E-4003-A0D0-CB97C746C1D0}" type="sibTrans" cxnId="{088BA366-6476-4B7A-8E69-1389D6978E89}">
      <dgm:prSet/>
      <dgm:spPr/>
      <dgm:t>
        <a:bodyPr/>
        <a:lstStyle/>
        <a:p>
          <a:endParaRPr lang="en-GB"/>
        </a:p>
      </dgm:t>
    </dgm:pt>
    <dgm:pt modelId="{DB66E7B9-43F6-4463-8925-031FC176311E}" type="pres">
      <dgm:prSet presAssocID="{3FD809BE-379D-4E0D-8132-25328DB2E6C9}" presName="diagram" presStyleCnt="0">
        <dgm:presLayoutVars>
          <dgm:dir/>
          <dgm:resizeHandles val="exact"/>
        </dgm:presLayoutVars>
      </dgm:prSet>
      <dgm:spPr/>
    </dgm:pt>
    <dgm:pt modelId="{C8C3F736-AF25-47D2-BDE0-776DB79C5C3C}" type="pres">
      <dgm:prSet presAssocID="{8575EAA2-A34B-4C8A-8089-092845F74393}" presName="node" presStyleLbl="node1" presStyleIdx="0" presStyleCnt="3">
        <dgm:presLayoutVars>
          <dgm:bulletEnabled val="1"/>
        </dgm:presLayoutVars>
      </dgm:prSet>
      <dgm:spPr/>
    </dgm:pt>
    <dgm:pt modelId="{82B91DF8-7154-4107-990B-1A7860A94D03}" type="pres">
      <dgm:prSet presAssocID="{91EB01FC-5E64-443D-84A5-B132AF33CAB3}" presName="sibTrans" presStyleCnt="0"/>
      <dgm:spPr/>
    </dgm:pt>
    <dgm:pt modelId="{241BBF7F-3C52-4380-BCB3-DC489C8A2970}" type="pres">
      <dgm:prSet presAssocID="{811B7AAB-AF6F-4812-9322-8FAFE0DD8C68}" presName="node" presStyleLbl="node1" presStyleIdx="1" presStyleCnt="3">
        <dgm:presLayoutVars>
          <dgm:bulletEnabled val="1"/>
        </dgm:presLayoutVars>
      </dgm:prSet>
      <dgm:spPr/>
    </dgm:pt>
    <dgm:pt modelId="{864AB61E-2901-4654-85D6-62A20B54D31C}" type="pres">
      <dgm:prSet presAssocID="{DFA2341C-3B65-43EA-A728-CFB991642E04}" presName="sibTrans" presStyleCnt="0"/>
      <dgm:spPr/>
    </dgm:pt>
    <dgm:pt modelId="{E6FF80B8-95CD-44E3-99AD-3D6B41764B8F}" type="pres">
      <dgm:prSet presAssocID="{A3152885-2B9C-44EF-A521-F75E9C6E9CA3}" presName="node" presStyleLbl="node1" presStyleIdx="2" presStyleCnt="3">
        <dgm:presLayoutVars>
          <dgm:bulletEnabled val="1"/>
        </dgm:presLayoutVars>
      </dgm:prSet>
      <dgm:spPr/>
    </dgm:pt>
  </dgm:ptLst>
  <dgm:cxnLst>
    <dgm:cxn modelId="{3B2AE807-747C-4C25-AF7B-46750755DEB4}" type="presOf" srcId="{8575EAA2-A34B-4C8A-8089-092845F74393}" destId="{C8C3F736-AF25-47D2-BDE0-776DB79C5C3C}" srcOrd="0" destOrd="0" presId="urn:microsoft.com/office/officeart/2005/8/layout/default"/>
    <dgm:cxn modelId="{72C3DC64-7584-4386-A179-2E987A587D62}" type="presOf" srcId="{811B7AAB-AF6F-4812-9322-8FAFE0DD8C68}" destId="{241BBF7F-3C52-4380-BCB3-DC489C8A2970}" srcOrd="0" destOrd="0" presId="urn:microsoft.com/office/officeart/2005/8/layout/default"/>
    <dgm:cxn modelId="{088BA366-6476-4B7A-8E69-1389D6978E89}" srcId="{3FD809BE-379D-4E0D-8132-25328DB2E6C9}" destId="{A3152885-2B9C-44EF-A521-F75E9C6E9CA3}" srcOrd="2" destOrd="0" parTransId="{C53092FE-0B81-4060-A60E-A686FBB4131C}" sibTransId="{9B3D7821-B92E-4003-A0D0-CB97C746C1D0}"/>
    <dgm:cxn modelId="{39CE6D9B-B9E3-4082-B555-12C25AA0ACE3}" srcId="{3FD809BE-379D-4E0D-8132-25328DB2E6C9}" destId="{811B7AAB-AF6F-4812-9322-8FAFE0DD8C68}" srcOrd="1" destOrd="0" parTransId="{CDB69BB5-9897-4AB5-823A-9D284E91960A}" sibTransId="{DFA2341C-3B65-43EA-A728-CFB991642E04}"/>
    <dgm:cxn modelId="{8D8CE5BD-9B72-4505-B3C0-A3CEF5707275}" type="presOf" srcId="{3FD809BE-379D-4E0D-8132-25328DB2E6C9}" destId="{DB66E7B9-43F6-4463-8925-031FC176311E}" srcOrd="0" destOrd="0" presId="urn:microsoft.com/office/officeart/2005/8/layout/default"/>
    <dgm:cxn modelId="{01D7F0C2-DF23-41AE-8E4F-7C49A02EFA88}" type="presOf" srcId="{A3152885-2B9C-44EF-A521-F75E9C6E9CA3}" destId="{E6FF80B8-95CD-44E3-99AD-3D6B41764B8F}" srcOrd="0" destOrd="0" presId="urn:microsoft.com/office/officeart/2005/8/layout/default"/>
    <dgm:cxn modelId="{1C4EE1C5-50C4-42B0-87BE-FD3CA53F1BFD}" srcId="{3FD809BE-379D-4E0D-8132-25328DB2E6C9}" destId="{8575EAA2-A34B-4C8A-8089-092845F74393}" srcOrd="0" destOrd="0" parTransId="{14C6C9DB-8436-4F88-9A1A-C840CE3C6B8E}" sibTransId="{91EB01FC-5E64-443D-84A5-B132AF33CAB3}"/>
    <dgm:cxn modelId="{1112CD28-1CE7-4758-955F-D1D280AF1C0F}" type="presParOf" srcId="{DB66E7B9-43F6-4463-8925-031FC176311E}" destId="{C8C3F736-AF25-47D2-BDE0-776DB79C5C3C}" srcOrd="0" destOrd="0" presId="urn:microsoft.com/office/officeart/2005/8/layout/default"/>
    <dgm:cxn modelId="{EFD3757E-E2A6-43B8-A74C-E10A027AE9AD}" type="presParOf" srcId="{DB66E7B9-43F6-4463-8925-031FC176311E}" destId="{82B91DF8-7154-4107-990B-1A7860A94D03}" srcOrd="1" destOrd="0" presId="urn:microsoft.com/office/officeart/2005/8/layout/default"/>
    <dgm:cxn modelId="{FBD3227F-A928-471D-80A0-483ADA2BF188}" type="presParOf" srcId="{DB66E7B9-43F6-4463-8925-031FC176311E}" destId="{241BBF7F-3C52-4380-BCB3-DC489C8A2970}" srcOrd="2" destOrd="0" presId="urn:microsoft.com/office/officeart/2005/8/layout/default"/>
    <dgm:cxn modelId="{6B54AA29-5595-4694-82A9-8FA6172C9F4A}" type="presParOf" srcId="{DB66E7B9-43F6-4463-8925-031FC176311E}" destId="{864AB61E-2901-4654-85D6-62A20B54D31C}" srcOrd="3" destOrd="0" presId="urn:microsoft.com/office/officeart/2005/8/layout/default"/>
    <dgm:cxn modelId="{34ED338E-09AA-448D-8CF2-0B9C586DEDC4}" type="presParOf" srcId="{DB66E7B9-43F6-4463-8925-031FC176311E}" destId="{E6FF80B8-95CD-44E3-99AD-3D6B41764B8F}"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1F15CE-2475-4AD5-ABB7-839218FFE3F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617A8F9F-ACA0-4F2B-9D97-435A5A10F2CD}">
      <dgm:prSet/>
      <dgm:spPr/>
      <dgm:t>
        <a:bodyPr/>
        <a:lstStyle/>
        <a:p>
          <a:r>
            <a:rPr lang="en-GB" b="1" dirty="0"/>
            <a:t>About Karen</a:t>
          </a:r>
          <a:r>
            <a:rPr lang="en-GB" dirty="0"/>
            <a:t>: Karen had a mild learning disability, depression, anxiety, asthma, chronic obstructive pulmonary disease, Type 2 Diabetes, high cholesterol, high blood pressure, </a:t>
          </a:r>
          <a:r>
            <a:rPr lang="en-GB" dirty="0" err="1"/>
            <a:t>syno</a:t>
          </a:r>
          <a:r>
            <a:rPr lang="en-GB" dirty="0"/>
            <a:t>-ventricular tachycardia. She mobilised independently, wore glasses and was hard of hearing. Karen had difficulty managing her diabetes. She was supported by her GP and community diabetes nurse specialist with whom she engaged with for short periods and would then be discharged. She would attend for review of her blood sugar levels which were always well above the normal range. Karen did not  engage well with her health care appointments often refusing treatment or discharging herself from hospital when admitted for high blood sugar levels. She   attended hospital frequently however was not known to the  LD liaison Nurses. </a:t>
          </a:r>
          <a:endParaRPr lang="en-US" dirty="0"/>
        </a:p>
      </dgm:t>
    </dgm:pt>
    <dgm:pt modelId="{CBCE72C3-A35A-4D4B-AE51-5DCAAC8EF500}" type="parTrans" cxnId="{E54364D9-9B6F-431A-A132-B4FF3DF462C7}">
      <dgm:prSet/>
      <dgm:spPr/>
      <dgm:t>
        <a:bodyPr/>
        <a:lstStyle/>
        <a:p>
          <a:endParaRPr lang="en-US"/>
        </a:p>
      </dgm:t>
    </dgm:pt>
    <dgm:pt modelId="{F00BCB12-E859-4390-B140-A756900AA771}" type="sibTrans" cxnId="{E54364D9-9B6F-431A-A132-B4FF3DF462C7}">
      <dgm:prSet/>
      <dgm:spPr/>
      <dgm:t>
        <a:bodyPr/>
        <a:lstStyle/>
        <a:p>
          <a:endParaRPr lang="en-US"/>
        </a:p>
      </dgm:t>
    </dgm:pt>
    <dgm:pt modelId="{FAAC03E0-55D0-4500-970C-DB54B5B31F65}">
      <dgm:prSet/>
      <dgm:spPr/>
      <dgm:t>
        <a:bodyPr/>
        <a:lstStyle/>
        <a:p>
          <a:r>
            <a:rPr lang="en-GB" dirty="0"/>
            <a:t>Karen had  some cardiac related admissions to hospital and on discharge continued to attend appointments for both her cardiac and blood sugar related issues. Frequent admissions followed where she refused treatment or did not attend health appointments.  Karen lived with her partner and had difficulties maintaining her tenancy. Latterly she received support to maintain her tenancy but was not assessed as requiring support with personal care or managing her medication. Carers felt that she was able to make these decisions. She had a Deputy for finances and could not read, write or communicate effectively. She became more stable towards the end of her life. Her sister visited weekly and felt that Karen required support to access healthcare and that she did not understand the impact of not managing her diabetes. </a:t>
          </a:r>
          <a:endParaRPr lang="en-US" dirty="0"/>
        </a:p>
      </dgm:t>
    </dgm:pt>
    <dgm:pt modelId="{6EF42F8C-CA4E-4711-BC99-2916418696BF}" type="parTrans" cxnId="{A86B29FB-63A4-494F-8525-2E2698AF9476}">
      <dgm:prSet/>
      <dgm:spPr/>
      <dgm:t>
        <a:bodyPr/>
        <a:lstStyle/>
        <a:p>
          <a:endParaRPr lang="en-US"/>
        </a:p>
      </dgm:t>
    </dgm:pt>
    <dgm:pt modelId="{0B1A43A0-3939-4C30-A10C-65CB048FE91A}" type="sibTrans" cxnId="{A86B29FB-63A4-494F-8525-2E2698AF9476}">
      <dgm:prSet/>
      <dgm:spPr/>
      <dgm:t>
        <a:bodyPr/>
        <a:lstStyle/>
        <a:p>
          <a:endParaRPr lang="en-US"/>
        </a:p>
      </dgm:t>
    </dgm:pt>
    <dgm:pt modelId="{6D6287F6-1DF9-414B-AFC3-B45D66A47B9A}">
      <dgm:prSet/>
      <dgm:spPr/>
      <dgm:t>
        <a:bodyPr/>
        <a:lstStyle/>
        <a:p>
          <a:r>
            <a:rPr lang="en-GB" b="1"/>
            <a:t>About their death:</a:t>
          </a:r>
          <a:r>
            <a:rPr lang="en-GB"/>
            <a:t>Karen  collapsed and went into cardiac arrest. She was taken to hospital by ambulance  but passed away soon after arriving. A postmortem revealed that she had died from complications of her diabetes.</a:t>
          </a:r>
          <a:endParaRPr lang="en-US"/>
        </a:p>
      </dgm:t>
    </dgm:pt>
    <dgm:pt modelId="{8E471B0C-B7FA-499F-BB84-3409CC4CAF7A}" type="parTrans" cxnId="{98BB2EA9-D0CF-4488-9E34-74996B044979}">
      <dgm:prSet/>
      <dgm:spPr/>
      <dgm:t>
        <a:bodyPr/>
        <a:lstStyle/>
        <a:p>
          <a:endParaRPr lang="en-US"/>
        </a:p>
      </dgm:t>
    </dgm:pt>
    <dgm:pt modelId="{2E029C38-9548-4FC1-8011-0157216B63F5}" type="sibTrans" cxnId="{98BB2EA9-D0CF-4488-9E34-74996B044979}">
      <dgm:prSet/>
      <dgm:spPr/>
      <dgm:t>
        <a:bodyPr/>
        <a:lstStyle/>
        <a:p>
          <a:endParaRPr lang="en-US"/>
        </a:p>
      </dgm:t>
    </dgm:pt>
    <dgm:pt modelId="{6A25F0AC-4A91-4AF9-B7D1-196B6D75B64D}" type="pres">
      <dgm:prSet presAssocID="{041F15CE-2475-4AD5-ABB7-839218FFE3FC}" presName="linear" presStyleCnt="0">
        <dgm:presLayoutVars>
          <dgm:animLvl val="lvl"/>
          <dgm:resizeHandles val="exact"/>
        </dgm:presLayoutVars>
      </dgm:prSet>
      <dgm:spPr/>
    </dgm:pt>
    <dgm:pt modelId="{F2F02D40-C28A-4D9F-A36E-7CB87FEFBAD7}" type="pres">
      <dgm:prSet presAssocID="{617A8F9F-ACA0-4F2B-9D97-435A5A10F2CD}" presName="parentText" presStyleLbl="node1" presStyleIdx="0" presStyleCnt="3">
        <dgm:presLayoutVars>
          <dgm:chMax val="0"/>
          <dgm:bulletEnabled val="1"/>
        </dgm:presLayoutVars>
      </dgm:prSet>
      <dgm:spPr/>
    </dgm:pt>
    <dgm:pt modelId="{1B6283F5-BC5B-49C5-BE69-6D606AAA77F0}" type="pres">
      <dgm:prSet presAssocID="{F00BCB12-E859-4390-B140-A756900AA771}" presName="spacer" presStyleCnt="0"/>
      <dgm:spPr/>
    </dgm:pt>
    <dgm:pt modelId="{C5E165C1-C31F-45EF-9657-49FB5731BF01}" type="pres">
      <dgm:prSet presAssocID="{FAAC03E0-55D0-4500-970C-DB54B5B31F65}" presName="parentText" presStyleLbl="node1" presStyleIdx="1" presStyleCnt="3">
        <dgm:presLayoutVars>
          <dgm:chMax val="0"/>
          <dgm:bulletEnabled val="1"/>
        </dgm:presLayoutVars>
      </dgm:prSet>
      <dgm:spPr/>
    </dgm:pt>
    <dgm:pt modelId="{970EC776-CE5E-47C9-86BE-63D1CAD2F4C5}" type="pres">
      <dgm:prSet presAssocID="{0B1A43A0-3939-4C30-A10C-65CB048FE91A}" presName="spacer" presStyleCnt="0"/>
      <dgm:spPr/>
    </dgm:pt>
    <dgm:pt modelId="{EFBF0843-0BD7-4355-B4A7-9C3E1720D2EE}" type="pres">
      <dgm:prSet presAssocID="{6D6287F6-1DF9-414B-AFC3-B45D66A47B9A}" presName="parentText" presStyleLbl="node1" presStyleIdx="2" presStyleCnt="3">
        <dgm:presLayoutVars>
          <dgm:chMax val="0"/>
          <dgm:bulletEnabled val="1"/>
        </dgm:presLayoutVars>
      </dgm:prSet>
      <dgm:spPr/>
    </dgm:pt>
  </dgm:ptLst>
  <dgm:cxnLst>
    <dgm:cxn modelId="{72FE291F-C5B5-4398-9D3B-FAAAA780A8A7}" type="presOf" srcId="{FAAC03E0-55D0-4500-970C-DB54B5B31F65}" destId="{C5E165C1-C31F-45EF-9657-49FB5731BF01}" srcOrd="0" destOrd="0" presId="urn:microsoft.com/office/officeart/2005/8/layout/vList2"/>
    <dgm:cxn modelId="{84E7CC7C-342F-4899-A650-07EAFE0B4CE4}" type="presOf" srcId="{6D6287F6-1DF9-414B-AFC3-B45D66A47B9A}" destId="{EFBF0843-0BD7-4355-B4A7-9C3E1720D2EE}" srcOrd="0" destOrd="0" presId="urn:microsoft.com/office/officeart/2005/8/layout/vList2"/>
    <dgm:cxn modelId="{98BB2EA9-D0CF-4488-9E34-74996B044979}" srcId="{041F15CE-2475-4AD5-ABB7-839218FFE3FC}" destId="{6D6287F6-1DF9-414B-AFC3-B45D66A47B9A}" srcOrd="2" destOrd="0" parTransId="{8E471B0C-B7FA-499F-BB84-3409CC4CAF7A}" sibTransId="{2E029C38-9548-4FC1-8011-0157216B63F5}"/>
    <dgm:cxn modelId="{3CF96AB8-A990-4AE6-B65C-01E1D3FB3E06}" type="presOf" srcId="{617A8F9F-ACA0-4F2B-9D97-435A5A10F2CD}" destId="{F2F02D40-C28A-4D9F-A36E-7CB87FEFBAD7}" srcOrd="0" destOrd="0" presId="urn:microsoft.com/office/officeart/2005/8/layout/vList2"/>
    <dgm:cxn modelId="{E54364D9-9B6F-431A-A132-B4FF3DF462C7}" srcId="{041F15CE-2475-4AD5-ABB7-839218FFE3FC}" destId="{617A8F9F-ACA0-4F2B-9D97-435A5A10F2CD}" srcOrd="0" destOrd="0" parTransId="{CBCE72C3-A35A-4D4B-AE51-5DCAAC8EF500}" sibTransId="{F00BCB12-E859-4390-B140-A756900AA771}"/>
    <dgm:cxn modelId="{8C6CC2EE-5C4C-4DF1-ACBD-1BB7A0125DC9}" type="presOf" srcId="{041F15CE-2475-4AD5-ABB7-839218FFE3FC}" destId="{6A25F0AC-4A91-4AF9-B7D1-196B6D75B64D}" srcOrd="0" destOrd="0" presId="urn:microsoft.com/office/officeart/2005/8/layout/vList2"/>
    <dgm:cxn modelId="{A86B29FB-63A4-494F-8525-2E2698AF9476}" srcId="{041F15CE-2475-4AD5-ABB7-839218FFE3FC}" destId="{FAAC03E0-55D0-4500-970C-DB54B5B31F65}" srcOrd="1" destOrd="0" parTransId="{6EF42F8C-CA4E-4711-BC99-2916418696BF}" sibTransId="{0B1A43A0-3939-4C30-A10C-65CB048FE91A}"/>
    <dgm:cxn modelId="{BA6FB4FB-A5C1-4881-8FBA-DCB4325C173C}" type="presParOf" srcId="{6A25F0AC-4A91-4AF9-B7D1-196B6D75B64D}" destId="{F2F02D40-C28A-4D9F-A36E-7CB87FEFBAD7}" srcOrd="0" destOrd="0" presId="urn:microsoft.com/office/officeart/2005/8/layout/vList2"/>
    <dgm:cxn modelId="{7AA5D095-E0B9-4253-B16E-BE8BDBD2983A}" type="presParOf" srcId="{6A25F0AC-4A91-4AF9-B7D1-196B6D75B64D}" destId="{1B6283F5-BC5B-49C5-BE69-6D606AAA77F0}" srcOrd="1" destOrd="0" presId="urn:microsoft.com/office/officeart/2005/8/layout/vList2"/>
    <dgm:cxn modelId="{5D235D3D-A4A4-4F57-AE4D-BEA7C64126E1}" type="presParOf" srcId="{6A25F0AC-4A91-4AF9-B7D1-196B6D75B64D}" destId="{C5E165C1-C31F-45EF-9657-49FB5731BF01}" srcOrd="2" destOrd="0" presId="urn:microsoft.com/office/officeart/2005/8/layout/vList2"/>
    <dgm:cxn modelId="{D49907FF-F503-46EA-AFE5-37CF4616D2A8}" type="presParOf" srcId="{6A25F0AC-4A91-4AF9-B7D1-196B6D75B64D}" destId="{970EC776-CE5E-47C9-86BE-63D1CAD2F4C5}" srcOrd="3" destOrd="0" presId="urn:microsoft.com/office/officeart/2005/8/layout/vList2"/>
    <dgm:cxn modelId="{4A8FA04F-D5FC-4EEA-BC09-B5AAF323AD0C}" type="presParOf" srcId="{6A25F0AC-4A91-4AF9-B7D1-196B6D75B64D}" destId="{EFBF0843-0BD7-4355-B4A7-9C3E1720D2E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32E83B-1A15-405B-967B-C5CDA2D5860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10023136-07B9-4AEE-9DFB-8410C2B667CB}">
      <dgm:prSet/>
      <dgm:spPr>
        <a:solidFill>
          <a:srgbClr val="FFC000"/>
        </a:solidFill>
      </dgm:spPr>
      <dgm:t>
        <a:bodyPr/>
        <a:lstStyle/>
        <a:p>
          <a:r>
            <a:rPr lang="en-GB" sz="1000" b="1" dirty="0"/>
            <a:t>Good Practice</a:t>
          </a:r>
          <a:endParaRPr lang="en-US" sz="1000" dirty="0"/>
        </a:p>
      </dgm:t>
    </dgm:pt>
    <dgm:pt modelId="{8EA2848E-23CC-4368-8429-F7B703102F63}" type="parTrans" cxnId="{EB1E31A6-465C-48B6-BD99-4F9585B13047}">
      <dgm:prSet/>
      <dgm:spPr/>
      <dgm:t>
        <a:bodyPr/>
        <a:lstStyle/>
        <a:p>
          <a:endParaRPr lang="en-US"/>
        </a:p>
      </dgm:t>
    </dgm:pt>
    <dgm:pt modelId="{2A0F01C9-A4C9-49A9-B066-38240A73BDD1}" type="sibTrans" cxnId="{EB1E31A6-465C-48B6-BD99-4F9585B13047}">
      <dgm:prSet/>
      <dgm:spPr/>
      <dgm:t>
        <a:bodyPr/>
        <a:lstStyle/>
        <a:p>
          <a:endParaRPr lang="en-US"/>
        </a:p>
      </dgm:t>
    </dgm:pt>
    <dgm:pt modelId="{545A58D1-8DAF-4106-A1C9-837DBB4EDE24}">
      <dgm:prSet custT="1"/>
      <dgm:spPr>
        <a:solidFill>
          <a:srgbClr val="FFC000"/>
        </a:solidFill>
      </dgm:spPr>
      <dgm:t>
        <a:bodyPr/>
        <a:lstStyle/>
        <a:p>
          <a:r>
            <a:rPr lang="en-GB" sz="1200" dirty="0"/>
            <a:t>Karen was regularly in contact with Social Care when needs arose.  </a:t>
          </a:r>
          <a:endParaRPr lang="en-US" sz="1200" dirty="0"/>
        </a:p>
      </dgm:t>
    </dgm:pt>
    <dgm:pt modelId="{27731125-A690-4C38-94AA-3AF43D817623}" type="parTrans" cxnId="{BB0C6792-369D-4139-AEBC-F4620F109DBE}">
      <dgm:prSet/>
      <dgm:spPr/>
      <dgm:t>
        <a:bodyPr/>
        <a:lstStyle/>
        <a:p>
          <a:endParaRPr lang="en-US"/>
        </a:p>
      </dgm:t>
    </dgm:pt>
    <dgm:pt modelId="{7039DBFD-5E5A-4B93-A99A-7CB593AE5BA8}" type="sibTrans" cxnId="{BB0C6792-369D-4139-AEBC-F4620F109DBE}">
      <dgm:prSet/>
      <dgm:spPr/>
      <dgm:t>
        <a:bodyPr/>
        <a:lstStyle/>
        <a:p>
          <a:endParaRPr lang="en-US"/>
        </a:p>
      </dgm:t>
    </dgm:pt>
    <dgm:pt modelId="{ACFA7039-7D1F-4F02-B991-D86A7AF15DE8}">
      <dgm:prSet custT="1"/>
      <dgm:spPr>
        <a:solidFill>
          <a:srgbClr val="FFC000"/>
        </a:solidFill>
      </dgm:spPr>
      <dgm:t>
        <a:bodyPr/>
        <a:lstStyle/>
        <a:p>
          <a:r>
            <a:rPr lang="en-GB" sz="1200" dirty="0"/>
            <a:t>Care provider was stable in her life regardless of housing issues.  </a:t>
          </a:r>
          <a:endParaRPr lang="en-US" sz="1200" dirty="0"/>
        </a:p>
      </dgm:t>
    </dgm:pt>
    <dgm:pt modelId="{5DCD6817-5D94-4609-AB23-648FCC623DC8}" type="parTrans" cxnId="{C66350AE-4AE3-49F2-9BC1-7C65504354ED}">
      <dgm:prSet/>
      <dgm:spPr/>
      <dgm:t>
        <a:bodyPr/>
        <a:lstStyle/>
        <a:p>
          <a:endParaRPr lang="en-US"/>
        </a:p>
      </dgm:t>
    </dgm:pt>
    <dgm:pt modelId="{7E7C83B3-47F6-4C12-A412-ACBEAB3A3696}" type="sibTrans" cxnId="{C66350AE-4AE3-49F2-9BC1-7C65504354ED}">
      <dgm:prSet/>
      <dgm:spPr/>
      <dgm:t>
        <a:bodyPr/>
        <a:lstStyle/>
        <a:p>
          <a:endParaRPr lang="en-US"/>
        </a:p>
      </dgm:t>
    </dgm:pt>
    <dgm:pt modelId="{694E269F-827D-44BB-B46E-174E9BE04757}">
      <dgm:prSet custT="1"/>
      <dgm:spPr>
        <a:solidFill>
          <a:srgbClr val="FFC000"/>
        </a:solidFill>
      </dgm:spPr>
      <dgm:t>
        <a:bodyPr/>
        <a:lstStyle/>
        <a:p>
          <a:r>
            <a:rPr lang="en-GB" sz="1200" dirty="0"/>
            <a:t>Karen walked a  lot so was getting exercise. </a:t>
          </a:r>
          <a:endParaRPr lang="en-US" sz="1200" dirty="0"/>
        </a:p>
      </dgm:t>
    </dgm:pt>
    <dgm:pt modelId="{892475CF-94E3-4A59-AA34-9FF12C9E94AD}" type="parTrans" cxnId="{A5EA61A9-7D87-4D53-9958-2DF7C7A84D6E}">
      <dgm:prSet/>
      <dgm:spPr/>
      <dgm:t>
        <a:bodyPr/>
        <a:lstStyle/>
        <a:p>
          <a:endParaRPr lang="en-US"/>
        </a:p>
      </dgm:t>
    </dgm:pt>
    <dgm:pt modelId="{64279B09-909E-4AF8-B1E1-A7333B5DBA1C}" type="sibTrans" cxnId="{A5EA61A9-7D87-4D53-9958-2DF7C7A84D6E}">
      <dgm:prSet/>
      <dgm:spPr/>
      <dgm:t>
        <a:bodyPr/>
        <a:lstStyle/>
        <a:p>
          <a:endParaRPr lang="en-US"/>
        </a:p>
      </dgm:t>
    </dgm:pt>
    <dgm:pt modelId="{9EF4AA33-632B-4E1B-A13B-2C8AEB5ACF7B}">
      <dgm:prSet custT="1"/>
      <dgm:spPr>
        <a:solidFill>
          <a:srgbClr val="FFC000"/>
        </a:solidFill>
      </dgm:spPr>
      <dgm:t>
        <a:bodyPr/>
        <a:lstStyle/>
        <a:p>
          <a:r>
            <a:rPr lang="en-GB" sz="1200" dirty="0"/>
            <a:t>Her GP used some opportunities for wider health care support when she presented to the practice with specific needs</a:t>
          </a:r>
          <a:endParaRPr lang="en-US" sz="1200" dirty="0"/>
        </a:p>
      </dgm:t>
    </dgm:pt>
    <dgm:pt modelId="{F9266DA7-CB92-41F8-9ABA-EC402704B338}" type="parTrans" cxnId="{4E62079B-27AF-4D20-A236-E2BE832D3FB1}">
      <dgm:prSet/>
      <dgm:spPr/>
      <dgm:t>
        <a:bodyPr/>
        <a:lstStyle/>
        <a:p>
          <a:endParaRPr lang="en-US"/>
        </a:p>
      </dgm:t>
    </dgm:pt>
    <dgm:pt modelId="{80F82DE6-6933-44D0-92E1-DEB636CA6C23}" type="sibTrans" cxnId="{4E62079B-27AF-4D20-A236-E2BE832D3FB1}">
      <dgm:prSet/>
      <dgm:spPr/>
      <dgm:t>
        <a:bodyPr/>
        <a:lstStyle/>
        <a:p>
          <a:endParaRPr lang="en-US"/>
        </a:p>
      </dgm:t>
    </dgm:pt>
    <dgm:pt modelId="{0AF72387-529B-415F-B0DE-A5D583DD3C02}">
      <dgm:prSet/>
      <dgm:spPr>
        <a:solidFill>
          <a:srgbClr val="92D050"/>
        </a:solidFill>
      </dgm:spPr>
      <dgm:t>
        <a:bodyPr/>
        <a:lstStyle/>
        <a:p>
          <a:r>
            <a:rPr lang="en-GB" sz="1000" b="1" dirty="0"/>
            <a:t>Learning Points</a:t>
          </a:r>
          <a:endParaRPr lang="en-US" sz="1000" dirty="0"/>
        </a:p>
      </dgm:t>
    </dgm:pt>
    <dgm:pt modelId="{7E72CC09-7D1F-4DB7-B4C3-9178A90572D2}" type="parTrans" cxnId="{C706324C-E9DE-416F-A938-88BBDDD671DA}">
      <dgm:prSet/>
      <dgm:spPr/>
      <dgm:t>
        <a:bodyPr/>
        <a:lstStyle/>
        <a:p>
          <a:endParaRPr lang="en-US"/>
        </a:p>
      </dgm:t>
    </dgm:pt>
    <dgm:pt modelId="{ACBB0ED1-9C81-4733-9DB6-2D038CF3A67D}" type="sibTrans" cxnId="{C706324C-E9DE-416F-A938-88BBDDD671DA}">
      <dgm:prSet/>
      <dgm:spPr/>
      <dgm:t>
        <a:bodyPr/>
        <a:lstStyle/>
        <a:p>
          <a:endParaRPr lang="en-US"/>
        </a:p>
      </dgm:t>
    </dgm:pt>
    <dgm:pt modelId="{770B53FA-6DA4-4E16-8443-9B556E00AF96}">
      <dgm:prSet custT="1"/>
      <dgm:spPr>
        <a:solidFill>
          <a:srgbClr val="92D050"/>
        </a:solidFill>
      </dgm:spPr>
      <dgm:t>
        <a:bodyPr/>
        <a:lstStyle/>
        <a:p>
          <a:r>
            <a:rPr lang="en-GB" sz="1100" dirty="0"/>
            <a:t>Management of diabetes for someone with mild LD and not known to CLDT to understand the impact of the foods eating e.g., easy read information provided, limited support provided when cooking/shopping to help her understand impact of food choices.</a:t>
          </a:r>
          <a:endParaRPr lang="en-US" sz="1100" dirty="0"/>
        </a:p>
      </dgm:t>
    </dgm:pt>
    <dgm:pt modelId="{970319ED-EC19-427A-B9DF-C42079514A6C}" type="parTrans" cxnId="{DFA8D1EF-7D1D-4ACD-96DD-7E9A96666412}">
      <dgm:prSet/>
      <dgm:spPr/>
      <dgm:t>
        <a:bodyPr/>
        <a:lstStyle/>
        <a:p>
          <a:endParaRPr lang="en-US"/>
        </a:p>
      </dgm:t>
    </dgm:pt>
    <dgm:pt modelId="{DD70494A-0BEF-4208-AABA-0600252E8022}" type="sibTrans" cxnId="{DFA8D1EF-7D1D-4ACD-96DD-7E9A96666412}">
      <dgm:prSet/>
      <dgm:spPr/>
      <dgm:t>
        <a:bodyPr/>
        <a:lstStyle/>
        <a:p>
          <a:endParaRPr lang="en-US"/>
        </a:p>
      </dgm:t>
    </dgm:pt>
    <dgm:pt modelId="{BFE5DF38-0BBA-4AD6-998D-72A633350005}">
      <dgm:prSet custT="1"/>
      <dgm:spPr>
        <a:solidFill>
          <a:srgbClr val="92D050"/>
        </a:solidFill>
      </dgm:spPr>
      <dgm:t>
        <a:bodyPr/>
        <a:lstStyle/>
        <a:p>
          <a:r>
            <a:rPr lang="en-GB" sz="1100" dirty="0"/>
            <a:t>Primary care support to help her to access health appointments when she wasn’t able to read reminders.</a:t>
          </a:r>
          <a:endParaRPr lang="en-US" sz="1100" dirty="0"/>
        </a:p>
      </dgm:t>
    </dgm:pt>
    <dgm:pt modelId="{A3EDEEDF-F6A2-45EE-BA24-2C8190E0921F}" type="parTrans" cxnId="{02BA958A-4E6A-41E1-AD46-B750EE873A37}">
      <dgm:prSet/>
      <dgm:spPr/>
      <dgm:t>
        <a:bodyPr/>
        <a:lstStyle/>
        <a:p>
          <a:endParaRPr lang="en-US"/>
        </a:p>
      </dgm:t>
    </dgm:pt>
    <dgm:pt modelId="{6BB64C29-0175-4891-8BEA-751CA55640BF}" type="sibTrans" cxnId="{02BA958A-4E6A-41E1-AD46-B750EE873A37}">
      <dgm:prSet/>
      <dgm:spPr/>
      <dgm:t>
        <a:bodyPr/>
        <a:lstStyle/>
        <a:p>
          <a:endParaRPr lang="en-US"/>
        </a:p>
      </dgm:t>
    </dgm:pt>
    <dgm:pt modelId="{7677C3F0-8BFA-4498-A12C-5E733AFAD9E6}">
      <dgm:prSet custT="1"/>
      <dgm:spPr>
        <a:solidFill>
          <a:srgbClr val="92D050"/>
        </a:solidFill>
      </dgm:spPr>
      <dgm:t>
        <a:bodyPr/>
        <a:lstStyle/>
        <a:p>
          <a:r>
            <a:rPr lang="en-GB" sz="1100" dirty="0"/>
            <a:t>History of non-attendance and discharging herself early from hospital prior to treatment</a:t>
          </a:r>
          <a:endParaRPr lang="en-US" sz="1100" dirty="0"/>
        </a:p>
      </dgm:t>
    </dgm:pt>
    <dgm:pt modelId="{44B8FF76-2E5A-4378-B76C-F2B3972E624D}" type="parTrans" cxnId="{D606729A-FC0C-4003-B80E-6B680F008A7F}">
      <dgm:prSet/>
      <dgm:spPr/>
      <dgm:t>
        <a:bodyPr/>
        <a:lstStyle/>
        <a:p>
          <a:endParaRPr lang="en-US"/>
        </a:p>
      </dgm:t>
    </dgm:pt>
    <dgm:pt modelId="{71F55927-1BB9-4231-B6B1-C1DC1E5D5731}" type="sibTrans" cxnId="{D606729A-FC0C-4003-B80E-6B680F008A7F}">
      <dgm:prSet/>
      <dgm:spPr/>
      <dgm:t>
        <a:bodyPr/>
        <a:lstStyle/>
        <a:p>
          <a:endParaRPr lang="en-US"/>
        </a:p>
      </dgm:t>
    </dgm:pt>
    <dgm:pt modelId="{D1E05FEE-09A9-4A7B-BD94-8D111D130451}">
      <dgm:prSet custT="1"/>
      <dgm:spPr>
        <a:solidFill>
          <a:srgbClr val="92D050"/>
        </a:solidFill>
      </dgm:spPr>
      <dgm:t>
        <a:bodyPr/>
        <a:lstStyle/>
        <a:p>
          <a:r>
            <a:rPr lang="en-GB" sz="1100" dirty="0"/>
            <a:t>Never known to GHT LD Liaison nurses</a:t>
          </a:r>
          <a:endParaRPr lang="en-US" sz="1100" dirty="0"/>
        </a:p>
      </dgm:t>
    </dgm:pt>
    <dgm:pt modelId="{4B6F3965-15B2-41E9-82BE-4F086C292E7C}" type="parTrans" cxnId="{569968AC-C482-4202-804C-16D076A0DE64}">
      <dgm:prSet/>
      <dgm:spPr/>
      <dgm:t>
        <a:bodyPr/>
        <a:lstStyle/>
        <a:p>
          <a:endParaRPr lang="en-US"/>
        </a:p>
      </dgm:t>
    </dgm:pt>
    <dgm:pt modelId="{300C7DED-2483-4F8A-A6DF-09515F6814B8}" type="sibTrans" cxnId="{569968AC-C482-4202-804C-16D076A0DE64}">
      <dgm:prSet/>
      <dgm:spPr/>
      <dgm:t>
        <a:bodyPr/>
        <a:lstStyle/>
        <a:p>
          <a:endParaRPr lang="en-US"/>
        </a:p>
      </dgm:t>
    </dgm:pt>
    <dgm:pt modelId="{27EE5D3C-BDD1-41A7-B95F-D7BD09D10767}">
      <dgm:prSet custT="1"/>
      <dgm:spPr>
        <a:solidFill>
          <a:srgbClr val="92D050"/>
        </a:solidFill>
      </dgm:spPr>
      <dgm:t>
        <a:bodyPr/>
        <a:lstStyle/>
        <a:p>
          <a:r>
            <a:rPr lang="en-GB" sz="1100" dirty="0"/>
            <a:t>Karen lifestyle contributed to her diabetes management being unsuccessful.</a:t>
          </a:r>
          <a:endParaRPr lang="en-US" sz="1100" dirty="0"/>
        </a:p>
      </dgm:t>
    </dgm:pt>
    <dgm:pt modelId="{753910FA-F5E2-451C-A1E3-0F08D136B379}" type="parTrans" cxnId="{B97A103D-8930-491E-9A80-A54ADDD3BC22}">
      <dgm:prSet/>
      <dgm:spPr/>
      <dgm:t>
        <a:bodyPr/>
        <a:lstStyle/>
        <a:p>
          <a:endParaRPr lang="en-US"/>
        </a:p>
      </dgm:t>
    </dgm:pt>
    <dgm:pt modelId="{052E7478-009B-44B5-AADF-DDAA28F43A4B}" type="sibTrans" cxnId="{B97A103D-8930-491E-9A80-A54ADDD3BC22}">
      <dgm:prSet/>
      <dgm:spPr/>
      <dgm:t>
        <a:bodyPr/>
        <a:lstStyle/>
        <a:p>
          <a:endParaRPr lang="en-US"/>
        </a:p>
      </dgm:t>
    </dgm:pt>
    <dgm:pt modelId="{FC4810DE-31B4-4D19-9269-47C46E02CC43}">
      <dgm:prSet custT="1"/>
      <dgm:spPr>
        <a:solidFill>
          <a:srgbClr val="92D050"/>
        </a:solidFill>
      </dgm:spPr>
      <dgm:t>
        <a:bodyPr/>
        <a:lstStyle/>
        <a:p>
          <a:r>
            <a:rPr lang="en-GB" sz="1100" dirty="0"/>
            <a:t>Whilst  it was deemed that Karen had capacity to understand her conditions and potential outcomes,  she could not read or write so  would have benefitted from an advocate to help her understand information and the consequences of her decision making as well as  to access appropriate lifestyle support and engagement  with health services. Advocacy support had been offered and declined.</a:t>
          </a:r>
          <a:endParaRPr lang="en-US" sz="1100" dirty="0"/>
        </a:p>
      </dgm:t>
    </dgm:pt>
    <dgm:pt modelId="{5F43DF47-A311-4ECC-A221-37EAD26F1862}" type="parTrans" cxnId="{078E8453-32E7-48D1-BF71-E1895D793183}">
      <dgm:prSet/>
      <dgm:spPr/>
      <dgm:t>
        <a:bodyPr/>
        <a:lstStyle/>
        <a:p>
          <a:endParaRPr lang="en-US"/>
        </a:p>
      </dgm:t>
    </dgm:pt>
    <dgm:pt modelId="{A761C72F-0D2A-4B05-BDB9-7FAC3D412BA3}" type="sibTrans" cxnId="{078E8453-32E7-48D1-BF71-E1895D793183}">
      <dgm:prSet/>
      <dgm:spPr/>
      <dgm:t>
        <a:bodyPr/>
        <a:lstStyle/>
        <a:p>
          <a:endParaRPr lang="en-US"/>
        </a:p>
      </dgm:t>
    </dgm:pt>
    <dgm:pt modelId="{2EC8A094-D1D8-4F77-B052-EBE42FEF90D7}">
      <dgm:prSet/>
      <dgm:spPr>
        <a:solidFill>
          <a:srgbClr val="7030A0"/>
        </a:solidFill>
      </dgm:spPr>
      <dgm:t>
        <a:bodyPr/>
        <a:lstStyle/>
        <a:p>
          <a:r>
            <a:rPr lang="en-GB" sz="2400" b="1" dirty="0"/>
            <a:t>Action</a:t>
          </a:r>
          <a:endParaRPr lang="en-US" sz="2400" dirty="0"/>
        </a:p>
      </dgm:t>
    </dgm:pt>
    <dgm:pt modelId="{1D1BA818-1EEA-4144-A1DA-8C432365356E}" type="parTrans" cxnId="{2C8B6CE5-4779-4983-9410-4EA19FC34C11}">
      <dgm:prSet/>
      <dgm:spPr/>
      <dgm:t>
        <a:bodyPr/>
        <a:lstStyle/>
        <a:p>
          <a:endParaRPr lang="en-US"/>
        </a:p>
      </dgm:t>
    </dgm:pt>
    <dgm:pt modelId="{9D1F2D2A-6A46-4BAB-9BBF-E3CD62F63BDA}" type="sibTrans" cxnId="{2C8B6CE5-4779-4983-9410-4EA19FC34C11}">
      <dgm:prSet/>
      <dgm:spPr/>
      <dgm:t>
        <a:bodyPr/>
        <a:lstStyle/>
        <a:p>
          <a:endParaRPr lang="en-US"/>
        </a:p>
      </dgm:t>
    </dgm:pt>
    <dgm:pt modelId="{C8892790-8CCB-4A6F-83B7-08F618F6239B}">
      <dgm:prSet custT="1"/>
      <dgm:spPr>
        <a:solidFill>
          <a:srgbClr val="7030A0"/>
        </a:solidFill>
      </dgm:spPr>
      <dgm:t>
        <a:bodyPr/>
        <a:lstStyle/>
        <a:p>
          <a:r>
            <a:rPr lang="en-GB" sz="1200" b="0" dirty="0"/>
            <a:t>Share Learning Template with Diabetes Clinical Programme Group</a:t>
          </a:r>
          <a:endParaRPr lang="en-US" sz="1200" b="0" dirty="0"/>
        </a:p>
      </dgm:t>
    </dgm:pt>
    <dgm:pt modelId="{88540A5C-B5AE-4795-8953-22CE5D4A3862}" type="parTrans" cxnId="{FE47530E-C1F7-4E05-B572-3CF1553B1557}">
      <dgm:prSet/>
      <dgm:spPr/>
      <dgm:t>
        <a:bodyPr/>
        <a:lstStyle/>
        <a:p>
          <a:endParaRPr lang="en-US"/>
        </a:p>
      </dgm:t>
    </dgm:pt>
    <dgm:pt modelId="{781299D1-4A37-4930-9CDC-737D510503CA}" type="sibTrans" cxnId="{FE47530E-C1F7-4E05-B572-3CF1553B1557}">
      <dgm:prSet/>
      <dgm:spPr/>
      <dgm:t>
        <a:bodyPr/>
        <a:lstStyle/>
        <a:p>
          <a:endParaRPr lang="en-US"/>
        </a:p>
      </dgm:t>
    </dgm:pt>
    <dgm:pt modelId="{83586A6F-D451-413A-88CE-201EC31FD13C}">
      <dgm:prSet custT="1"/>
      <dgm:spPr>
        <a:solidFill>
          <a:srgbClr val="7030A0"/>
        </a:solidFill>
      </dgm:spPr>
      <dgm:t>
        <a:bodyPr/>
        <a:lstStyle/>
        <a:p>
          <a:r>
            <a:rPr lang="en-GB" sz="1200" b="0" dirty="0"/>
            <a:t>Create new LeDer Easy Read resource for Diabetes Management</a:t>
          </a:r>
          <a:endParaRPr lang="en-US" sz="1200" b="0" dirty="0"/>
        </a:p>
      </dgm:t>
    </dgm:pt>
    <dgm:pt modelId="{8EBFADDB-0BD6-4730-BA82-8090CD620B73}" type="parTrans" cxnId="{2BC46AA4-EF1A-48F8-9690-16910AD984B3}">
      <dgm:prSet/>
      <dgm:spPr/>
      <dgm:t>
        <a:bodyPr/>
        <a:lstStyle/>
        <a:p>
          <a:endParaRPr lang="en-US"/>
        </a:p>
      </dgm:t>
    </dgm:pt>
    <dgm:pt modelId="{94C6FACF-1C0A-425C-97FD-2D4B73582206}" type="sibTrans" cxnId="{2BC46AA4-EF1A-48F8-9690-16910AD984B3}">
      <dgm:prSet/>
      <dgm:spPr/>
      <dgm:t>
        <a:bodyPr/>
        <a:lstStyle/>
        <a:p>
          <a:endParaRPr lang="en-US"/>
        </a:p>
      </dgm:t>
    </dgm:pt>
    <dgm:pt modelId="{53584BD8-03B4-4D04-85D6-3B9F4D0EB1E7}">
      <dgm:prSet custT="1"/>
      <dgm:spPr>
        <a:solidFill>
          <a:srgbClr val="7030A0"/>
        </a:solidFill>
      </dgm:spPr>
      <dgm:t>
        <a:bodyPr/>
        <a:lstStyle/>
        <a:p>
          <a:r>
            <a:rPr lang="en-GB" sz="1200" b="0" dirty="0"/>
            <a:t>Publish  Diabetes Management section  in LeDeR Bulletin</a:t>
          </a:r>
          <a:endParaRPr lang="en-US" sz="1200" b="0" dirty="0"/>
        </a:p>
      </dgm:t>
    </dgm:pt>
    <dgm:pt modelId="{2728A5D8-1C63-4C8E-A2DC-6BCC4D345D1E}" type="parTrans" cxnId="{6264F4EC-75DF-4DDE-BAA7-C5DB3160DEE7}">
      <dgm:prSet/>
      <dgm:spPr/>
      <dgm:t>
        <a:bodyPr/>
        <a:lstStyle/>
        <a:p>
          <a:endParaRPr lang="en-US"/>
        </a:p>
      </dgm:t>
    </dgm:pt>
    <dgm:pt modelId="{B4289B24-C279-4F9E-9E8A-A37A6E3EC936}" type="sibTrans" cxnId="{6264F4EC-75DF-4DDE-BAA7-C5DB3160DEE7}">
      <dgm:prSet/>
      <dgm:spPr/>
      <dgm:t>
        <a:bodyPr/>
        <a:lstStyle/>
        <a:p>
          <a:endParaRPr lang="en-US"/>
        </a:p>
      </dgm:t>
    </dgm:pt>
    <dgm:pt modelId="{F6B6238F-64D2-4AF8-9137-33E1983AEB8A}">
      <dgm:prSet custT="1"/>
      <dgm:spPr>
        <a:solidFill>
          <a:srgbClr val="7030A0"/>
        </a:solidFill>
      </dgm:spPr>
      <dgm:t>
        <a:bodyPr/>
        <a:lstStyle/>
        <a:p>
          <a:r>
            <a:rPr lang="en-GB" sz="1200" b="0" dirty="0"/>
            <a:t>Share learning</a:t>
          </a:r>
          <a:endParaRPr lang="en-US" sz="1200" b="0" dirty="0"/>
        </a:p>
      </dgm:t>
    </dgm:pt>
    <dgm:pt modelId="{B987DE45-EF57-449F-B4EC-039FC5D78CBB}" type="parTrans" cxnId="{F71E2BC1-7D42-4CD1-801C-CE5012A192B2}">
      <dgm:prSet/>
      <dgm:spPr/>
      <dgm:t>
        <a:bodyPr/>
        <a:lstStyle/>
        <a:p>
          <a:endParaRPr lang="en-US"/>
        </a:p>
      </dgm:t>
    </dgm:pt>
    <dgm:pt modelId="{0551F205-27B8-4B53-AA19-114991F189E4}" type="sibTrans" cxnId="{F71E2BC1-7D42-4CD1-801C-CE5012A192B2}">
      <dgm:prSet/>
      <dgm:spPr/>
      <dgm:t>
        <a:bodyPr/>
        <a:lstStyle/>
        <a:p>
          <a:endParaRPr lang="en-US"/>
        </a:p>
      </dgm:t>
    </dgm:pt>
    <dgm:pt modelId="{F8CFE80D-E6CF-4551-BFAB-EB57DA0071F3}" type="pres">
      <dgm:prSet presAssocID="{C232E83B-1A15-405B-967B-C5CDA2D58604}" presName="diagram" presStyleCnt="0">
        <dgm:presLayoutVars>
          <dgm:dir/>
          <dgm:resizeHandles val="exact"/>
        </dgm:presLayoutVars>
      </dgm:prSet>
      <dgm:spPr/>
    </dgm:pt>
    <dgm:pt modelId="{665981BD-E8D7-4C39-8D0E-FC099234B369}" type="pres">
      <dgm:prSet presAssocID="{10023136-07B9-4AEE-9DFB-8410C2B667CB}" presName="node" presStyleLbl="node1" presStyleIdx="0" presStyleCnt="3" custScaleY="247154">
        <dgm:presLayoutVars>
          <dgm:bulletEnabled val="1"/>
        </dgm:presLayoutVars>
      </dgm:prSet>
      <dgm:spPr/>
    </dgm:pt>
    <dgm:pt modelId="{3666C618-2A4C-4260-994F-D80AB66C61A0}" type="pres">
      <dgm:prSet presAssocID="{2A0F01C9-A4C9-49A9-B066-38240A73BDD1}" presName="sibTrans" presStyleCnt="0"/>
      <dgm:spPr/>
    </dgm:pt>
    <dgm:pt modelId="{CAD9C641-2551-4CC7-A0E6-2A299A6FAE55}" type="pres">
      <dgm:prSet presAssocID="{0AF72387-529B-415F-B0DE-A5D583DD3C02}" presName="node" presStyleLbl="node1" presStyleIdx="1" presStyleCnt="3" custScaleY="247154">
        <dgm:presLayoutVars>
          <dgm:bulletEnabled val="1"/>
        </dgm:presLayoutVars>
      </dgm:prSet>
      <dgm:spPr/>
    </dgm:pt>
    <dgm:pt modelId="{D52F229E-F302-4681-B0A1-BE5F68E0458D}" type="pres">
      <dgm:prSet presAssocID="{ACBB0ED1-9C81-4733-9DB6-2D038CF3A67D}" presName="sibTrans" presStyleCnt="0"/>
      <dgm:spPr/>
    </dgm:pt>
    <dgm:pt modelId="{2F98E974-931B-4CC5-8C59-08348B95B4D2}" type="pres">
      <dgm:prSet presAssocID="{2EC8A094-D1D8-4F77-B052-EBE42FEF90D7}" presName="node" presStyleLbl="node1" presStyleIdx="2" presStyleCnt="3" custScaleY="247154">
        <dgm:presLayoutVars>
          <dgm:bulletEnabled val="1"/>
        </dgm:presLayoutVars>
      </dgm:prSet>
      <dgm:spPr/>
    </dgm:pt>
  </dgm:ptLst>
  <dgm:cxnLst>
    <dgm:cxn modelId="{4F12DD00-7E26-4F76-ACF9-F4C2CD3143DD}" type="presOf" srcId="{0AF72387-529B-415F-B0DE-A5D583DD3C02}" destId="{CAD9C641-2551-4CC7-A0E6-2A299A6FAE55}" srcOrd="0" destOrd="0" presId="urn:microsoft.com/office/officeart/2005/8/layout/default"/>
    <dgm:cxn modelId="{C0F9DA07-4701-42CC-B328-63D3E687B10D}" type="presOf" srcId="{ACFA7039-7D1F-4F02-B991-D86A7AF15DE8}" destId="{665981BD-E8D7-4C39-8D0E-FC099234B369}" srcOrd="0" destOrd="2" presId="urn:microsoft.com/office/officeart/2005/8/layout/default"/>
    <dgm:cxn modelId="{FE47530E-C1F7-4E05-B572-3CF1553B1557}" srcId="{2EC8A094-D1D8-4F77-B052-EBE42FEF90D7}" destId="{C8892790-8CCB-4A6F-83B7-08F618F6239B}" srcOrd="0" destOrd="0" parTransId="{88540A5C-B5AE-4795-8953-22CE5D4A3862}" sibTransId="{781299D1-4A37-4930-9CDC-737D510503CA}"/>
    <dgm:cxn modelId="{BE68551F-268F-4315-ACD4-F5B98BA661CB}" type="presOf" srcId="{694E269F-827D-44BB-B46E-174E9BE04757}" destId="{665981BD-E8D7-4C39-8D0E-FC099234B369}" srcOrd="0" destOrd="3" presId="urn:microsoft.com/office/officeart/2005/8/layout/default"/>
    <dgm:cxn modelId="{340A9223-C311-4C95-BE8C-5C85BEECBEA8}" type="presOf" srcId="{C8892790-8CCB-4A6F-83B7-08F618F6239B}" destId="{2F98E974-931B-4CC5-8C59-08348B95B4D2}" srcOrd="0" destOrd="1" presId="urn:microsoft.com/office/officeart/2005/8/layout/default"/>
    <dgm:cxn modelId="{7778042D-88EA-4D99-AA62-579C42B34512}" type="presOf" srcId="{9EF4AA33-632B-4E1B-A13B-2C8AEB5ACF7B}" destId="{665981BD-E8D7-4C39-8D0E-FC099234B369}" srcOrd="0" destOrd="4" presId="urn:microsoft.com/office/officeart/2005/8/layout/default"/>
    <dgm:cxn modelId="{0EB9AD37-01D7-4B37-8657-E6C7C7C849B7}" type="presOf" srcId="{545A58D1-8DAF-4106-A1C9-837DBB4EDE24}" destId="{665981BD-E8D7-4C39-8D0E-FC099234B369}" srcOrd="0" destOrd="1" presId="urn:microsoft.com/office/officeart/2005/8/layout/default"/>
    <dgm:cxn modelId="{B97A103D-8930-491E-9A80-A54ADDD3BC22}" srcId="{0AF72387-529B-415F-B0DE-A5D583DD3C02}" destId="{27EE5D3C-BDD1-41A7-B95F-D7BD09D10767}" srcOrd="4" destOrd="0" parTransId="{753910FA-F5E2-451C-A1E3-0F08D136B379}" sibTransId="{052E7478-009B-44B5-AADF-DDAA28F43A4B}"/>
    <dgm:cxn modelId="{C706324C-E9DE-416F-A938-88BBDDD671DA}" srcId="{C232E83B-1A15-405B-967B-C5CDA2D58604}" destId="{0AF72387-529B-415F-B0DE-A5D583DD3C02}" srcOrd="1" destOrd="0" parTransId="{7E72CC09-7D1F-4DB7-B4C3-9178A90572D2}" sibTransId="{ACBB0ED1-9C81-4733-9DB6-2D038CF3A67D}"/>
    <dgm:cxn modelId="{078E8453-32E7-48D1-BF71-E1895D793183}" srcId="{0AF72387-529B-415F-B0DE-A5D583DD3C02}" destId="{FC4810DE-31B4-4D19-9269-47C46E02CC43}" srcOrd="5" destOrd="0" parTransId="{5F43DF47-A311-4ECC-A221-37EAD26F1862}" sibTransId="{A761C72F-0D2A-4B05-BDB9-7FAC3D412BA3}"/>
    <dgm:cxn modelId="{230FD056-ACD7-4B4D-9665-E1F4AF5FA918}" type="presOf" srcId="{770B53FA-6DA4-4E16-8443-9B556E00AF96}" destId="{CAD9C641-2551-4CC7-A0E6-2A299A6FAE55}" srcOrd="0" destOrd="1" presId="urn:microsoft.com/office/officeart/2005/8/layout/default"/>
    <dgm:cxn modelId="{CF40877A-DA30-450F-AC55-C8DC22B0D9C0}" type="presOf" srcId="{BFE5DF38-0BBA-4AD6-998D-72A633350005}" destId="{CAD9C641-2551-4CC7-A0E6-2A299A6FAE55}" srcOrd="0" destOrd="2" presId="urn:microsoft.com/office/officeart/2005/8/layout/default"/>
    <dgm:cxn modelId="{4DEEED5A-88E6-4D60-9E9C-835FBEC47A4E}" type="presOf" srcId="{10023136-07B9-4AEE-9DFB-8410C2B667CB}" destId="{665981BD-E8D7-4C39-8D0E-FC099234B369}" srcOrd="0" destOrd="0" presId="urn:microsoft.com/office/officeart/2005/8/layout/default"/>
    <dgm:cxn modelId="{70E0E87D-88A9-416F-9784-ABC33E56AE2F}" type="presOf" srcId="{2EC8A094-D1D8-4F77-B052-EBE42FEF90D7}" destId="{2F98E974-931B-4CC5-8C59-08348B95B4D2}" srcOrd="0" destOrd="0" presId="urn:microsoft.com/office/officeart/2005/8/layout/default"/>
    <dgm:cxn modelId="{571C617F-9915-46CA-98B2-312FB17D6186}" type="presOf" srcId="{83586A6F-D451-413A-88CE-201EC31FD13C}" destId="{2F98E974-931B-4CC5-8C59-08348B95B4D2}" srcOrd="0" destOrd="2" presId="urn:microsoft.com/office/officeart/2005/8/layout/default"/>
    <dgm:cxn modelId="{5FB5BB89-F785-4405-9317-2664C9321FC6}" type="presOf" srcId="{53584BD8-03B4-4D04-85D6-3B9F4D0EB1E7}" destId="{2F98E974-931B-4CC5-8C59-08348B95B4D2}" srcOrd="0" destOrd="3" presId="urn:microsoft.com/office/officeart/2005/8/layout/default"/>
    <dgm:cxn modelId="{02BA958A-4E6A-41E1-AD46-B750EE873A37}" srcId="{0AF72387-529B-415F-B0DE-A5D583DD3C02}" destId="{BFE5DF38-0BBA-4AD6-998D-72A633350005}" srcOrd="1" destOrd="0" parTransId="{A3EDEEDF-F6A2-45EE-BA24-2C8190E0921F}" sibTransId="{6BB64C29-0175-4891-8BEA-751CA55640BF}"/>
    <dgm:cxn modelId="{BB0C6792-369D-4139-AEBC-F4620F109DBE}" srcId="{10023136-07B9-4AEE-9DFB-8410C2B667CB}" destId="{545A58D1-8DAF-4106-A1C9-837DBB4EDE24}" srcOrd="0" destOrd="0" parTransId="{27731125-A690-4C38-94AA-3AF43D817623}" sibTransId="{7039DBFD-5E5A-4B93-A99A-7CB593AE5BA8}"/>
    <dgm:cxn modelId="{905B7592-F55A-4D68-B523-58EE349B40C9}" type="presOf" srcId="{F6B6238F-64D2-4AF8-9137-33E1983AEB8A}" destId="{2F98E974-931B-4CC5-8C59-08348B95B4D2}" srcOrd="0" destOrd="4" presId="urn:microsoft.com/office/officeart/2005/8/layout/default"/>
    <dgm:cxn modelId="{6F42FE93-837A-4E00-BBDA-45990CD95F83}" type="presOf" srcId="{27EE5D3C-BDD1-41A7-B95F-D7BD09D10767}" destId="{CAD9C641-2551-4CC7-A0E6-2A299A6FAE55}" srcOrd="0" destOrd="5" presId="urn:microsoft.com/office/officeart/2005/8/layout/default"/>
    <dgm:cxn modelId="{D606729A-FC0C-4003-B80E-6B680F008A7F}" srcId="{0AF72387-529B-415F-B0DE-A5D583DD3C02}" destId="{7677C3F0-8BFA-4498-A12C-5E733AFAD9E6}" srcOrd="2" destOrd="0" parTransId="{44B8FF76-2E5A-4378-B76C-F2B3972E624D}" sibTransId="{71F55927-1BB9-4231-B6B1-C1DC1E5D5731}"/>
    <dgm:cxn modelId="{4E62079B-27AF-4D20-A236-E2BE832D3FB1}" srcId="{10023136-07B9-4AEE-9DFB-8410C2B667CB}" destId="{9EF4AA33-632B-4E1B-A13B-2C8AEB5ACF7B}" srcOrd="3" destOrd="0" parTransId="{F9266DA7-CB92-41F8-9ABA-EC402704B338}" sibTransId="{80F82DE6-6933-44D0-92E1-DEB636CA6C23}"/>
    <dgm:cxn modelId="{2BC46AA4-EF1A-48F8-9690-16910AD984B3}" srcId="{2EC8A094-D1D8-4F77-B052-EBE42FEF90D7}" destId="{83586A6F-D451-413A-88CE-201EC31FD13C}" srcOrd="1" destOrd="0" parTransId="{8EBFADDB-0BD6-4730-BA82-8090CD620B73}" sibTransId="{94C6FACF-1C0A-425C-97FD-2D4B73582206}"/>
    <dgm:cxn modelId="{72E783A5-5F55-4D19-826C-251B7B5B3A7C}" type="presOf" srcId="{D1E05FEE-09A9-4A7B-BD94-8D111D130451}" destId="{CAD9C641-2551-4CC7-A0E6-2A299A6FAE55}" srcOrd="0" destOrd="4" presId="urn:microsoft.com/office/officeart/2005/8/layout/default"/>
    <dgm:cxn modelId="{EB1E31A6-465C-48B6-BD99-4F9585B13047}" srcId="{C232E83B-1A15-405B-967B-C5CDA2D58604}" destId="{10023136-07B9-4AEE-9DFB-8410C2B667CB}" srcOrd="0" destOrd="0" parTransId="{8EA2848E-23CC-4368-8429-F7B703102F63}" sibTransId="{2A0F01C9-A4C9-49A9-B066-38240A73BDD1}"/>
    <dgm:cxn modelId="{A5EA61A9-7D87-4D53-9958-2DF7C7A84D6E}" srcId="{10023136-07B9-4AEE-9DFB-8410C2B667CB}" destId="{694E269F-827D-44BB-B46E-174E9BE04757}" srcOrd="2" destOrd="0" parTransId="{892475CF-94E3-4A59-AA34-9FF12C9E94AD}" sibTransId="{64279B09-909E-4AF8-B1E1-A7333B5DBA1C}"/>
    <dgm:cxn modelId="{569968AC-C482-4202-804C-16D076A0DE64}" srcId="{0AF72387-529B-415F-B0DE-A5D583DD3C02}" destId="{D1E05FEE-09A9-4A7B-BD94-8D111D130451}" srcOrd="3" destOrd="0" parTransId="{4B6F3965-15B2-41E9-82BE-4F086C292E7C}" sibTransId="{300C7DED-2483-4F8A-A6DF-09515F6814B8}"/>
    <dgm:cxn modelId="{C66350AE-4AE3-49F2-9BC1-7C65504354ED}" srcId="{10023136-07B9-4AEE-9DFB-8410C2B667CB}" destId="{ACFA7039-7D1F-4F02-B991-D86A7AF15DE8}" srcOrd="1" destOrd="0" parTransId="{5DCD6817-5D94-4609-AB23-648FCC623DC8}" sibTransId="{7E7C83B3-47F6-4C12-A412-ACBEAB3A3696}"/>
    <dgm:cxn modelId="{F71E2BC1-7D42-4CD1-801C-CE5012A192B2}" srcId="{2EC8A094-D1D8-4F77-B052-EBE42FEF90D7}" destId="{F6B6238F-64D2-4AF8-9137-33E1983AEB8A}" srcOrd="3" destOrd="0" parTransId="{B987DE45-EF57-449F-B4EC-039FC5D78CBB}" sibTransId="{0551F205-27B8-4B53-AA19-114991F189E4}"/>
    <dgm:cxn modelId="{BDBAF3D1-68AD-486F-B398-FA5F218C2B68}" type="presOf" srcId="{C232E83B-1A15-405B-967B-C5CDA2D58604}" destId="{F8CFE80D-E6CF-4551-BFAB-EB57DA0071F3}" srcOrd="0" destOrd="0" presId="urn:microsoft.com/office/officeart/2005/8/layout/default"/>
    <dgm:cxn modelId="{9E0800E0-6195-47C6-8DB1-3C04F801BED2}" type="presOf" srcId="{FC4810DE-31B4-4D19-9269-47C46E02CC43}" destId="{CAD9C641-2551-4CC7-A0E6-2A299A6FAE55}" srcOrd="0" destOrd="6" presId="urn:microsoft.com/office/officeart/2005/8/layout/default"/>
    <dgm:cxn modelId="{39E48FE1-262F-4411-A977-C9577D7D7315}" type="presOf" srcId="{7677C3F0-8BFA-4498-A12C-5E733AFAD9E6}" destId="{CAD9C641-2551-4CC7-A0E6-2A299A6FAE55}" srcOrd="0" destOrd="3" presId="urn:microsoft.com/office/officeart/2005/8/layout/default"/>
    <dgm:cxn modelId="{2C8B6CE5-4779-4983-9410-4EA19FC34C11}" srcId="{C232E83B-1A15-405B-967B-C5CDA2D58604}" destId="{2EC8A094-D1D8-4F77-B052-EBE42FEF90D7}" srcOrd="2" destOrd="0" parTransId="{1D1BA818-1EEA-4144-A1DA-8C432365356E}" sibTransId="{9D1F2D2A-6A46-4BAB-9BBF-E3CD62F63BDA}"/>
    <dgm:cxn modelId="{6264F4EC-75DF-4DDE-BAA7-C5DB3160DEE7}" srcId="{2EC8A094-D1D8-4F77-B052-EBE42FEF90D7}" destId="{53584BD8-03B4-4D04-85D6-3B9F4D0EB1E7}" srcOrd="2" destOrd="0" parTransId="{2728A5D8-1C63-4C8E-A2DC-6BCC4D345D1E}" sibTransId="{B4289B24-C279-4F9E-9E8A-A37A6E3EC936}"/>
    <dgm:cxn modelId="{DFA8D1EF-7D1D-4ACD-96DD-7E9A96666412}" srcId="{0AF72387-529B-415F-B0DE-A5D583DD3C02}" destId="{770B53FA-6DA4-4E16-8443-9B556E00AF96}" srcOrd="0" destOrd="0" parTransId="{970319ED-EC19-427A-B9DF-C42079514A6C}" sibTransId="{DD70494A-0BEF-4208-AABA-0600252E8022}"/>
    <dgm:cxn modelId="{396AAB41-8A59-4BAF-BAE4-55AA3FAC163B}" type="presParOf" srcId="{F8CFE80D-E6CF-4551-BFAB-EB57DA0071F3}" destId="{665981BD-E8D7-4C39-8D0E-FC099234B369}" srcOrd="0" destOrd="0" presId="urn:microsoft.com/office/officeart/2005/8/layout/default"/>
    <dgm:cxn modelId="{528E0001-A7C8-4A48-A007-B3AE64AFE6D2}" type="presParOf" srcId="{F8CFE80D-E6CF-4551-BFAB-EB57DA0071F3}" destId="{3666C618-2A4C-4260-994F-D80AB66C61A0}" srcOrd="1" destOrd="0" presId="urn:microsoft.com/office/officeart/2005/8/layout/default"/>
    <dgm:cxn modelId="{9D8EA676-31D5-4D68-AF4D-9DC0A215FC08}" type="presParOf" srcId="{F8CFE80D-E6CF-4551-BFAB-EB57DA0071F3}" destId="{CAD9C641-2551-4CC7-A0E6-2A299A6FAE55}" srcOrd="2" destOrd="0" presId="urn:microsoft.com/office/officeart/2005/8/layout/default"/>
    <dgm:cxn modelId="{9AA178C4-730A-44F8-AA3A-A7CBA465D04B}" type="presParOf" srcId="{F8CFE80D-E6CF-4551-BFAB-EB57DA0071F3}" destId="{D52F229E-F302-4681-B0A1-BE5F68E0458D}" srcOrd="3" destOrd="0" presId="urn:microsoft.com/office/officeart/2005/8/layout/default"/>
    <dgm:cxn modelId="{47678709-7811-4910-BC63-822BF7CEE95C}" type="presParOf" srcId="{F8CFE80D-E6CF-4551-BFAB-EB57DA0071F3}" destId="{2F98E974-931B-4CC5-8C59-08348B95B4D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99CA408-0D09-4DB8-95DB-256D61006436}" type="doc">
      <dgm:prSet loTypeId="urn:microsoft.com/office/officeart/2005/8/layout/target3" loCatId="relationship" qsTypeId="urn:microsoft.com/office/officeart/2005/8/quickstyle/simple2" qsCatId="simple" csTypeId="urn:microsoft.com/office/officeart/2005/8/colors/accent1_2" csCatId="accent1" phldr="1"/>
      <dgm:spPr/>
      <dgm:t>
        <a:bodyPr/>
        <a:lstStyle/>
        <a:p>
          <a:endParaRPr lang="en-GB"/>
        </a:p>
      </dgm:t>
    </dgm:pt>
    <dgm:pt modelId="{98FBFEFF-06DA-492D-A7FA-1FE83578C5F3}">
      <dgm:prSet/>
      <dgm:spPr/>
      <dgm:t>
        <a:bodyPr/>
        <a:lstStyle/>
        <a:p>
          <a:r>
            <a:rPr lang="en-GB" dirty="0"/>
            <a:t>Reviewers are asked to grade the quality, availability and effectiveness of services the person received  the person at the end of a focussed review (cases which only  receive an initial review will not be graded formally however the local QA panel will capture indicative grading  as part of local processes). </a:t>
          </a:r>
        </a:p>
      </dgm:t>
    </dgm:pt>
    <dgm:pt modelId="{EBDB4EAC-4695-4ABC-87B1-54268AE4F8EE}" type="parTrans" cxnId="{EB409F2F-8E55-4DED-B550-DA130BE7D63E}">
      <dgm:prSet/>
      <dgm:spPr/>
      <dgm:t>
        <a:bodyPr/>
        <a:lstStyle/>
        <a:p>
          <a:endParaRPr lang="en-GB"/>
        </a:p>
      </dgm:t>
    </dgm:pt>
    <dgm:pt modelId="{18CEAE30-44FA-4347-984B-EF45F3B2E4BC}" type="sibTrans" cxnId="{EB409F2F-8E55-4DED-B550-DA130BE7D63E}">
      <dgm:prSet/>
      <dgm:spPr/>
      <dgm:t>
        <a:bodyPr/>
        <a:lstStyle/>
        <a:p>
          <a:endParaRPr lang="en-GB"/>
        </a:p>
      </dgm:t>
    </dgm:pt>
    <dgm:pt modelId="{DC2149A1-4247-4CCF-A38E-0809C678764D}">
      <dgm:prSet/>
      <dgm:spPr/>
      <dgm:t>
        <a:bodyPr/>
        <a:lstStyle/>
        <a:p>
          <a:r>
            <a:rPr lang="en-GB" dirty="0"/>
            <a:t>Care is graded on 2 elements of the health and social care the person received: </a:t>
          </a:r>
        </a:p>
      </dgm:t>
    </dgm:pt>
    <dgm:pt modelId="{6FE52A7D-3346-45AD-8BB7-05C004AF5FA2}" type="parTrans" cxnId="{980366F5-6C21-465F-AFB8-6BB8199EF95B}">
      <dgm:prSet/>
      <dgm:spPr/>
      <dgm:t>
        <a:bodyPr/>
        <a:lstStyle/>
        <a:p>
          <a:endParaRPr lang="en-GB"/>
        </a:p>
      </dgm:t>
    </dgm:pt>
    <dgm:pt modelId="{2681D738-EB14-4D01-8C34-1F577203E639}" type="sibTrans" cxnId="{980366F5-6C21-465F-AFB8-6BB8199EF95B}">
      <dgm:prSet/>
      <dgm:spPr/>
      <dgm:t>
        <a:bodyPr/>
        <a:lstStyle/>
        <a:p>
          <a:endParaRPr lang="en-GB"/>
        </a:p>
      </dgm:t>
    </dgm:pt>
    <dgm:pt modelId="{7BFEA89A-359E-4823-8D1F-57D3BA8E4EA9}">
      <dgm:prSet/>
      <dgm:spPr/>
      <dgm:t>
        <a:bodyPr/>
        <a:lstStyle/>
        <a:p>
          <a:r>
            <a:rPr lang="en-GB" dirty="0"/>
            <a:t>1. Quality of care the person received </a:t>
          </a:r>
        </a:p>
      </dgm:t>
    </dgm:pt>
    <dgm:pt modelId="{3C0745E8-B597-48B1-8B8E-EBA1DE872AA5}" type="parTrans" cxnId="{B0FBF3A9-D632-4796-B3C3-17FA5CAED5EA}">
      <dgm:prSet/>
      <dgm:spPr/>
      <dgm:t>
        <a:bodyPr/>
        <a:lstStyle/>
        <a:p>
          <a:endParaRPr lang="en-GB"/>
        </a:p>
      </dgm:t>
    </dgm:pt>
    <dgm:pt modelId="{6A9F1A90-34FC-4CCD-B491-20B8F766373E}" type="sibTrans" cxnId="{B0FBF3A9-D632-4796-B3C3-17FA5CAED5EA}">
      <dgm:prSet/>
      <dgm:spPr/>
      <dgm:t>
        <a:bodyPr/>
        <a:lstStyle/>
        <a:p>
          <a:endParaRPr lang="en-GB"/>
        </a:p>
      </dgm:t>
    </dgm:pt>
    <dgm:pt modelId="{2B4051C8-D424-49B7-BE72-9576F33D6D38}">
      <dgm:prSet/>
      <dgm:spPr/>
      <dgm:t>
        <a:bodyPr/>
        <a:lstStyle/>
        <a:p>
          <a:r>
            <a:rPr lang="en-GB" dirty="0"/>
            <a:t>2. Availability  and effectiveness of the services. </a:t>
          </a:r>
        </a:p>
      </dgm:t>
    </dgm:pt>
    <dgm:pt modelId="{1E177D3F-BD84-4C81-B3CC-204973755120}" type="parTrans" cxnId="{5F61CFBA-1FA2-4DFF-82C5-66EE17B26AEA}">
      <dgm:prSet/>
      <dgm:spPr/>
      <dgm:t>
        <a:bodyPr/>
        <a:lstStyle/>
        <a:p>
          <a:endParaRPr lang="en-GB"/>
        </a:p>
      </dgm:t>
    </dgm:pt>
    <dgm:pt modelId="{95243F15-F32F-421A-BA28-AC41B7DDB824}" type="sibTrans" cxnId="{5F61CFBA-1FA2-4DFF-82C5-66EE17B26AEA}">
      <dgm:prSet/>
      <dgm:spPr/>
      <dgm:t>
        <a:bodyPr/>
        <a:lstStyle/>
        <a:p>
          <a:endParaRPr lang="en-GB"/>
        </a:p>
      </dgm:t>
    </dgm:pt>
    <dgm:pt modelId="{9EE1AD64-8036-4469-9087-4C5CA997F9BA}">
      <dgm:prSet/>
      <dgm:spPr/>
      <dgm:t>
        <a:bodyPr/>
        <a:lstStyle/>
        <a:p>
          <a:r>
            <a:rPr lang="en-GB"/>
            <a:t>Care is graded on a scale of 1-6. 1 represents poor care , 6  excellent care. </a:t>
          </a:r>
        </a:p>
      </dgm:t>
    </dgm:pt>
    <dgm:pt modelId="{D083957D-EB0C-42F1-AE1D-2902F0A054B8}" type="parTrans" cxnId="{365B716A-332D-4FAE-A99E-FEF5DCB3B054}">
      <dgm:prSet/>
      <dgm:spPr/>
      <dgm:t>
        <a:bodyPr/>
        <a:lstStyle/>
        <a:p>
          <a:endParaRPr lang="en-GB"/>
        </a:p>
      </dgm:t>
    </dgm:pt>
    <dgm:pt modelId="{A511A19C-00EB-4944-9F05-0167F39DD852}" type="sibTrans" cxnId="{365B716A-332D-4FAE-A99E-FEF5DCB3B054}">
      <dgm:prSet/>
      <dgm:spPr/>
      <dgm:t>
        <a:bodyPr/>
        <a:lstStyle/>
        <a:p>
          <a:endParaRPr lang="en-GB"/>
        </a:p>
      </dgm:t>
    </dgm:pt>
    <dgm:pt modelId="{407D9CD9-FE20-4747-993D-23694217A149}" type="pres">
      <dgm:prSet presAssocID="{099CA408-0D09-4DB8-95DB-256D61006436}" presName="Name0" presStyleCnt="0">
        <dgm:presLayoutVars>
          <dgm:chMax val="7"/>
          <dgm:dir/>
          <dgm:animLvl val="lvl"/>
          <dgm:resizeHandles val="exact"/>
        </dgm:presLayoutVars>
      </dgm:prSet>
      <dgm:spPr/>
    </dgm:pt>
    <dgm:pt modelId="{F8A3D73A-643E-4B07-ADC0-B9F4FC2022F5}" type="pres">
      <dgm:prSet presAssocID="{98FBFEFF-06DA-492D-A7FA-1FE83578C5F3}" presName="circle1" presStyleLbl="node1" presStyleIdx="0" presStyleCnt="5"/>
      <dgm:spPr/>
    </dgm:pt>
    <dgm:pt modelId="{12A522FF-D572-41A7-B3C2-EB97C5D980C7}" type="pres">
      <dgm:prSet presAssocID="{98FBFEFF-06DA-492D-A7FA-1FE83578C5F3}" presName="space" presStyleCnt="0"/>
      <dgm:spPr/>
    </dgm:pt>
    <dgm:pt modelId="{A9B28E6B-B9C7-44DB-84B0-41AFDF745B9E}" type="pres">
      <dgm:prSet presAssocID="{98FBFEFF-06DA-492D-A7FA-1FE83578C5F3}" presName="rect1" presStyleLbl="alignAcc1" presStyleIdx="0" presStyleCnt="5"/>
      <dgm:spPr/>
    </dgm:pt>
    <dgm:pt modelId="{CB4A03BB-066C-4A36-8B1E-D353771B0484}" type="pres">
      <dgm:prSet presAssocID="{DC2149A1-4247-4CCF-A38E-0809C678764D}" presName="vertSpace2" presStyleLbl="node1" presStyleIdx="0" presStyleCnt="5"/>
      <dgm:spPr/>
    </dgm:pt>
    <dgm:pt modelId="{B750D47A-BB97-4E7A-B0FA-14F4BAF7089B}" type="pres">
      <dgm:prSet presAssocID="{DC2149A1-4247-4CCF-A38E-0809C678764D}" presName="circle2" presStyleLbl="node1" presStyleIdx="1" presStyleCnt="5"/>
      <dgm:spPr/>
    </dgm:pt>
    <dgm:pt modelId="{0AB31FDA-3F68-43A1-B365-A707D1567888}" type="pres">
      <dgm:prSet presAssocID="{DC2149A1-4247-4CCF-A38E-0809C678764D}" presName="rect2" presStyleLbl="alignAcc1" presStyleIdx="1" presStyleCnt="5"/>
      <dgm:spPr/>
    </dgm:pt>
    <dgm:pt modelId="{8E6CAC56-6125-40A3-9293-F6B855119D04}" type="pres">
      <dgm:prSet presAssocID="{7BFEA89A-359E-4823-8D1F-57D3BA8E4EA9}" presName="vertSpace3" presStyleLbl="node1" presStyleIdx="1" presStyleCnt="5"/>
      <dgm:spPr/>
    </dgm:pt>
    <dgm:pt modelId="{BF34247F-ED4E-4E2C-94A1-22AC9F73ED0E}" type="pres">
      <dgm:prSet presAssocID="{7BFEA89A-359E-4823-8D1F-57D3BA8E4EA9}" presName="circle3" presStyleLbl="node1" presStyleIdx="2" presStyleCnt="5"/>
      <dgm:spPr/>
    </dgm:pt>
    <dgm:pt modelId="{BE9A9336-04CC-4766-9BD6-EB3A453776AF}" type="pres">
      <dgm:prSet presAssocID="{7BFEA89A-359E-4823-8D1F-57D3BA8E4EA9}" presName="rect3" presStyleLbl="alignAcc1" presStyleIdx="2" presStyleCnt="5"/>
      <dgm:spPr/>
    </dgm:pt>
    <dgm:pt modelId="{0B7E7F28-6D69-4887-AA5F-FE6C7F4FA3EA}" type="pres">
      <dgm:prSet presAssocID="{2B4051C8-D424-49B7-BE72-9576F33D6D38}" presName="vertSpace4" presStyleLbl="node1" presStyleIdx="2" presStyleCnt="5"/>
      <dgm:spPr/>
    </dgm:pt>
    <dgm:pt modelId="{A2F8A719-ACD4-4E21-8603-DE2B03649B97}" type="pres">
      <dgm:prSet presAssocID="{2B4051C8-D424-49B7-BE72-9576F33D6D38}" presName="circle4" presStyleLbl="node1" presStyleIdx="3" presStyleCnt="5"/>
      <dgm:spPr/>
    </dgm:pt>
    <dgm:pt modelId="{AF56938D-3A0E-411E-9B78-2E09803B56DD}" type="pres">
      <dgm:prSet presAssocID="{2B4051C8-D424-49B7-BE72-9576F33D6D38}" presName="rect4" presStyleLbl="alignAcc1" presStyleIdx="3" presStyleCnt="5"/>
      <dgm:spPr/>
    </dgm:pt>
    <dgm:pt modelId="{93D518FB-4C24-4E29-B08F-CAB4040751DF}" type="pres">
      <dgm:prSet presAssocID="{9EE1AD64-8036-4469-9087-4C5CA997F9BA}" presName="vertSpace5" presStyleLbl="node1" presStyleIdx="3" presStyleCnt="5"/>
      <dgm:spPr/>
    </dgm:pt>
    <dgm:pt modelId="{959F0186-557E-4459-8F72-45F7C07F9CA3}" type="pres">
      <dgm:prSet presAssocID="{9EE1AD64-8036-4469-9087-4C5CA997F9BA}" presName="circle5" presStyleLbl="node1" presStyleIdx="4" presStyleCnt="5"/>
      <dgm:spPr/>
    </dgm:pt>
    <dgm:pt modelId="{031BBC84-5655-4C88-A9B7-D49F753FD93D}" type="pres">
      <dgm:prSet presAssocID="{9EE1AD64-8036-4469-9087-4C5CA997F9BA}" presName="rect5" presStyleLbl="alignAcc1" presStyleIdx="4" presStyleCnt="5" custScaleY="92567"/>
      <dgm:spPr/>
    </dgm:pt>
    <dgm:pt modelId="{1203EA13-B039-4F4F-AA3A-996E249C054A}" type="pres">
      <dgm:prSet presAssocID="{98FBFEFF-06DA-492D-A7FA-1FE83578C5F3}" presName="rect1ParTxNoCh" presStyleLbl="alignAcc1" presStyleIdx="4" presStyleCnt="5">
        <dgm:presLayoutVars>
          <dgm:chMax val="1"/>
          <dgm:bulletEnabled val="1"/>
        </dgm:presLayoutVars>
      </dgm:prSet>
      <dgm:spPr/>
    </dgm:pt>
    <dgm:pt modelId="{5F8EF519-04BD-4B52-9D0E-3224651009C7}" type="pres">
      <dgm:prSet presAssocID="{DC2149A1-4247-4CCF-A38E-0809C678764D}" presName="rect2ParTxNoCh" presStyleLbl="alignAcc1" presStyleIdx="4" presStyleCnt="5">
        <dgm:presLayoutVars>
          <dgm:chMax val="1"/>
          <dgm:bulletEnabled val="1"/>
        </dgm:presLayoutVars>
      </dgm:prSet>
      <dgm:spPr/>
    </dgm:pt>
    <dgm:pt modelId="{513CA0F1-BA21-49BC-A91B-DD69048161B5}" type="pres">
      <dgm:prSet presAssocID="{7BFEA89A-359E-4823-8D1F-57D3BA8E4EA9}" presName="rect3ParTxNoCh" presStyleLbl="alignAcc1" presStyleIdx="4" presStyleCnt="5">
        <dgm:presLayoutVars>
          <dgm:chMax val="1"/>
          <dgm:bulletEnabled val="1"/>
        </dgm:presLayoutVars>
      </dgm:prSet>
      <dgm:spPr/>
    </dgm:pt>
    <dgm:pt modelId="{5E9456FF-D8E5-4172-ABAD-F72C74044BAE}" type="pres">
      <dgm:prSet presAssocID="{2B4051C8-D424-49B7-BE72-9576F33D6D38}" presName="rect4ParTxNoCh" presStyleLbl="alignAcc1" presStyleIdx="4" presStyleCnt="5">
        <dgm:presLayoutVars>
          <dgm:chMax val="1"/>
          <dgm:bulletEnabled val="1"/>
        </dgm:presLayoutVars>
      </dgm:prSet>
      <dgm:spPr/>
    </dgm:pt>
    <dgm:pt modelId="{10AF69C3-5D1C-486B-B9BC-C4894D8B8C77}" type="pres">
      <dgm:prSet presAssocID="{9EE1AD64-8036-4469-9087-4C5CA997F9BA}" presName="rect5ParTxNoCh" presStyleLbl="alignAcc1" presStyleIdx="4" presStyleCnt="5">
        <dgm:presLayoutVars>
          <dgm:chMax val="1"/>
          <dgm:bulletEnabled val="1"/>
        </dgm:presLayoutVars>
      </dgm:prSet>
      <dgm:spPr/>
    </dgm:pt>
  </dgm:ptLst>
  <dgm:cxnLst>
    <dgm:cxn modelId="{46567B0C-EE26-4F0A-BD64-1E5A19B1BC71}" type="presOf" srcId="{DC2149A1-4247-4CCF-A38E-0809C678764D}" destId="{5F8EF519-04BD-4B52-9D0E-3224651009C7}" srcOrd="1" destOrd="0" presId="urn:microsoft.com/office/officeart/2005/8/layout/target3"/>
    <dgm:cxn modelId="{93793B13-D677-443E-8CAC-5198CCB1B7CE}" type="presOf" srcId="{099CA408-0D09-4DB8-95DB-256D61006436}" destId="{407D9CD9-FE20-4747-993D-23694217A149}" srcOrd="0" destOrd="0" presId="urn:microsoft.com/office/officeart/2005/8/layout/target3"/>
    <dgm:cxn modelId="{EB409F2F-8E55-4DED-B550-DA130BE7D63E}" srcId="{099CA408-0D09-4DB8-95DB-256D61006436}" destId="{98FBFEFF-06DA-492D-A7FA-1FE83578C5F3}" srcOrd="0" destOrd="0" parTransId="{EBDB4EAC-4695-4ABC-87B1-54268AE4F8EE}" sibTransId="{18CEAE30-44FA-4347-984B-EF45F3B2E4BC}"/>
    <dgm:cxn modelId="{365B716A-332D-4FAE-A99E-FEF5DCB3B054}" srcId="{099CA408-0D09-4DB8-95DB-256D61006436}" destId="{9EE1AD64-8036-4469-9087-4C5CA997F9BA}" srcOrd="4" destOrd="0" parTransId="{D083957D-EB0C-42F1-AE1D-2902F0A054B8}" sibTransId="{A511A19C-00EB-4944-9F05-0167F39DD852}"/>
    <dgm:cxn modelId="{C07C4253-C539-4BAF-9CE6-0B964D62E1EE}" type="presOf" srcId="{7BFEA89A-359E-4823-8D1F-57D3BA8E4EA9}" destId="{513CA0F1-BA21-49BC-A91B-DD69048161B5}" srcOrd="1" destOrd="0" presId="urn:microsoft.com/office/officeart/2005/8/layout/target3"/>
    <dgm:cxn modelId="{33BE7577-1EC5-43FE-B74C-FA34907E8BED}" type="presOf" srcId="{7BFEA89A-359E-4823-8D1F-57D3BA8E4EA9}" destId="{BE9A9336-04CC-4766-9BD6-EB3A453776AF}" srcOrd="0" destOrd="0" presId="urn:microsoft.com/office/officeart/2005/8/layout/target3"/>
    <dgm:cxn modelId="{0BC86278-578D-4919-A7F0-289202485083}" type="presOf" srcId="{DC2149A1-4247-4CCF-A38E-0809C678764D}" destId="{0AB31FDA-3F68-43A1-B365-A707D1567888}" srcOrd="0" destOrd="0" presId="urn:microsoft.com/office/officeart/2005/8/layout/target3"/>
    <dgm:cxn modelId="{D7774389-D6D4-400A-9E67-679CC8CE5BDC}" type="presOf" srcId="{98FBFEFF-06DA-492D-A7FA-1FE83578C5F3}" destId="{A9B28E6B-B9C7-44DB-84B0-41AFDF745B9E}" srcOrd="0" destOrd="0" presId="urn:microsoft.com/office/officeart/2005/8/layout/target3"/>
    <dgm:cxn modelId="{24C84C8D-FE3F-4A41-A0A8-AD89FDFA6691}" type="presOf" srcId="{98FBFEFF-06DA-492D-A7FA-1FE83578C5F3}" destId="{1203EA13-B039-4F4F-AA3A-996E249C054A}" srcOrd="1" destOrd="0" presId="urn:microsoft.com/office/officeart/2005/8/layout/target3"/>
    <dgm:cxn modelId="{49AF029C-247B-4DA5-840B-1670E1233226}" type="presOf" srcId="{2B4051C8-D424-49B7-BE72-9576F33D6D38}" destId="{AF56938D-3A0E-411E-9B78-2E09803B56DD}" srcOrd="0" destOrd="0" presId="urn:microsoft.com/office/officeart/2005/8/layout/target3"/>
    <dgm:cxn modelId="{B0FBF3A9-D632-4796-B3C3-17FA5CAED5EA}" srcId="{099CA408-0D09-4DB8-95DB-256D61006436}" destId="{7BFEA89A-359E-4823-8D1F-57D3BA8E4EA9}" srcOrd="2" destOrd="0" parTransId="{3C0745E8-B597-48B1-8B8E-EBA1DE872AA5}" sibTransId="{6A9F1A90-34FC-4CCD-B491-20B8F766373E}"/>
    <dgm:cxn modelId="{79A576AB-0796-44C2-8F25-5B9961A44E15}" type="presOf" srcId="{9EE1AD64-8036-4469-9087-4C5CA997F9BA}" destId="{031BBC84-5655-4C88-A9B7-D49F753FD93D}" srcOrd="0" destOrd="0" presId="urn:microsoft.com/office/officeart/2005/8/layout/target3"/>
    <dgm:cxn modelId="{5F61CFBA-1FA2-4DFF-82C5-66EE17B26AEA}" srcId="{099CA408-0D09-4DB8-95DB-256D61006436}" destId="{2B4051C8-D424-49B7-BE72-9576F33D6D38}" srcOrd="3" destOrd="0" parTransId="{1E177D3F-BD84-4C81-B3CC-204973755120}" sibTransId="{95243F15-F32F-421A-BA28-AC41B7DDB824}"/>
    <dgm:cxn modelId="{7E420FD5-9C5D-451E-9155-B7CFD053F303}" type="presOf" srcId="{2B4051C8-D424-49B7-BE72-9576F33D6D38}" destId="{5E9456FF-D8E5-4172-ABAD-F72C74044BAE}" srcOrd="1" destOrd="0" presId="urn:microsoft.com/office/officeart/2005/8/layout/target3"/>
    <dgm:cxn modelId="{980366F5-6C21-465F-AFB8-6BB8199EF95B}" srcId="{099CA408-0D09-4DB8-95DB-256D61006436}" destId="{DC2149A1-4247-4CCF-A38E-0809C678764D}" srcOrd="1" destOrd="0" parTransId="{6FE52A7D-3346-45AD-8BB7-05C004AF5FA2}" sibTransId="{2681D738-EB14-4D01-8C34-1F577203E639}"/>
    <dgm:cxn modelId="{8B4B54FA-7EF7-4023-BD4B-2BFDF4EBF600}" type="presOf" srcId="{9EE1AD64-8036-4469-9087-4C5CA997F9BA}" destId="{10AF69C3-5D1C-486B-B9BC-C4894D8B8C77}" srcOrd="1" destOrd="0" presId="urn:microsoft.com/office/officeart/2005/8/layout/target3"/>
    <dgm:cxn modelId="{635B5007-AB7D-4D86-BE82-AB59B771AB1F}" type="presParOf" srcId="{407D9CD9-FE20-4747-993D-23694217A149}" destId="{F8A3D73A-643E-4B07-ADC0-B9F4FC2022F5}" srcOrd="0" destOrd="0" presId="urn:microsoft.com/office/officeart/2005/8/layout/target3"/>
    <dgm:cxn modelId="{F09F9D42-5CE7-49A7-A77A-CF7D3768E03F}" type="presParOf" srcId="{407D9CD9-FE20-4747-993D-23694217A149}" destId="{12A522FF-D572-41A7-B3C2-EB97C5D980C7}" srcOrd="1" destOrd="0" presId="urn:microsoft.com/office/officeart/2005/8/layout/target3"/>
    <dgm:cxn modelId="{A1D3DD14-0D2F-4643-9B90-303E1C3B37BF}" type="presParOf" srcId="{407D9CD9-FE20-4747-993D-23694217A149}" destId="{A9B28E6B-B9C7-44DB-84B0-41AFDF745B9E}" srcOrd="2" destOrd="0" presId="urn:microsoft.com/office/officeart/2005/8/layout/target3"/>
    <dgm:cxn modelId="{B971D142-C111-4565-8B29-62E23AD9354A}" type="presParOf" srcId="{407D9CD9-FE20-4747-993D-23694217A149}" destId="{CB4A03BB-066C-4A36-8B1E-D353771B0484}" srcOrd="3" destOrd="0" presId="urn:microsoft.com/office/officeart/2005/8/layout/target3"/>
    <dgm:cxn modelId="{88B42E5B-FBDC-481C-B8AA-A5719C77A6A3}" type="presParOf" srcId="{407D9CD9-FE20-4747-993D-23694217A149}" destId="{B750D47A-BB97-4E7A-B0FA-14F4BAF7089B}" srcOrd="4" destOrd="0" presId="urn:microsoft.com/office/officeart/2005/8/layout/target3"/>
    <dgm:cxn modelId="{CA13367F-8F07-47BC-81AB-E018F4CFDFAB}" type="presParOf" srcId="{407D9CD9-FE20-4747-993D-23694217A149}" destId="{0AB31FDA-3F68-43A1-B365-A707D1567888}" srcOrd="5" destOrd="0" presId="urn:microsoft.com/office/officeart/2005/8/layout/target3"/>
    <dgm:cxn modelId="{9C656C30-4603-4B1F-BD7C-C595CD1A24C1}" type="presParOf" srcId="{407D9CD9-FE20-4747-993D-23694217A149}" destId="{8E6CAC56-6125-40A3-9293-F6B855119D04}" srcOrd="6" destOrd="0" presId="urn:microsoft.com/office/officeart/2005/8/layout/target3"/>
    <dgm:cxn modelId="{EC02BBBD-F3E4-49FC-B907-0977026C466B}" type="presParOf" srcId="{407D9CD9-FE20-4747-993D-23694217A149}" destId="{BF34247F-ED4E-4E2C-94A1-22AC9F73ED0E}" srcOrd="7" destOrd="0" presId="urn:microsoft.com/office/officeart/2005/8/layout/target3"/>
    <dgm:cxn modelId="{38B0D6DA-C21B-4E21-995B-072A6567C780}" type="presParOf" srcId="{407D9CD9-FE20-4747-993D-23694217A149}" destId="{BE9A9336-04CC-4766-9BD6-EB3A453776AF}" srcOrd="8" destOrd="0" presId="urn:microsoft.com/office/officeart/2005/8/layout/target3"/>
    <dgm:cxn modelId="{CA4E8FE0-266D-4ADF-8504-9C682B49E771}" type="presParOf" srcId="{407D9CD9-FE20-4747-993D-23694217A149}" destId="{0B7E7F28-6D69-4887-AA5F-FE6C7F4FA3EA}" srcOrd="9" destOrd="0" presId="urn:microsoft.com/office/officeart/2005/8/layout/target3"/>
    <dgm:cxn modelId="{4FD70990-EE8E-4FDE-BC20-65BA92E016B3}" type="presParOf" srcId="{407D9CD9-FE20-4747-993D-23694217A149}" destId="{A2F8A719-ACD4-4E21-8603-DE2B03649B97}" srcOrd="10" destOrd="0" presId="urn:microsoft.com/office/officeart/2005/8/layout/target3"/>
    <dgm:cxn modelId="{24CADCFE-F1BD-48BC-B4D6-4CF908333557}" type="presParOf" srcId="{407D9CD9-FE20-4747-993D-23694217A149}" destId="{AF56938D-3A0E-411E-9B78-2E09803B56DD}" srcOrd="11" destOrd="0" presId="urn:microsoft.com/office/officeart/2005/8/layout/target3"/>
    <dgm:cxn modelId="{ECA465AC-8F05-48AC-97B1-70D5A99B6560}" type="presParOf" srcId="{407D9CD9-FE20-4747-993D-23694217A149}" destId="{93D518FB-4C24-4E29-B08F-CAB4040751DF}" srcOrd="12" destOrd="0" presId="urn:microsoft.com/office/officeart/2005/8/layout/target3"/>
    <dgm:cxn modelId="{A2850C66-875D-4668-A438-EC71662E4C72}" type="presParOf" srcId="{407D9CD9-FE20-4747-993D-23694217A149}" destId="{959F0186-557E-4459-8F72-45F7C07F9CA3}" srcOrd="13" destOrd="0" presId="urn:microsoft.com/office/officeart/2005/8/layout/target3"/>
    <dgm:cxn modelId="{5FE710E5-572F-440A-B6C1-A96C16A5B897}" type="presParOf" srcId="{407D9CD9-FE20-4747-993D-23694217A149}" destId="{031BBC84-5655-4C88-A9B7-D49F753FD93D}" srcOrd="14" destOrd="0" presId="urn:microsoft.com/office/officeart/2005/8/layout/target3"/>
    <dgm:cxn modelId="{A75117BC-508E-42AA-A9E0-11305B46F3C5}" type="presParOf" srcId="{407D9CD9-FE20-4747-993D-23694217A149}" destId="{1203EA13-B039-4F4F-AA3A-996E249C054A}" srcOrd="15" destOrd="0" presId="urn:microsoft.com/office/officeart/2005/8/layout/target3"/>
    <dgm:cxn modelId="{E2CE0C41-037D-406D-8DBC-ADD357052E41}" type="presParOf" srcId="{407D9CD9-FE20-4747-993D-23694217A149}" destId="{5F8EF519-04BD-4B52-9D0E-3224651009C7}" srcOrd="16" destOrd="0" presId="urn:microsoft.com/office/officeart/2005/8/layout/target3"/>
    <dgm:cxn modelId="{0701CB6A-D2F7-4B2A-B410-911752FD1879}" type="presParOf" srcId="{407D9CD9-FE20-4747-993D-23694217A149}" destId="{513CA0F1-BA21-49BC-A91B-DD69048161B5}" srcOrd="17" destOrd="0" presId="urn:microsoft.com/office/officeart/2005/8/layout/target3"/>
    <dgm:cxn modelId="{B2D150D0-C941-4340-BDA5-1E6E4688FCB8}" type="presParOf" srcId="{407D9CD9-FE20-4747-993D-23694217A149}" destId="{5E9456FF-D8E5-4172-ABAD-F72C74044BAE}" srcOrd="18" destOrd="0" presId="urn:microsoft.com/office/officeart/2005/8/layout/target3"/>
    <dgm:cxn modelId="{4B435320-4286-4875-9CE9-5F6DAD650E83}" type="presParOf" srcId="{407D9CD9-FE20-4747-993D-23694217A149}" destId="{10AF69C3-5D1C-486B-B9BC-C4894D8B8C77}"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1ED9D1-E78C-4B2A-8FC5-48C1E4FD717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D91DE813-D429-4352-A35E-158A9831FE36}">
      <dgm:prSet/>
      <dgm:spPr/>
      <dgm:t>
        <a:bodyPr/>
        <a:lstStyle/>
        <a:p>
          <a:r>
            <a:rPr lang="en-GB" dirty="0"/>
            <a:t>65% of the reviews completed  were rated as delivering excellent or good care during 2022-2023 another 20% were rated as  satisfactory care</a:t>
          </a:r>
        </a:p>
      </dgm:t>
    </dgm:pt>
    <dgm:pt modelId="{EB8E6D33-0FAA-4B6C-9DAD-F92E03A1BBAC}" type="parTrans" cxnId="{CFCB1DC5-9337-44EC-AA2E-1BCEA35FA0C5}">
      <dgm:prSet/>
      <dgm:spPr/>
      <dgm:t>
        <a:bodyPr/>
        <a:lstStyle/>
        <a:p>
          <a:endParaRPr lang="en-GB"/>
        </a:p>
      </dgm:t>
    </dgm:pt>
    <dgm:pt modelId="{51D9D7F4-C5F1-47B1-B3C7-925E964A3861}" type="sibTrans" cxnId="{CFCB1DC5-9337-44EC-AA2E-1BCEA35FA0C5}">
      <dgm:prSet/>
      <dgm:spPr/>
      <dgm:t>
        <a:bodyPr/>
        <a:lstStyle/>
        <a:p>
          <a:endParaRPr lang="en-GB"/>
        </a:p>
      </dgm:t>
    </dgm:pt>
    <dgm:pt modelId="{09137740-9279-4DBC-8E47-31DDD970EB9C}" type="pres">
      <dgm:prSet presAssocID="{761ED9D1-E78C-4B2A-8FC5-48C1E4FD717C}" presName="linear" presStyleCnt="0">
        <dgm:presLayoutVars>
          <dgm:animLvl val="lvl"/>
          <dgm:resizeHandles val="exact"/>
        </dgm:presLayoutVars>
      </dgm:prSet>
      <dgm:spPr/>
    </dgm:pt>
    <dgm:pt modelId="{2B2C1E58-DE83-405F-A848-74751235DE68}" type="pres">
      <dgm:prSet presAssocID="{D91DE813-D429-4352-A35E-158A9831FE36}" presName="parentText" presStyleLbl="node1" presStyleIdx="0" presStyleCnt="1">
        <dgm:presLayoutVars>
          <dgm:chMax val="0"/>
          <dgm:bulletEnabled val="1"/>
        </dgm:presLayoutVars>
      </dgm:prSet>
      <dgm:spPr/>
    </dgm:pt>
  </dgm:ptLst>
  <dgm:cxnLst>
    <dgm:cxn modelId="{7E99AD43-716E-4CC3-B6E4-89EBD5F97D52}" type="presOf" srcId="{D91DE813-D429-4352-A35E-158A9831FE36}" destId="{2B2C1E58-DE83-405F-A848-74751235DE68}" srcOrd="0" destOrd="0" presId="urn:microsoft.com/office/officeart/2005/8/layout/vList2"/>
    <dgm:cxn modelId="{7759B180-C170-42A6-ACB3-C4ECDA142BF2}" type="presOf" srcId="{761ED9D1-E78C-4B2A-8FC5-48C1E4FD717C}" destId="{09137740-9279-4DBC-8E47-31DDD970EB9C}" srcOrd="0" destOrd="0" presId="urn:microsoft.com/office/officeart/2005/8/layout/vList2"/>
    <dgm:cxn modelId="{CFCB1DC5-9337-44EC-AA2E-1BCEA35FA0C5}" srcId="{761ED9D1-E78C-4B2A-8FC5-48C1E4FD717C}" destId="{D91DE813-D429-4352-A35E-158A9831FE36}" srcOrd="0" destOrd="0" parTransId="{EB8E6D33-0FAA-4B6C-9DAD-F92E03A1BBAC}" sibTransId="{51D9D7F4-C5F1-47B1-B3C7-925E964A3861}"/>
    <dgm:cxn modelId="{338CDDBE-B005-49E0-A276-6E4ABFF6BABB}" type="presParOf" srcId="{09137740-9279-4DBC-8E47-31DDD970EB9C}" destId="{2B2C1E58-DE83-405F-A848-74751235DE68}"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F2DC922-1BBA-4142-9CCB-F7CD2ACC557B}" type="doc">
      <dgm:prSet loTypeId="urn:microsoft.com/office/officeart/2005/8/layout/venn1" loCatId="relationship" qsTypeId="urn:microsoft.com/office/officeart/2005/8/quickstyle/3d6" qsCatId="3D" csTypeId="urn:microsoft.com/office/officeart/2005/8/colors/accent1_2" csCatId="accent1" phldr="1"/>
      <dgm:spPr/>
      <dgm:t>
        <a:bodyPr/>
        <a:lstStyle/>
        <a:p>
          <a:endParaRPr lang="en-GB"/>
        </a:p>
      </dgm:t>
    </dgm:pt>
    <dgm:pt modelId="{9BE515E8-F8D7-449D-B568-138AF95C02E6}">
      <dgm:prSet/>
      <dgm:spPr/>
      <dgm:t>
        <a:bodyPr/>
        <a:lstStyle/>
        <a:p>
          <a:r>
            <a:rPr lang="en-GB" dirty="0"/>
            <a:t>72% of reviews completed  were rated as delivering excellent or good care during 2022-2023 a further 20% was rated as satisfactory care.</a:t>
          </a:r>
        </a:p>
      </dgm:t>
    </dgm:pt>
    <dgm:pt modelId="{B7EA7702-1018-4F07-B5C7-B797F8C27F5B}" type="parTrans" cxnId="{474E9890-6EFF-4104-B3DD-63D66D98A25F}">
      <dgm:prSet/>
      <dgm:spPr/>
      <dgm:t>
        <a:bodyPr/>
        <a:lstStyle/>
        <a:p>
          <a:endParaRPr lang="en-GB"/>
        </a:p>
      </dgm:t>
    </dgm:pt>
    <dgm:pt modelId="{65397476-0961-46AF-97FB-7B9D30E1EE54}" type="sibTrans" cxnId="{474E9890-6EFF-4104-B3DD-63D66D98A25F}">
      <dgm:prSet/>
      <dgm:spPr/>
      <dgm:t>
        <a:bodyPr/>
        <a:lstStyle/>
        <a:p>
          <a:endParaRPr lang="en-GB"/>
        </a:p>
      </dgm:t>
    </dgm:pt>
    <dgm:pt modelId="{831469DD-80F2-4EBB-9FEE-14B665C64FC3}" type="pres">
      <dgm:prSet presAssocID="{1F2DC922-1BBA-4142-9CCB-F7CD2ACC557B}" presName="compositeShape" presStyleCnt="0">
        <dgm:presLayoutVars>
          <dgm:chMax val="7"/>
          <dgm:dir/>
          <dgm:resizeHandles val="exact"/>
        </dgm:presLayoutVars>
      </dgm:prSet>
      <dgm:spPr/>
    </dgm:pt>
    <dgm:pt modelId="{F958C2E9-8AF4-421A-969A-84590C18A269}" type="pres">
      <dgm:prSet presAssocID="{9BE515E8-F8D7-449D-B568-138AF95C02E6}" presName="circ1TxSh" presStyleLbl="vennNode1" presStyleIdx="0" presStyleCnt="1" custLinFactNeighborX="-3372" custLinFactNeighborY="2564"/>
      <dgm:spPr/>
    </dgm:pt>
  </dgm:ptLst>
  <dgm:cxnLst>
    <dgm:cxn modelId="{7C58BF2D-0C60-415E-9C0C-556D280D78B2}" type="presOf" srcId="{1F2DC922-1BBA-4142-9CCB-F7CD2ACC557B}" destId="{831469DD-80F2-4EBB-9FEE-14B665C64FC3}" srcOrd="0" destOrd="0" presId="urn:microsoft.com/office/officeart/2005/8/layout/venn1"/>
    <dgm:cxn modelId="{474E9890-6EFF-4104-B3DD-63D66D98A25F}" srcId="{1F2DC922-1BBA-4142-9CCB-F7CD2ACC557B}" destId="{9BE515E8-F8D7-449D-B568-138AF95C02E6}" srcOrd="0" destOrd="0" parTransId="{B7EA7702-1018-4F07-B5C7-B797F8C27F5B}" sibTransId="{65397476-0961-46AF-97FB-7B9D30E1EE54}"/>
    <dgm:cxn modelId="{66ED83EB-8180-432E-954E-258250AEC3FA}" type="presOf" srcId="{9BE515E8-F8D7-449D-B568-138AF95C02E6}" destId="{F958C2E9-8AF4-421A-969A-84590C18A269}" srcOrd="0" destOrd="0" presId="urn:microsoft.com/office/officeart/2005/8/layout/venn1"/>
    <dgm:cxn modelId="{D408F511-24E9-4078-93D2-B0C774167F0D}" type="presParOf" srcId="{831469DD-80F2-4EBB-9FEE-14B665C64FC3}" destId="{F958C2E9-8AF4-421A-969A-84590C18A269}"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46E8FF7-EF79-45FD-A35B-0804CB903DA8}" type="doc">
      <dgm:prSet loTypeId="urn:microsoft.com/office/officeart/2005/8/layout/vList2" loCatId="list" qsTypeId="urn:microsoft.com/office/officeart/2005/8/quickstyle/3d2" qsCatId="3D" csTypeId="urn:microsoft.com/office/officeart/2005/8/colors/accent1_2" csCatId="accent1"/>
      <dgm:spPr/>
      <dgm:t>
        <a:bodyPr/>
        <a:lstStyle/>
        <a:p>
          <a:endParaRPr lang="en-GB"/>
        </a:p>
      </dgm:t>
    </dgm:pt>
    <dgm:pt modelId="{9D88E80E-6567-43E0-884F-4D2105738862}">
      <dgm:prSet custT="1"/>
      <dgm:spPr/>
      <dgm:t>
        <a:bodyPr/>
        <a:lstStyle/>
        <a:p>
          <a:r>
            <a:rPr lang="en-GB" sz="1200" b="1" dirty="0"/>
            <a:t>Annual report – Published September 2022</a:t>
          </a:r>
        </a:p>
      </dgm:t>
    </dgm:pt>
    <dgm:pt modelId="{6571F646-2AD5-42F5-AF05-88B537FC229E}" type="parTrans" cxnId="{DB32A3DD-56D2-49B9-8F6D-A5C45519214D}">
      <dgm:prSet/>
      <dgm:spPr/>
      <dgm:t>
        <a:bodyPr/>
        <a:lstStyle/>
        <a:p>
          <a:endParaRPr lang="en-GB"/>
        </a:p>
      </dgm:t>
    </dgm:pt>
    <dgm:pt modelId="{E49B0093-0715-4584-94A2-12A6B376F178}" type="sibTrans" cxnId="{DB32A3DD-56D2-49B9-8F6D-A5C45519214D}">
      <dgm:prSet/>
      <dgm:spPr/>
      <dgm:t>
        <a:bodyPr/>
        <a:lstStyle/>
        <a:p>
          <a:endParaRPr lang="en-GB"/>
        </a:p>
      </dgm:t>
    </dgm:pt>
    <dgm:pt modelId="{79F2FD5E-C953-450D-89AF-5F3659C8458C}">
      <dgm:prSet custT="1"/>
      <dgm:spPr/>
      <dgm:t>
        <a:bodyPr/>
        <a:lstStyle/>
        <a:p>
          <a:r>
            <a:rPr lang="en-GB" sz="1200" b="1" dirty="0"/>
            <a:t>Gloucestershire LeDeR Newsletters</a:t>
          </a:r>
        </a:p>
      </dgm:t>
    </dgm:pt>
    <dgm:pt modelId="{FDF11E5E-42A2-43AB-B6AC-E7C754C6E679}" type="parTrans" cxnId="{09B866A5-C6E5-4F63-B4D8-4EB43FE4AC38}">
      <dgm:prSet/>
      <dgm:spPr/>
      <dgm:t>
        <a:bodyPr/>
        <a:lstStyle/>
        <a:p>
          <a:endParaRPr lang="en-GB"/>
        </a:p>
      </dgm:t>
    </dgm:pt>
    <dgm:pt modelId="{3A27072D-122A-43E9-A647-9614C91D27A9}" type="sibTrans" cxnId="{09B866A5-C6E5-4F63-B4D8-4EB43FE4AC38}">
      <dgm:prSet/>
      <dgm:spPr/>
      <dgm:t>
        <a:bodyPr/>
        <a:lstStyle/>
        <a:p>
          <a:endParaRPr lang="en-GB"/>
        </a:p>
      </dgm:t>
    </dgm:pt>
    <dgm:pt modelId="{879D92AF-72F0-47BC-A196-CC3D13FC355D}">
      <dgm:prSet custT="1"/>
      <dgm:spPr/>
      <dgm:t>
        <a:bodyPr/>
        <a:lstStyle/>
        <a:p>
          <a:r>
            <a:rPr lang="en-GB" sz="1200" b="1" baseline="0" dirty="0"/>
            <a:t>Easy read resources</a:t>
          </a:r>
        </a:p>
      </dgm:t>
    </dgm:pt>
    <dgm:pt modelId="{6FF83703-F0B5-4B33-B639-B19E2DB4FFA1}" type="parTrans" cxnId="{15563654-A35B-41B9-84EE-C58E53C6A236}">
      <dgm:prSet/>
      <dgm:spPr/>
      <dgm:t>
        <a:bodyPr/>
        <a:lstStyle/>
        <a:p>
          <a:endParaRPr lang="en-GB"/>
        </a:p>
      </dgm:t>
    </dgm:pt>
    <dgm:pt modelId="{FBB48C8C-A7EB-4DE6-903A-4643A5F6DD51}" type="sibTrans" cxnId="{15563654-A35B-41B9-84EE-C58E53C6A236}">
      <dgm:prSet/>
      <dgm:spPr/>
      <dgm:t>
        <a:bodyPr/>
        <a:lstStyle/>
        <a:p>
          <a:endParaRPr lang="en-GB"/>
        </a:p>
      </dgm:t>
    </dgm:pt>
    <dgm:pt modelId="{39D46486-4AD6-4D87-9C0E-D281525FE265}">
      <dgm:prSet custT="1"/>
      <dgm:spPr/>
      <dgm:t>
        <a:bodyPr/>
        <a:lstStyle/>
        <a:p>
          <a:r>
            <a:rPr lang="en-GB" sz="1200" b="1" dirty="0"/>
            <a:t>Presentations – GSAB, GHC, Carers PB, Health Action Group</a:t>
          </a:r>
        </a:p>
      </dgm:t>
    </dgm:pt>
    <dgm:pt modelId="{2A3DA5DE-6B1F-43A4-BDF7-46E3F86E0452}" type="parTrans" cxnId="{C6F81A5C-2F08-4490-A245-33B323C6063D}">
      <dgm:prSet/>
      <dgm:spPr/>
      <dgm:t>
        <a:bodyPr/>
        <a:lstStyle/>
        <a:p>
          <a:endParaRPr lang="en-GB"/>
        </a:p>
      </dgm:t>
    </dgm:pt>
    <dgm:pt modelId="{80B8DFC5-8FC4-496D-B56F-D99E8E52BD55}" type="sibTrans" cxnId="{C6F81A5C-2F08-4490-A245-33B323C6063D}">
      <dgm:prSet/>
      <dgm:spPr/>
      <dgm:t>
        <a:bodyPr/>
        <a:lstStyle/>
        <a:p>
          <a:endParaRPr lang="en-GB"/>
        </a:p>
      </dgm:t>
    </dgm:pt>
    <dgm:pt modelId="{769A373A-4E39-4150-93C9-9B39B58C95DF}">
      <dgm:prSet custT="1"/>
      <dgm:spPr/>
      <dgm:t>
        <a:bodyPr/>
        <a:lstStyle/>
        <a:p>
          <a:r>
            <a:rPr lang="en-GB" sz="1200" b="1" dirty="0"/>
            <a:t>Conference (23</a:t>
          </a:r>
          <a:r>
            <a:rPr lang="en-GB" sz="1200" b="1" baseline="30000" dirty="0"/>
            <a:t>rd</a:t>
          </a:r>
          <a:r>
            <a:rPr lang="en-GB" sz="1200" b="1" dirty="0"/>
            <a:t> March 2023)</a:t>
          </a:r>
        </a:p>
      </dgm:t>
    </dgm:pt>
    <dgm:pt modelId="{C0A6D3E7-39A4-4276-ACAB-11D8C7F4970A}" type="parTrans" cxnId="{711DE03D-569A-4D21-AA97-F4264E139CEC}">
      <dgm:prSet/>
      <dgm:spPr/>
      <dgm:t>
        <a:bodyPr/>
        <a:lstStyle/>
        <a:p>
          <a:endParaRPr lang="en-GB"/>
        </a:p>
      </dgm:t>
    </dgm:pt>
    <dgm:pt modelId="{CB7522A7-3B29-46E3-AB7F-876D843166AC}" type="sibTrans" cxnId="{711DE03D-569A-4D21-AA97-F4264E139CEC}">
      <dgm:prSet/>
      <dgm:spPr/>
      <dgm:t>
        <a:bodyPr/>
        <a:lstStyle/>
        <a:p>
          <a:endParaRPr lang="en-GB"/>
        </a:p>
      </dgm:t>
    </dgm:pt>
    <dgm:pt modelId="{E81841B5-3B15-4F8C-AC19-D2EF9E660315}">
      <dgm:prSet custT="1"/>
      <dgm:spPr/>
      <dgm:t>
        <a:bodyPr/>
        <a:lstStyle/>
        <a:p>
          <a:r>
            <a:rPr lang="en-GB" sz="1200" b="1" dirty="0"/>
            <a:t>Care providers</a:t>
          </a:r>
        </a:p>
      </dgm:t>
    </dgm:pt>
    <dgm:pt modelId="{658F3ACD-F1C5-48E0-B707-13DFF6EDA2FE}" type="parTrans" cxnId="{C284E0E9-370E-475C-BA6B-3C7341C46136}">
      <dgm:prSet/>
      <dgm:spPr/>
      <dgm:t>
        <a:bodyPr/>
        <a:lstStyle/>
        <a:p>
          <a:endParaRPr lang="en-GB"/>
        </a:p>
      </dgm:t>
    </dgm:pt>
    <dgm:pt modelId="{691720EF-FB5A-47F9-ACF7-CA210BA35F87}" type="sibTrans" cxnId="{C284E0E9-370E-475C-BA6B-3C7341C46136}">
      <dgm:prSet/>
      <dgm:spPr/>
      <dgm:t>
        <a:bodyPr/>
        <a:lstStyle/>
        <a:p>
          <a:endParaRPr lang="en-GB"/>
        </a:p>
      </dgm:t>
    </dgm:pt>
    <dgm:pt modelId="{3C76CC15-BFE3-46A9-88FA-EFCEFFB9E9C0}">
      <dgm:prSet custT="1"/>
      <dgm:spPr/>
      <dgm:t>
        <a:bodyPr/>
        <a:lstStyle/>
        <a:p>
          <a:r>
            <a:rPr lang="en-GB" sz="1200" b="1" dirty="0"/>
            <a:t>NHS Trusts</a:t>
          </a:r>
        </a:p>
      </dgm:t>
    </dgm:pt>
    <dgm:pt modelId="{5CF95BA5-44CA-445D-93C0-E5BB24EAEAA9}" type="parTrans" cxnId="{1BC1A46E-E15E-4914-A4AD-6ACA121EBC6F}">
      <dgm:prSet/>
      <dgm:spPr/>
      <dgm:t>
        <a:bodyPr/>
        <a:lstStyle/>
        <a:p>
          <a:endParaRPr lang="en-GB"/>
        </a:p>
      </dgm:t>
    </dgm:pt>
    <dgm:pt modelId="{0DD67410-9122-40AF-8450-965640DD14DF}" type="sibTrans" cxnId="{1BC1A46E-E15E-4914-A4AD-6ACA121EBC6F}">
      <dgm:prSet/>
      <dgm:spPr/>
      <dgm:t>
        <a:bodyPr/>
        <a:lstStyle/>
        <a:p>
          <a:endParaRPr lang="en-GB"/>
        </a:p>
      </dgm:t>
    </dgm:pt>
    <dgm:pt modelId="{0A91912A-2E13-4F4E-8FCA-045E8EE3FE7F}">
      <dgm:prSet custT="1"/>
      <dgm:spPr/>
      <dgm:t>
        <a:bodyPr/>
        <a:lstStyle/>
        <a:p>
          <a:r>
            <a:rPr lang="en-GB" sz="1200" b="1" dirty="0"/>
            <a:t>Clinical Programme Groups</a:t>
          </a:r>
        </a:p>
      </dgm:t>
    </dgm:pt>
    <dgm:pt modelId="{1980C546-57BD-4601-B244-1BE6CD56A4E6}" type="parTrans" cxnId="{DF08C3B6-866C-41D7-99D4-468493AD1931}">
      <dgm:prSet/>
      <dgm:spPr/>
      <dgm:t>
        <a:bodyPr/>
        <a:lstStyle/>
        <a:p>
          <a:endParaRPr lang="en-GB"/>
        </a:p>
      </dgm:t>
    </dgm:pt>
    <dgm:pt modelId="{565FDF43-9947-4E71-84D1-8F36F48FC2A4}" type="sibTrans" cxnId="{DF08C3B6-866C-41D7-99D4-468493AD1931}">
      <dgm:prSet/>
      <dgm:spPr/>
      <dgm:t>
        <a:bodyPr/>
        <a:lstStyle/>
        <a:p>
          <a:endParaRPr lang="en-GB"/>
        </a:p>
      </dgm:t>
    </dgm:pt>
    <dgm:pt modelId="{8541851E-8698-4BF1-BFF6-DD06DFF3C70D}">
      <dgm:prSet custT="1"/>
      <dgm:spPr/>
      <dgm:t>
        <a:bodyPr/>
        <a:lstStyle/>
        <a:p>
          <a:r>
            <a:rPr lang="en-GB" sz="1200" b="1" dirty="0">
              <a:latin typeface="Arial" panose="020B0604020202020204" pitchFamily="34" charset="0"/>
              <a:cs typeface="Arial" panose="020B0604020202020204" pitchFamily="34" charset="0"/>
            </a:rPr>
            <a:t>Commissioners</a:t>
          </a:r>
        </a:p>
      </dgm:t>
    </dgm:pt>
    <dgm:pt modelId="{DAE186DD-09C6-4917-AEF4-7F43B50D6925}" type="parTrans" cxnId="{FFD08323-9F43-42CE-A20C-4E779A3AA6B8}">
      <dgm:prSet/>
      <dgm:spPr/>
      <dgm:t>
        <a:bodyPr/>
        <a:lstStyle/>
        <a:p>
          <a:endParaRPr lang="en-GB"/>
        </a:p>
      </dgm:t>
    </dgm:pt>
    <dgm:pt modelId="{7347B16C-E457-4459-B46D-D44DC12B6701}" type="sibTrans" cxnId="{FFD08323-9F43-42CE-A20C-4E779A3AA6B8}">
      <dgm:prSet/>
      <dgm:spPr/>
      <dgm:t>
        <a:bodyPr/>
        <a:lstStyle/>
        <a:p>
          <a:endParaRPr lang="en-GB"/>
        </a:p>
      </dgm:t>
    </dgm:pt>
    <dgm:pt modelId="{7D0AE6FE-AF53-4057-A3A4-40ABFBF6A803}" type="pres">
      <dgm:prSet presAssocID="{A46E8FF7-EF79-45FD-A35B-0804CB903DA8}" presName="linear" presStyleCnt="0">
        <dgm:presLayoutVars>
          <dgm:animLvl val="lvl"/>
          <dgm:resizeHandles val="exact"/>
        </dgm:presLayoutVars>
      </dgm:prSet>
      <dgm:spPr/>
    </dgm:pt>
    <dgm:pt modelId="{8C411C9C-DEEA-420A-8FB4-AF8ABEA251F6}" type="pres">
      <dgm:prSet presAssocID="{9D88E80E-6567-43E0-884F-4D2105738862}" presName="parentText" presStyleLbl="node1" presStyleIdx="0" presStyleCnt="9">
        <dgm:presLayoutVars>
          <dgm:chMax val="0"/>
          <dgm:bulletEnabled val="1"/>
        </dgm:presLayoutVars>
      </dgm:prSet>
      <dgm:spPr/>
    </dgm:pt>
    <dgm:pt modelId="{06884ED5-4336-4D61-BABD-2C1D93912A00}" type="pres">
      <dgm:prSet presAssocID="{E49B0093-0715-4584-94A2-12A6B376F178}" presName="spacer" presStyleCnt="0"/>
      <dgm:spPr/>
    </dgm:pt>
    <dgm:pt modelId="{6522CAB3-4D52-4951-94BF-BA8DAB1D28B6}" type="pres">
      <dgm:prSet presAssocID="{79F2FD5E-C953-450D-89AF-5F3659C8458C}" presName="parentText" presStyleLbl="node1" presStyleIdx="1" presStyleCnt="9">
        <dgm:presLayoutVars>
          <dgm:chMax val="0"/>
          <dgm:bulletEnabled val="1"/>
        </dgm:presLayoutVars>
      </dgm:prSet>
      <dgm:spPr/>
    </dgm:pt>
    <dgm:pt modelId="{DAB6FBBC-8C26-4FA4-8989-570B5833AFEC}" type="pres">
      <dgm:prSet presAssocID="{3A27072D-122A-43E9-A647-9614C91D27A9}" presName="spacer" presStyleCnt="0"/>
      <dgm:spPr/>
    </dgm:pt>
    <dgm:pt modelId="{70E66BDE-AD15-4CA8-9505-2750BBFC2FB0}" type="pres">
      <dgm:prSet presAssocID="{879D92AF-72F0-47BC-A196-CC3D13FC355D}" presName="parentText" presStyleLbl="node1" presStyleIdx="2" presStyleCnt="9">
        <dgm:presLayoutVars>
          <dgm:chMax val="0"/>
          <dgm:bulletEnabled val="1"/>
        </dgm:presLayoutVars>
      </dgm:prSet>
      <dgm:spPr/>
    </dgm:pt>
    <dgm:pt modelId="{5EEB88AF-349B-4052-BF87-0010251E3747}" type="pres">
      <dgm:prSet presAssocID="{FBB48C8C-A7EB-4DE6-903A-4643A5F6DD51}" presName="spacer" presStyleCnt="0"/>
      <dgm:spPr/>
    </dgm:pt>
    <dgm:pt modelId="{84509EB6-B51A-44DC-B6DF-5F5971A3AA21}" type="pres">
      <dgm:prSet presAssocID="{39D46486-4AD6-4D87-9C0E-D281525FE265}" presName="parentText" presStyleLbl="node1" presStyleIdx="3" presStyleCnt="9">
        <dgm:presLayoutVars>
          <dgm:chMax val="0"/>
          <dgm:bulletEnabled val="1"/>
        </dgm:presLayoutVars>
      </dgm:prSet>
      <dgm:spPr/>
    </dgm:pt>
    <dgm:pt modelId="{A4DE8FEB-B77E-446E-8F1A-B65BD508DA91}" type="pres">
      <dgm:prSet presAssocID="{80B8DFC5-8FC4-496D-B56F-D99E8E52BD55}" presName="spacer" presStyleCnt="0"/>
      <dgm:spPr/>
    </dgm:pt>
    <dgm:pt modelId="{D5AA35A7-5B20-4E87-AE54-5E0F8CBA15B0}" type="pres">
      <dgm:prSet presAssocID="{769A373A-4E39-4150-93C9-9B39B58C95DF}" presName="parentText" presStyleLbl="node1" presStyleIdx="4" presStyleCnt="9">
        <dgm:presLayoutVars>
          <dgm:chMax val="0"/>
          <dgm:bulletEnabled val="1"/>
        </dgm:presLayoutVars>
      </dgm:prSet>
      <dgm:spPr/>
    </dgm:pt>
    <dgm:pt modelId="{00BA0164-B12E-4756-8637-8BBF270BEA8F}" type="pres">
      <dgm:prSet presAssocID="{CB7522A7-3B29-46E3-AB7F-876D843166AC}" presName="spacer" presStyleCnt="0"/>
      <dgm:spPr/>
    </dgm:pt>
    <dgm:pt modelId="{0E789E19-C181-43E1-B746-D82DB126F129}" type="pres">
      <dgm:prSet presAssocID="{E81841B5-3B15-4F8C-AC19-D2EF9E660315}" presName="parentText" presStyleLbl="node1" presStyleIdx="5" presStyleCnt="9">
        <dgm:presLayoutVars>
          <dgm:chMax val="0"/>
          <dgm:bulletEnabled val="1"/>
        </dgm:presLayoutVars>
      </dgm:prSet>
      <dgm:spPr/>
    </dgm:pt>
    <dgm:pt modelId="{ECA9DE58-8BA3-455D-A0D9-210EB19BEF14}" type="pres">
      <dgm:prSet presAssocID="{691720EF-FB5A-47F9-ACF7-CA210BA35F87}" presName="spacer" presStyleCnt="0"/>
      <dgm:spPr/>
    </dgm:pt>
    <dgm:pt modelId="{0FCE1DFC-A491-4FEB-963F-4C57FD1DD397}" type="pres">
      <dgm:prSet presAssocID="{3C76CC15-BFE3-46A9-88FA-EFCEFFB9E9C0}" presName="parentText" presStyleLbl="node1" presStyleIdx="6" presStyleCnt="9">
        <dgm:presLayoutVars>
          <dgm:chMax val="0"/>
          <dgm:bulletEnabled val="1"/>
        </dgm:presLayoutVars>
      </dgm:prSet>
      <dgm:spPr/>
    </dgm:pt>
    <dgm:pt modelId="{F6B3398F-0505-49EF-A344-5236EFBAF541}" type="pres">
      <dgm:prSet presAssocID="{0DD67410-9122-40AF-8450-965640DD14DF}" presName="spacer" presStyleCnt="0"/>
      <dgm:spPr/>
    </dgm:pt>
    <dgm:pt modelId="{9A27CA9B-B611-4A3F-BD78-E884594E4873}" type="pres">
      <dgm:prSet presAssocID="{0A91912A-2E13-4F4E-8FCA-045E8EE3FE7F}" presName="parentText" presStyleLbl="node1" presStyleIdx="7" presStyleCnt="9" custLinFactY="-7219" custLinFactNeighborY="-100000">
        <dgm:presLayoutVars>
          <dgm:chMax val="0"/>
          <dgm:bulletEnabled val="1"/>
        </dgm:presLayoutVars>
      </dgm:prSet>
      <dgm:spPr/>
    </dgm:pt>
    <dgm:pt modelId="{90F92EB0-6A96-431D-99BB-EB14C4696886}" type="pres">
      <dgm:prSet presAssocID="{565FDF43-9947-4E71-84D1-8F36F48FC2A4}" presName="spacer" presStyleCnt="0"/>
      <dgm:spPr/>
    </dgm:pt>
    <dgm:pt modelId="{834D1292-3A7F-4032-B03D-60290ED52FC0}" type="pres">
      <dgm:prSet presAssocID="{8541851E-8698-4BF1-BFF6-DD06DFF3C70D}" presName="parentText" presStyleLbl="node1" presStyleIdx="8" presStyleCnt="9" custLinFactNeighborY="-58609">
        <dgm:presLayoutVars>
          <dgm:chMax val="0"/>
          <dgm:bulletEnabled val="1"/>
        </dgm:presLayoutVars>
      </dgm:prSet>
      <dgm:spPr/>
    </dgm:pt>
  </dgm:ptLst>
  <dgm:cxnLst>
    <dgm:cxn modelId="{B3F55D08-E362-446A-B2A1-E0B8FF031DE8}" type="presOf" srcId="{39D46486-4AD6-4D87-9C0E-D281525FE265}" destId="{84509EB6-B51A-44DC-B6DF-5F5971A3AA21}" srcOrd="0" destOrd="0" presId="urn:microsoft.com/office/officeart/2005/8/layout/vList2"/>
    <dgm:cxn modelId="{FFD08323-9F43-42CE-A20C-4E779A3AA6B8}" srcId="{A46E8FF7-EF79-45FD-A35B-0804CB903DA8}" destId="{8541851E-8698-4BF1-BFF6-DD06DFF3C70D}" srcOrd="8" destOrd="0" parTransId="{DAE186DD-09C6-4917-AEF4-7F43B50D6925}" sibTransId="{7347B16C-E457-4459-B46D-D44DC12B6701}"/>
    <dgm:cxn modelId="{C0975934-765D-4CEC-8D54-A62BF7A66BA0}" type="presOf" srcId="{3C76CC15-BFE3-46A9-88FA-EFCEFFB9E9C0}" destId="{0FCE1DFC-A491-4FEB-963F-4C57FD1DD397}" srcOrd="0" destOrd="0" presId="urn:microsoft.com/office/officeart/2005/8/layout/vList2"/>
    <dgm:cxn modelId="{711DE03D-569A-4D21-AA97-F4264E139CEC}" srcId="{A46E8FF7-EF79-45FD-A35B-0804CB903DA8}" destId="{769A373A-4E39-4150-93C9-9B39B58C95DF}" srcOrd="4" destOrd="0" parTransId="{C0A6D3E7-39A4-4276-ACAB-11D8C7F4970A}" sibTransId="{CB7522A7-3B29-46E3-AB7F-876D843166AC}"/>
    <dgm:cxn modelId="{C6F81A5C-2F08-4490-A245-33B323C6063D}" srcId="{A46E8FF7-EF79-45FD-A35B-0804CB903DA8}" destId="{39D46486-4AD6-4D87-9C0E-D281525FE265}" srcOrd="3" destOrd="0" parTransId="{2A3DA5DE-6B1F-43A4-BDF7-46E3F86E0452}" sibTransId="{80B8DFC5-8FC4-496D-B56F-D99E8E52BD55}"/>
    <dgm:cxn modelId="{1BC1A46E-E15E-4914-A4AD-6ACA121EBC6F}" srcId="{A46E8FF7-EF79-45FD-A35B-0804CB903DA8}" destId="{3C76CC15-BFE3-46A9-88FA-EFCEFFB9E9C0}" srcOrd="6" destOrd="0" parTransId="{5CF95BA5-44CA-445D-93C0-E5BB24EAEAA9}" sibTransId="{0DD67410-9122-40AF-8450-965640DD14DF}"/>
    <dgm:cxn modelId="{AD194B4F-12AD-4066-BAD7-9DA94BF7081A}" type="presOf" srcId="{0A91912A-2E13-4F4E-8FCA-045E8EE3FE7F}" destId="{9A27CA9B-B611-4A3F-BD78-E884594E4873}" srcOrd="0" destOrd="0" presId="urn:microsoft.com/office/officeart/2005/8/layout/vList2"/>
    <dgm:cxn modelId="{15563654-A35B-41B9-84EE-C58E53C6A236}" srcId="{A46E8FF7-EF79-45FD-A35B-0804CB903DA8}" destId="{879D92AF-72F0-47BC-A196-CC3D13FC355D}" srcOrd="2" destOrd="0" parTransId="{6FF83703-F0B5-4B33-B639-B19E2DB4FFA1}" sibTransId="{FBB48C8C-A7EB-4DE6-903A-4643A5F6DD51}"/>
    <dgm:cxn modelId="{47D3958C-AAFF-4948-BD0A-68F47986BE6D}" type="presOf" srcId="{879D92AF-72F0-47BC-A196-CC3D13FC355D}" destId="{70E66BDE-AD15-4CA8-9505-2750BBFC2FB0}" srcOrd="0" destOrd="0" presId="urn:microsoft.com/office/officeart/2005/8/layout/vList2"/>
    <dgm:cxn modelId="{94DCCB90-08FD-429A-804B-E4342504FF31}" type="presOf" srcId="{9D88E80E-6567-43E0-884F-4D2105738862}" destId="{8C411C9C-DEEA-420A-8FB4-AF8ABEA251F6}" srcOrd="0" destOrd="0" presId="urn:microsoft.com/office/officeart/2005/8/layout/vList2"/>
    <dgm:cxn modelId="{09B866A5-C6E5-4F63-B4D8-4EB43FE4AC38}" srcId="{A46E8FF7-EF79-45FD-A35B-0804CB903DA8}" destId="{79F2FD5E-C953-450D-89AF-5F3659C8458C}" srcOrd="1" destOrd="0" parTransId="{FDF11E5E-42A2-43AB-B6AC-E7C754C6E679}" sibTransId="{3A27072D-122A-43E9-A647-9614C91D27A9}"/>
    <dgm:cxn modelId="{DF08C3B6-866C-41D7-99D4-468493AD1931}" srcId="{A46E8FF7-EF79-45FD-A35B-0804CB903DA8}" destId="{0A91912A-2E13-4F4E-8FCA-045E8EE3FE7F}" srcOrd="7" destOrd="0" parTransId="{1980C546-57BD-4601-B244-1BE6CD56A4E6}" sibTransId="{565FDF43-9947-4E71-84D1-8F36F48FC2A4}"/>
    <dgm:cxn modelId="{DABB50B8-1F9E-42DE-B20F-8778E22C30E5}" type="presOf" srcId="{E81841B5-3B15-4F8C-AC19-D2EF9E660315}" destId="{0E789E19-C181-43E1-B746-D82DB126F129}" srcOrd="0" destOrd="0" presId="urn:microsoft.com/office/officeart/2005/8/layout/vList2"/>
    <dgm:cxn modelId="{F35A09BE-1CAE-4F3C-BFF4-0B669B63BDA2}" type="presOf" srcId="{79F2FD5E-C953-450D-89AF-5F3659C8458C}" destId="{6522CAB3-4D52-4951-94BF-BA8DAB1D28B6}" srcOrd="0" destOrd="0" presId="urn:microsoft.com/office/officeart/2005/8/layout/vList2"/>
    <dgm:cxn modelId="{B25CEACD-0BAF-40D7-A90A-FA30D2D1661B}" type="presOf" srcId="{8541851E-8698-4BF1-BFF6-DD06DFF3C70D}" destId="{834D1292-3A7F-4032-B03D-60290ED52FC0}" srcOrd="0" destOrd="0" presId="urn:microsoft.com/office/officeart/2005/8/layout/vList2"/>
    <dgm:cxn modelId="{2023DCD3-5EAA-4FFE-ACA4-C3B6B39F1C9B}" type="presOf" srcId="{769A373A-4E39-4150-93C9-9B39B58C95DF}" destId="{D5AA35A7-5B20-4E87-AE54-5E0F8CBA15B0}" srcOrd="0" destOrd="0" presId="urn:microsoft.com/office/officeart/2005/8/layout/vList2"/>
    <dgm:cxn modelId="{DB32A3DD-56D2-49B9-8F6D-A5C45519214D}" srcId="{A46E8FF7-EF79-45FD-A35B-0804CB903DA8}" destId="{9D88E80E-6567-43E0-884F-4D2105738862}" srcOrd="0" destOrd="0" parTransId="{6571F646-2AD5-42F5-AF05-88B537FC229E}" sibTransId="{E49B0093-0715-4584-94A2-12A6B376F178}"/>
    <dgm:cxn modelId="{C284E0E9-370E-475C-BA6B-3C7341C46136}" srcId="{A46E8FF7-EF79-45FD-A35B-0804CB903DA8}" destId="{E81841B5-3B15-4F8C-AC19-D2EF9E660315}" srcOrd="5" destOrd="0" parTransId="{658F3ACD-F1C5-48E0-B707-13DFF6EDA2FE}" sibTransId="{691720EF-FB5A-47F9-ACF7-CA210BA35F87}"/>
    <dgm:cxn modelId="{DD6834EA-27F2-4B2C-9099-32A2A02ACEC7}" type="presOf" srcId="{A46E8FF7-EF79-45FD-A35B-0804CB903DA8}" destId="{7D0AE6FE-AF53-4057-A3A4-40ABFBF6A803}" srcOrd="0" destOrd="0" presId="urn:microsoft.com/office/officeart/2005/8/layout/vList2"/>
    <dgm:cxn modelId="{3D57958C-7C5D-4339-9971-8B999033CB40}" type="presParOf" srcId="{7D0AE6FE-AF53-4057-A3A4-40ABFBF6A803}" destId="{8C411C9C-DEEA-420A-8FB4-AF8ABEA251F6}" srcOrd="0" destOrd="0" presId="urn:microsoft.com/office/officeart/2005/8/layout/vList2"/>
    <dgm:cxn modelId="{FDC5BC6A-B82B-4D3A-B000-6CF1ECC308F0}" type="presParOf" srcId="{7D0AE6FE-AF53-4057-A3A4-40ABFBF6A803}" destId="{06884ED5-4336-4D61-BABD-2C1D93912A00}" srcOrd="1" destOrd="0" presId="urn:microsoft.com/office/officeart/2005/8/layout/vList2"/>
    <dgm:cxn modelId="{77EA0F44-3C13-4806-A8F0-F5096326E217}" type="presParOf" srcId="{7D0AE6FE-AF53-4057-A3A4-40ABFBF6A803}" destId="{6522CAB3-4D52-4951-94BF-BA8DAB1D28B6}" srcOrd="2" destOrd="0" presId="urn:microsoft.com/office/officeart/2005/8/layout/vList2"/>
    <dgm:cxn modelId="{8E2905BA-6211-4492-8689-00F303E0F660}" type="presParOf" srcId="{7D0AE6FE-AF53-4057-A3A4-40ABFBF6A803}" destId="{DAB6FBBC-8C26-4FA4-8989-570B5833AFEC}" srcOrd="3" destOrd="0" presId="urn:microsoft.com/office/officeart/2005/8/layout/vList2"/>
    <dgm:cxn modelId="{C5F4E174-2A93-4421-8E2E-96FEE36528E3}" type="presParOf" srcId="{7D0AE6FE-AF53-4057-A3A4-40ABFBF6A803}" destId="{70E66BDE-AD15-4CA8-9505-2750BBFC2FB0}" srcOrd="4" destOrd="0" presId="urn:microsoft.com/office/officeart/2005/8/layout/vList2"/>
    <dgm:cxn modelId="{E0BCE8FE-A4E0-4443-9BB9-B2D0409BF614}" type="presParOf" srcId="{7D0AE6FE-AF53-4057-A3A4-40ABFBF6A803}" destId="{5EEB88AF-349B-4052-BF87-0010251E3747}" srcOrd="5" destOrd="0" presId="urn:microsoft.com/office/officeart/2005/8/layout/vList2"/>
    <dgm:cxn modelId="{20E1F1B9-77C4-4588-8E11-859549872619}" type="presParOf" srcId="{7D0AE6FE-AF53-4057-A3A4-40ABFBF6A803}" destId="{84509EB6-B51A-44DC-B6DF-5F5971A3AA21}" srcOrd="6" destOrd="0" presId="urn:microsoft.com/office/officeart/2005/8/layout/vList2"/>
    <dgm:cxn modelId="{D7F756CA-0480-4B3E-B02A-99FA563DF6AE}" type="presParOf" srcId="{7D0AE6FE-AF53-4057-A3A4-40ABFBF6A803}" destId="{A4DE8FEB-B77E-446E-8F1A-B65BD508DA91}" srcOrd="7" destOrd="0" presId="urn:microsoft.com/office/officeart/2005/8/layout/vList2"/>
    <dgm:cxn modelId="{F0397ACB-1063-41A2-92AD-D5D674CDB35D}" type="presParOf" srcId="{7D0AE6FE-AF53-4057-A3A4-40ABFBF6A803}" destId="{D5AA35A7-5B20-4E87-AE54-5E0F8CBA15B0}" srcOrd="8" destOrd="0" presId="urn:microsoft.com/office/officeart/2005/8/layout/vList2"/>
    <dgm:cxn modelId="{FEFFA742-D4DE-4CBA-A207-196F2A138359}" type="presParOf" srcId="{7D0AE6FE-AF53-4057-A3A4-40ABFBF6A803}" destId="{00BA0164-B12E-4756-8637-8BBF270BEA8F}" srcOrd="9" destOrd="0" presId="urn:microsoft.com/office/officeart/2005/8/layout/vList2"/>
    <dgm:cxn modelId="{73FBD3DA-8700-45E3-823F-0240BD52D685}" type="presParOf" srcId="{7D0AE6FE-AF53-4057-A3A4-40ABFBF6A803}" destId="{0E789E19-C181-43E1-B746-D82DB126F129}" srcOrd="10" destOrd="0" presId="urn:microsoft.com/office/officeart/2005/8/layout/vList2"/>
    <dgm:cxn modelId="{D9DA2F95-5F18-42FA-98CB-C4607F7AF418}" type="presParOf" srcId="{7D0AE6FE-AF53-4057-A3A4-40ABFBF6A803}" destId="{ECA9DE58-8BA3-455D-A0D9-210EB19BEF14}" srcOrd="11" destOrd="0" presId="urn:microsoft.com/office/officeart/2005/8/layout/vList2"/>
    <dgm:cxn modelId="{64FCD15D-F687-4924-8271-F7E67FAD956D}" type="presParOf" srcId="{7D0AE6FE-AF53-4057-A3A4-40ABFBF6A803}" destId="{0FCE1DFC-A491-4FEB-963F-4C57FD1DD397}" srcOrd="12" destOrd="0" presId="urn:microsoft.com/office/officeart/2005/8/layout/vList2"/>
    <dgm:cxn modelId="{0F5F4E6F-EB42-4BC2-9DCB-890869181F41}" type="presParOf" srcId="{7D0AE6FE-AF53-4057-A3A4-40ABFBF6A803}" destId="{F6B3398F-0505-49EF-A344-5236EFBAF541}" srcOrd="13" destOrd="0" presId="urn:microsoft.com/office/officeart/2005/8/layout/vList2"/>
    <dgm:cxn modelId="{9847A448-3CF1-45EC-ABAF-BAE83908F0AE}" type="presParOf" srcId="{7D0AE6FE-AF53-4057-A3A4-40ABFBF6A803}" destId="{9A27CA9B-B611-4A3F-BD78-E884594E4873}" srcOrd="14" destOrd="0" presId="urn:microsoft.com/office/officeart/2005/8/layout/vList2"/>
    <dgm:cxn modelId="{0AA6F430-29CB-4D19-ACF5-0F916CE71B4E}" type="presParOf" srcId="{7D0AE6FE-AF53-4057-A3A4-40ABFBF6A803}" destId="{90F92EB0-6A96-431D-99BB-EB14C4696886}" srcOrd="15" destOrd="0" presId="urn:microsoft.com/office/officeart/2005/8/layout/vList2"/>
    <dgm:cxn modelId="{7A6BD5D2-5A07-4768-A0E3-D13E9136CEDC}" type="presParOf" srcId="{7D0AE6FE-AF53-4057-A3A4-40ABFBF6A803}" destId="{834D1292-3A7F-4032-B03D-60290ED52FC0}"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0132CC9-ACBA-4EF8-84BB-3FA4942D477A}"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en-GB"/>
        </a:p>
      </dgm:t>
    </dgm:pt>
    <dgm:pt modelId="{B735751A-F2AB-4A41-8E5E-934A2747D712}">
      <dgm:prSet/>
      <dgm:spPr/>
      <dgm:t>
        <a:bodyPr/>
        <a:lstStyle/>
        <a:p>
          <a:r>
            <a:rPr lang="en-GB" b="0" i="0" baseline="0" dirty="0"/>
            <a:t>Dying to make a Difference Conference March 2023</a:t>
          </a:r>
          <a:endParaRPr lang="en-GB" dirty="0"/>
        </a:p>
      </dgm:t>
    </dgm:pt>
    <dgm:pt modelId="{8EC2F489-D819-4A69-ABD3-DD287BE7112A}" type="parTrans" cxnId="{C48C0A47-F10F-4D85-941B-F253AC160617}">
      <dgm:prSet/>
      <dgm:spPr/>
      <dgm:t>
        <a:bodyPr/>
        <a:lstStyle/>
        <a:p>
          <a:endParaRPr lang="en-GB"/>
        </a:p>
      </dgm:t>
    </dgm:pt>
    <dgm:pt modelId="{313B619D-EB2C-42AB-9925-C395E213D814}" type="sibTrans" cxnId="{C48C0A47-F10F-4D85-941B-F253AC160617}">
      <dgm:prSet/>
      <dgm:spPr/>
      <dgm:t>
        <a:bodyPr/>
        <a:lstStyle/>
        <a:p>
          <a:endParaRPr lang="en-GB"/>
        </a:p>
      </dgm:t>
    </dgm:pt>
    <dgm:pt modelId="{94581817-6B89-4BD1-8141-4BBA788681F0}">
      <dgm:prSet custT="1"/>
      <dgm:spPr/>
      <dgm:t>
        <a:bodyPr/>
        <a:lstStyle/>
        <a:p>
          <a:r>
            <a:rPr lang="en-GB" sz="1200" b="1" i="0" baseline="0" dirty="0"/>
            <a:t>LD Champions Conference June 2023</a:t>
          </a:r>
          <a:endParaRPr lang="en-GB" sz="1200" b="1" dirty="0"/>
        </a:p>
      </dgm:t>
    </dgm:pt>
    <dgm:pt modelId="{6E630063-0790-4B90-BB3F-0C1330A73EA2}" type="parTrans" cxnId="{309FC199-F8D3-429C-8997-44F92F62EE44}">
      <dgm:prSet/>
      <dgm:spPr/>
      <dgm:t>
        <a:bodyPr/>
        <a:lstStyle/>
        <a:p>
          <a:endParaRPr lang="en-GB"/>
        </a:p>
      </dgm:t>
    </dgm:pt>
    <dgm:pt modelId="{E25A6478-4599-46F2-9A77-40FFB296F4F3}" type="sibTrans" cxnId="{309FC199-F8D3-429C-8997-44F92F62EE44}">
      <dgm:prSet/>
      <dgm:spPr/>
      <dgm:t>
        <a:bodyPr/>
        <a:lstStyle/>
        <a:p>
          <a:endParaRPr lang="en-GB"/>
        </a:p>
      </dgm:t>
    </dgm:pt>
    <dgm:pt modelId="{62ECF6C2-638D-49FC-B6D2-FB714B6C4C41}">
      <dgm:prSet custT="1"/>
      <dgm:spPr/>
      <dgm:t>
        <a:bodyPr/>
        <a:lstStyle/>
        <a:p>
          <a:r>
            <a:rPr lang="en-GB" sz="1200" b="1" i="0" baseline="0" dirty="0"/>
            <a:t>Health Action Group Presentations </a:t>
          </a:r>
          <a:endParaRPr lang="en-GB" sz="1200" b="1" dirty="0"/>
        </a:p>
      </dgm:t>
    </dgm:pt>
    <dgm:pt modelId="{04FA361D-6162-4DD9-B51F-8A445BCAE911}" type="parTrans" cxnId="{07884EC7-A473-448D-B3A2-4C7C006C8756}">
      <dgm:prSet/>
      <dgm:spPr/>
      <dgm:t>
        <a:bodyPr/>
        <a:lstStyle/>
        <a:p>
          <a:endParaRPr lang="en-GB"/>
        </a:p>
      </dgm:t>
    </dgm:pt>
    <dgm:pt modelId="{02904E3D-083E-4B6E-8F61-3D3D2DF3F164}" type="sibTrans" cxnId="{07884EC7-A473-448D-B3A2-4C7C006C8756}">
      <dgm:prSet/>
      <dgm:spPr/>
      <dgm:t>
        <a:bodyPr/>
        <a:lstStyle/>
        <a:p>
          <a:endParaRPr lang="en-GB"/>
        </a:p>
      </dgm:t>
    </dgm:pt>
    <dgm:pt modelId="{4D8CE5D7-63F5-4DEA-8630-E39413D757E9}">
      <dgm:prSet custT="1"/>
      <dgm:spPr/>
      <dgm:t>
        <a:bodyPr/>
        <a:lstStyle/>
        <a:p>
          <a:r>
            <a:rPr lang="en-GB" sz="1200" b="1" i="0" baseline="0" dirty="0"/>
            <a:t>Providers Forum July 2023</a:t>
          </a:r>
          <a:endParaRPr lang="en-GB" sz="1200" b="1" dirty="0"/>
        </a:p>
      </dgm:t>
    </dgm:pt>
    <dgm:pt modelId="{828C5071-BA45-4FD3-B029-1FB98FD4173A}" type="parTrans" cxnId="{3EC56AA4-EA59-4AA3-9E06-DC5005B53C0F}">
      <dgm:prSet/>
      <dgm:spPr/>
      <dgm:t>
        <a:bodyPr/>
        <a:lstStyle/>
        <a:p>
          <a:endParaRPr lang="en-GB"/>
        </a:p>
      </dgm:t>
    </dgm:pt>
    <dgm:pt modelId="{04F96315-84BE-4EA7-BA7F-366378FB91F0}" type="sibTrans" cxnId="{3EC56AA4-EA59-4AA3-9E06-DC5005B53C0F}">
      <dgm:prSet/>
      <dgm:spPr/>
      <dgm:t>
        <a:bodyPr/>
        <a:lstStyle/>
        <a:p>
          <a:endParaRPr lang="en-GB"/>
        </a:p>
      </dgm:t>
    </dgm:pt>
    <dgm:pt modelId="{906964C4-F5D5-4A62-8483-FA2451271997}">
      <dgm:prSet custT="1"/>
      <dgm:spPr/>
      <dgm:t>
        <a:bodyPr/>
        <a:lstStyle/>
        <a:p>
          <a:r>
            <a:rPr lang="en-GB" sz="1200" b="1" dirty="0"/>
            <a:t>Big Health Day June 2023</a:t>
          </a:r>
        </a:p>
      </dgm:t>
    </dgm:pt>
    <dgm:pt modelId="{5C43B4B5-34E5-4B0F-B4F1-8F731693ED0C}" type="parTrans" cxnId="{5929C813-4D80-44BF-95B5-4510D0B4953F}">
      <dgm:prSet/>
      <dgm:spPr/>
      <dgm:t>
        <a:bodyPr/>
        <a:lstStyle/>
        <a:p>
          <a:endParaRPr lang="en-GB"/>
        </a:p>
      </dgm:t>
    </dgm:pt>
    <dgm:pt modelId="{D50D77E7-D59B-4FDC-B7F5-7DA306C23452}" type="sibTrans" cxnId="{5929C813-4D80-44BF-95B5-4510D0B4953F}">
      <dgm:prSet/>
      <dgm:spPr/>
      <dgm:t>
        <a:bodyPr/>
        <a:lstStyle/>
        <a:p>
          <a:endParaRPr lang="en-GB"/>
        </a:p>
      </dgm:t>
    </dgm:pt>
    <dgm:pt modelId="{4FF7F464-BF0E-4438-BA5C-20C45D47B946}" type="pres">
      <dgm:prSet presAssocID="{80132CC9-ACBA-4EF8-84BB-3FA4942D477A}" presName="composite" presStyleCnt="0">
        <dgm:presLayoutVars>
          <dgm:chMax val="5"/>
          <dgm:dir/>
          <dgm:animLvl val="ctr"/>
          <dgm:resizeHandles val="exact"/>
        </dgm:presLayoutVars>
      </dgm:prSet>
      <dgm:spPr/>
    </dgm:pt>
    <dgm:pt modelId="{FF671212-1214-4522-9336-B2CA8CDF3835}" type="pres">
      <dgm:prSet presAssocID="{80132CC9-ACBA-4EF8-84BB-3FA4942D477A}" presName="cycle" presStyleCnt="0"/>
      <dgm:spPr/>
    </dgm:pt>
    <dgm:pt modelId="{DA6D3ED3-627C-4349-9DEE-21CBA454D950}" type="pres">
      <dgm:prSet presAssocID="{80132CC9-ACBA-4EF8-84BB-3FA4942D477A}" presName="centerShape" presStyleCnt="0"/>
      <dgm:spPr/>
    </dgm:pt>
    <dgm:pt modelId="{4EE96E83-A177-4D52-867D-475E1AE2591A}" type="pres">
      <dgm:prSet presAssocID="{80132CC9-ACBA-4EF8-84BB-3FA4942D477A}" presName="connSite" presStyleLbl="node1" presStyleIdx="0" presStyleCnt="6"/>
      <dgm:spPr/>
    </dgm:pt>
    <dgm:pt modelId="{DF6CE6E9-7170-4BDA-AABE-4CAB6586AB85}" type="pres">
      <dgm:prSet presAssocID="{80132CC9-ACBA-4EF8-84BB-3FA4942D477A}" presName="visible" presStyleLbl="node1" presStyleIdx="0" presStyleCnt="6" custScaleX="145501" custScaleY="184370" custLinFactNeighborX="11967" custLinFactNeighborY="-621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5F6C965D-B220-432C-B0C0-656F26BA21C7}" type="pres">
      <dgm:prSet presAssocID="{8EC2F489-D819-4A69-ABD3-DD287BE7112A}" presName="Name25" presStyleLbl="parChTrans1D1" presStyleIdx="0" presStyleCnt="5"/>
      <dgm:spPr/>
    </dgm:pt>
    <dgm:pt modelId="{F2ACABD8-630E-4980-84CE-AEE96C8AAB3B}" type="pres">
      <dgm:prSet presAssocID="{B735751A-F2AB-4A41-8E5E-934A2747D712}" presName="node" presStyleCnt="0"/>
      <dgm:spPr/>
    </dgm:pt>
    <dgm:pt modelId="{202D9393-B10F-49D6-9833-AD0751FACCAA}" type="pres">
      <dgm:prSet presAssocID="{B735751A-F2AB-4A41-8E5E-934A2747D712}" presName="parentNode" presStyleLbl="node1" presStyleIdx="1" presStyleCnt="6" custScaleX="206053" custScaleY="196134">
        <dgm:presLayoutVars>
          <dgm:chMax val="1"/>
          <dgm:bulletEnabled val="1"/>
        </dgm:presLayoutVars>
      </dgm:prSet>
      <dgm:spPr/>
    </dgm:pt>
    <dgm:pt modelId="{F7BA6784-7EE5-4E36-AD40-C2AE6A7FDC87}" type="pres">
      <dgm:prSet presAssocID="{B735751A-F2AB-4A41-8E5E-934A2747D712}" presName="childNode" presStyleLbl="revTx" presStyleIdx="0" presStyleCnt="0">
        <dgm:presLayoutVars>
          <dgm:bulletEnabled val="1"/>
        </dgm:presLayoutVars>
      </dgm:prSet>
      <dgm:spPr/>
    </dgm:pt>
    <dgm:pt modelId="{79527D3B-E2BF-4346-B0ED-1531AC36D5D8}" type="pres">
      <dgm:prSet presAssocID="{6E630063-0790-4B90-BB3F-0C1330A73EA2}" presName="Name25" presStyleLbl="parChTrans1D1" presStyleIdx="1" presStyleCnt="5"/>
      <dgm:spPr/>
    </dgm:pt>
    <dgm:pt modelId="{5D726DF3-6358-46A8-B9B5-1D3A1918D70E}" type="pres">
      <dgm:prSet presAssocID="{94581817-6B89-4BD1-8141-4BBA788681F0}" presName="node" presStyleCnt="0"/>
      <dgm:spPr/>
    </dgm:pt>
    <dgm:pt modelId="{8B4F3489-B650-4C3E-8477-D7EB2399CF93}" type="pres">
      <dgm:prSet presAssocID="{94581817-6B89-4BD1-8141-4BBA788681F0}" presName="parentNode" presStyleLbl="node1" presStyleIdx="2" presStyleCnt="6" custScaleX="257636" custScaleY="125273">
        <dgm:presLayoutVars>
          <dgm:chMax val="1"/>
          <dgm:bulletEnabled val="1"/>
        </dgm:presLayoutVars>
      </dgm:prSet>
      <dgm:spPr/>
    </dgm:pt>
    <dgm:pt modelId="{EBB30B92-D8CC-4618-8BF0-6820BFD6443C}" type="pres">
      <dgm:prSet presAssocID="{94581817-6B89-4BD1-8141-4BBA788681F0}" presName="childNode" presStyleLbl="revTx" presStyleIdx="0" presStyleCnt="0">
        <dgm:presLayoutVars>
          <dgm:bulletEnabled val="1"/>
        </dgm:presLayoutVars>
      </dgm:prSet>
      <dgm:spPr/>
    </dgm:pt>
    <dgm:pt modelId="{A71EB7CC-4DF6-41B4-9516-3BDF785FF836}" type="pres">
      <dgm:prSet presAssocID="{04FA361D-6162-4DD9-B51F-8A445BCAE911}" presName="Name25" presStyleLbl="parChTrans1D1" presStyleIdx="2" presStyleCnt="5"/>
      <dgm:spPr/>
    </dgm:pt>
    <dgm:pt modelId="{B131224E-0811-439B-B8C8-3D9BCBB3095A}" type="pres">
      <dgm:prSet presAssocID="{62ECF6C2-638D-49FC-B6D2-FB714B6C4C41}" presName="node" presStyleCnt="0"/>
      <dgm:spPr/>
    </dgm:pt>
    <dgm:pt modelId="{12242676-465A-4303-A2AE-75A48DDC1A4B}" type="pres">
      <dgm:prSet presAssocID="{62ECF6C2-638D-49FC-B6D2-FB714B6C4C41}" presName="parentNode" presStyleLbl="node1" presStyleIdx="3" presStyleCnt="6" custScaleX="335505">
        <dgm:presLayoutVars>
          <dgm:chMax val="1"/>
          <dgm:bulletEnabled val="1"/>
        </dgm:presLayoutVars>
      </dgm:prSet>
      <dgm:spPr/>
    </dgm:pt>
    <dgm:pt modelId="{3EC2049E-89B1-4EC2-8548-FE78140A24A4}" type="pres">
      <dgm:prSet presAssocID="{62ECF6C2-638D-49FC-B6D2-FB714B6C4C41}" presName="childNode" presStyleLbl="revTx" presStyleIdx="0" presStyleCnt="0">
        <dgm:presLayoutVars>
          <dgm:bulletEnabled val="1"/>
        </dgm:presLayoutVars>
      </dgm:prSet>
      <dgm:spPr/>
    </dgm:pt>
    <dgm:pt modelId="{676A62A4-CF44-4F8F-AE1E-5213CA0CD442}" type="pres">
      <dgm:prSet presAssocID="{828C5071-BA45-4FD3-B029-1FB98FD4173A}" presName="Name25" presStyleLbl="parChTrans1D1" presStyleIdx="3" presStyleCnt="5"/>
      <dgm:spPr/>
    </dgm:pt>
    <dgm:pt modelId="{B3B9E2A9-E9F8-4A79-8E13-9C60A60FA861}" type="pres">
      <dgm:prSet presAssocID="{4D8CE5D7-63F5-4DEA-8630-E39413D757E9}" presName="node" presStyleCnt="0"/>
      <dgm:spPr/>
    </dgm:pt>
    <dgm:pt modelId="{2FB2F5D4-457F-4BE8-A96B-11E1D5FF7761}" type="pres">
      <dgm:prSet presAssocID="{4D8CE5D7-63F5-4DEA-8630-E39413D757E9}" presName="parentNode" presStyleLbl="node1" presStyleIdx="4" presStyleCnt="6" custScaleX="221407" custScaleY="204662">
        <dgm:presLayoutVars>
          <dgm:chMax val="1"/>
          <dgm:bulletEnabled val="1"/>
        </dgm:presLayoutVars>
      </dgm:prSet>
      <dgm:spPr/>
    </dgm:pt>
    <dgm:pt modelId="{D14E6F1E-0BCC-469A-BE07-D5144A0C51CA}" type="pres">
      <dgm:prSet presAssocID="{4D8CE5D7-63F5-4DEA-8630-E39413D757E9}" presName="childNode" presStyleLbl="revTx" presStyleIdx="0" presStyleCnt="0">
        <dgm:presLayoutVars>
          <dgm:bulletEnabled val="1"/>
        </dgm:presLayoutVars>
      </dgm:prSet>
      <dgm:spPr/>
    </dgm:pt>
    <dgm:pt modelId="{71C252DD-0BD4-4207-A4E3-588408D678FB}" type="pres">
      <dgm:prSet presAssocID="{5C43B4B5-34E5-4B0F-B4F1-8F731693ED0C}" presName="Name25" presStyleLbl="parChTrans1D1" presStyleIdx="4" presStyleCnt="5"/>
      <dgm:spPr/>
    </dgm:pt>
    <dgm:pt modelId="{33402700-9EA3-44C9-8D5C-56524574EA19}" type="pres">
      <dgm:prSet presAssocID="{906964C4-F5D5-4A62-8483-FA2451271997}" presName="node" presStyleCnt="0"/>
      <dgm:spPr/>
    </dgm:pt>
    <dgm:pt modelId="{653666EE-85F7-4EBB-89FF-C0D69F24517C}" type="pres">
      <dgm:prSet presAssocID="{906964C4-F5D5-4A62-8483-FA2451271997}" presName="parentNode" presStyleLbl="node1" presStyleIdx="5" presStyleCnt="6" custScaleX="220649" custScaleY="189309">
        <dgm:presLayoutVars>
          <dgm:chMax val="1"/>
          <dgm:bulletEnabled val="1"/>
        </dgm:presLayoutVars>
      </dgm:prSet>
      <dgm:spPr/>
    </dgm:pt>
    <dgm:pt modelId="{12DDC50F-4C15-4C7C-8F13-2BD4BE46D4FC}" type="pres">
      <dgm:prSet presAssocID="{906964C4-F5D5-4A62-8483-FA2451271997}" presName="childNode" presStyleLbl="revTx" presStyleIdx="0" presStyleCnt="0">
        <dgm:presLayoutVars>
          <dgm:bulletEnabled val="1"/>
        </dgm:presLayoutVars>
      </dgm:prSet>
      <dgm:spPr/>
    </dgm:pt>
  </dgm:ptLst>
  <dgm:cxnLst>
    <dgm:cxn modelId="{5929C813-4D80-44BF-95B5-4510D0B4953F}" srcId="{80132CC9-ACBA-4EF8-84BB-3FA4942D477A}" destId="{906964C4-F5D5-4A62-8483-FA2451271997}" srcOrd="4" destOrd="0" parTransId="{5C43B4B5-34E5-4B0F-B4F1-8F731693ED0C}" sibTransId="{D50D77E7-D59B-4FDC-B7F5-7DA306C23452}"/>
    <dgm:cxn modelId="{59552E1E-99C4-436C-9CA9-EEEFDF00D61C}" type="presOf" srcId="{62ECF6C2-638D-49FC-B6D2-FB714B6C4C41}" destId="{12242676-465A-4303-A2AE-75A48DDC1A4B}" srcOrd="0" destOrd="0" presId="urn:microsoft.com/office/officeart/2005/8/layout/radial2"/>
    <dgm:cxn modelId="{C7DA3E33-39DF-428A-8248-5AE665F7D8A7}" type="presOf" srcId="{5C43B4B5-34E5-4B0F-B4F1-8F731693ED0C}" destId="{71C252DD-0BD4-4207-A4E3-588408D678FB}" srcOrd="0" destOrd="0" presId="urn:microsoft.com/office/officeart/2005/8/layout/radial2"/>
    <dgm:cxn modelId="{34334E44-4EAF-4749-941C-915511711BCD}" type="presOf" srcId="{04FA361D-6162-4DD9-B51F-8A445BCAE911}" destId="{A71EB7CC-4DF6-41B4-9516-3BDF785FF836}" srcOrd="0" destOrd="0" presId="urn:microsoft.com/office/officeart/2005/8/layout/radial2"/>
    <dgm:cxn modelId="{C48C0A47-F10F-4D85-941B-F253AC160617}" srcId="{80132CC9-ACBA-4EF8-84BB-3FA4942D477A}" destId="{B735751A-F2AB-4A41-8E5E-934A2747D712}" srcOrd="0" destOrd="0" parTransId="{8EC2F489-D819-4A69-ABD3-DD287BE7112A}" sibTransId="{313B619D-EB2C-42AB-9925-C395E213D814}"/>
    <dgm:cxn modelId="{C165844E-2774-4D71-ADA5-6FDB5D8B520D}" type="presOf" srcId="{906964C4-F5D5-4A62-8483-FA2451271997}" destId="{653666EE-85F7-4EBB-89FF-C0D69F24517C}" srcOrd="0" destOrd="0" presId="urn:microsoft.com/office/officeart/2005/8/layout/radial2"/>
    <dgm:cxn modelId="{5FF5896E-EA66-4318-96E5-22E7B6D2E211}" type="presOf" srcId="{94581817-6B89-4BD1-8141-4BBA788681F0}" destId="{8B4F3489-B650-4C3E-8477-D7EB2399CF93}" srcOrd="0" destOrd="0" presId="urn:microsoft.com/office/officeart/2005/8/layout/radial2"/>
    <dgm:cxn modelId="{8C2B4883-E934-47A8-879D-C8D7BA07801B}" type="presOf" srcId="{B735751A-F2AB-4A41-8E5E-934A2747D712}" destId="{202D9393-B10F-49D6-9833-AD0751FACCAA}" srcOrd="0" destOrd="0" presId="urn:microsoft.com/office/officeart/2005/8/layout/radial2"/>
    <dgm:cxn modelId="{309FC199-F8D3-429C-8997-44F92F62EE44}" srcId="{80132CC9-ACBA-4EF8-84BB-3FA4942D477A}" destId="{94581817-6B89-4BD1-8141-4BBA788681F0}" srcOrd="1" destOrd="0" parTransId="{6E630063-0790-4B90-BB3F-0C1330A73EA2}" sibTransId="{E25A6478-4599-46F2-9A77-40FFB296F4F3}"/>
    <dgm:cxn modelId="{780F52A1-0AA6-41FC-A479-2800A828CAAC}" type="presOf" srcId="{80132CC9-ACBA-4EF8-84BB-3FA4942D477A}" destId="{4FF7F464-BF0E-4438-BA5C-20C45D47B946}" srcOrd="0" destOrd="0" presId="urn:microsoft.com/office/officeart/2005/8/layout/radial2"/>
    <dgm:cxn modelId="{3EC56AA4-EA59-4AA3-9E06-DC5005B53C0F}" srcId="{80132CC9-ACBA-4EF8-84BB-3FA4942D477A}" destId="{4D8CE5D7-63F5-4DEA-8630-E39413D757E9}" srcOrd="3" destOrd="0" parTransId="{828C5071-BA45-4FD3-B029-1FB98FD4173A}" sibTransId="{04F96315-84BE-4EA7-BA7F-366378FB91F0}"/>
    <dgm:cxn modelId="{A0E288B0-D191-4DC3-AEE8-3B43231ACCC4}" type="presOf" srcId="{6E630063-0790-4B90-BB3F-0C1330A73EA2}" destId="{79527D3B-E2BF-4346-B0ED-1531AC36D5D8}" srcOrd="0" destOrd="0" presId="urn:microsoft.com/office/officeart/2005/8/layout/radial2"/>
    <dgm:cxn modelId="{4A7271BC-3AAC-42F4-9BE7-6D1049BC6880}" type="presOf" srcId="{828C5071-BA45-4FD3-B029-1FB98FD4173A}" destId="{676A62A4-CF44-4F8F-AE1E-5213CA0CD442}" srcOrd="0" destOrd="0" presId="urn:microsoft.com/office/officeart/2005/8/layout/radial2"/>
    <dgm:cxn modelId="{07884EC7-A473-448D-B3A2-4C7C006C8756}" srcId="{80132CC9-ACBA-4EF8-84BB-3FA4942D477A}" destId="{62ECF6C2-638D-49FC-B6D2-FB714B6C4C41}" srcOrd="2" destOrd="0" parTransId="{04FA361D-6162-4DD9-B51F-8A445BCAE911}" sibTransId="{02904E3D-083E-4B6E-8F61-3D3D2DF3F164}"/>
    <dgm:cxn modelId="{4EF78CF9-9EE7-4218-B3C2-75E0E85F93B5}" type="presOf" srcId="{4D8CE5D7-63F5-4DEA-8630-E39413D757E9}" destId="{2FB2F5D4-457F-4BE8-A96B-11E1D5FF7761}" srcOrd="0" destOrd="0" presId="urn:microsoft.com/office/officeart/2005/8/layout/radial2"/>
    <dgm:cxn modelId="{A8A468FC-9FFE-43F7-AA47-8B92FE308D3E}" type="presOf" srcId="{8EC2F489-D819-4A69-ABD3-DD287BE7112A}" destId="{5F6C965D-B220-432C-B0C0-656F26BA21C7}" srcOrd="0" destOrd="0" presId="urn:microsoft.com/office/officeart/2005/8/layout/radial2"/>
    <dgm:cxn modelId="{971F0945-E505-47E7-8722-D0E5DBFF8250}" type="presParOf" srcId="{4FF7F464-BF0E-4438-BA5C-20C45D47B946}" destId="{FF671212-1214-4522-9336-B2CA8CDF3835}" srcOrd="0" destOrd="0" presId="urn:microsoft.com/office/officeart/2005/8/layout/radial2"/>
    <dgm:cxn modelId="{61BC6857-9F92-44D1-BC20-B7A9174CE471}" type="presParOf" srcId="{FF671212-1214-4522-9336-B2CA8CDF3835}" destId="{DA6D3ED3-627C-4349-9DEE-21CBA454D950}" srcOrd="0" destOrd="0" presId="urn:microsoft.com/office/officeart/2005/8/layout/radial2"/>
    <dgm:cxn modelId="{FC4C15C1-6F14-45AD-95C3-FB50049BDC81}" type="presParOf" srcId="{DA6D3ED3-627C-4349-9DEE-21CBA454D950}" destId="{4EE96E83-A177-4D52-867D-475E1AE2591A}" srcOrd="0" destOrd="0" presId="urn:microsoft.com/office/officeart/2005/8/layout/radial2"/>
    <dgm:cxn modelId="{147BA7AA-A88A-4321-BD67-BDFF1F6D3873}" type="presParOf" srcId="{DA6D3ED3-627C-4349-9DEE-21CBA454D950}" destId="{DF6CE6E9-7170-4BDA-AABE-4CAB6586AB85}" srcOrd="1" destOrd="0" presId="urn:microsoft.com/office/officeart/2005/8/layout/radial2"/>
    <dgm:cxn modelId="{F221B658-5194-4C02-A186-E9CBA568EEE5}" type="presParOf" srcId="{FF671212-1214-4522-9336-B2CA8CDF3835}" destId="{5F6C965D-B220-432C-B0C0-656F26BA21C7}" srcOrd="1" destOrd="0" presId="urn:microsoft.com/office/officeart/2005/8/layout/radial2"/>
    <dgm:cxn modelId="{D0DEA99B-A417-4BCC-B02A-CF422052F8D4}" type="presParOf" srcId="{FF671212-1214-4522-9336-B2CA8CDF3835}" destId="{F2ACABD8-630E-4980-84CE-AEE96C8AAB3B}" srcOrd="2" destOrd="0" presId="urn:microsoft.com/office/officeart/2005/8/layout/radial2"/>
    <dgm:cxn modelId="{00821C1E-B7F9-4242-94B7-8F902B0647DF}" type="presParOf" srcId="{F2ACABD8-630E-4980-84CE-AEE96C8AAB3B}" destId="{202D9393-B10F-49D6-9833-AD0751FACCAA}" srcOrd="0" destOrd="0" presId="urn:microsoft.com/office/officeart/2005/8/layout/radial2"/>
    <dgm:cxn modelId="{7224F6C3-7A10-4486-A6C9-54F7BE4B4FC4}" type="presParOf" srcId="{F2ACABD8-630E-4980-84CE-AEE96C8AAB3B}" destId="{F7BA6784-7EE5-4E36-AD40-C2AE6A7FDC87}" srcOrd="1" destOrd="0" presId="urn:microsoft.com/office/officeart/2005/8/layout/radial2"/>
    <dgm:cxn modelId="{3ED9BB83-1E4F-4DD2-A55E-B9B36F0CF81C}" type="presParOf" srcId="{FF671212-1214-4522-9336-B2CA8CDF3835}" destId="{79527D3B-E2BF-4346-B0ED-1531AC36D5D8}" srcOrd="3" destOrd="0" presId="urn:microsoft.com/office/officeart/2005/8/layout/radial2"/>
    <dgm:cxn modelId="{78B2D400-8870-468C-8940-8EF3651A9ADC}" type="presParOf" srcId="{FF671212-1214-4522-9336-B2CA8CDF3835}" destId="{5D726DF3-6358-46A8-B9B5-1D3A1918D70E}" srcOrd="4" destOrd="0" presId="urn:microsoft.com/office/officeart/2005/8/layout/radial2"/>
    <dgm:cxn modelId="{21ECCFBA-DC34-4E54-8EF3-16B6051A8D21}" type="presParOf" srcId="{5D726DF3-6358-46A8-B9B5-1D3A1918D70E}" destId="{8B4F3489-B650-4C3E-8477-D7EB2399CF93}" srcOrd="0" destOrd="0" presId="urn:microsoft.com/office/officeart/2005/8/layout/radial2"/>
    <dgm:cxn modelId="{7634E2C5-0CA9-4787-A46C-7487877D5DA3}" type="presParOf" srcId="{5D726DF3-6358-46A8-B9B5-1D3A1918D70E}" destId="{EBB30B92-D8CC-4618-8BF0-6820BFD6443C}" srcOrd="1" destOrd="0" presId="urn:microsoft.com/office/officeart/2005/8/layout/radial2"/>
    <dgm:cxn modelId="{05AC3EA6-1731-41FF-BA30-DF075254369C}" type="presParOf" srcId="{FF671212-1214-4522-9336-B2CA8CDF3835}" destId="{A71EB7CC-4DF6-41B4-9516-3BDF785FF836}" srcOrd="5" destOrd="0" presId="urn:microsoft.com/office/officeart/2005/8/layout/radial2"/>
    <dgm:cxn modelId="{515A7683-E42A-4BA5-8D19-CE44E316A5B1}" type="presParOf" srcId="{FF671212-1214-4522-9336-B2CA8CDF3835}" destId="{B131224E-0811-439B-B8C8-3D9BCBB3095A}" srcOrd="6" destOrd="0" presId="urn:microsoft.com/office/officeart/2005/8/layout/radial2"/>
    <dgm:cxn modelId="{7B3ECA56-4A12-4B9A-A5DC-3130F6C604BE}" type="presParOf" srcId="{B131224E-0811-439B-B8C8-3D9BCBB3095A}" destId="{12242676-465A-4303-A2AE-75A48DDC1A4B}" srcOrd="0" destOrd="0" presId="urn:microsoft.com/office/officeart/2005/8/layout/radial2"/>
    <dgm:cxn modelId="{70198D90-4524-49E8-A675-8D0D6492824B}" type="presParOf" srcId="{B131224E-0811-439B-B8C8-3D9BCBB3095A}" destId="{3EC2049E-89B1-4EC2-8548-FE78140A24A4}" srcOrd="1" destOrd="0" presId="urn:microsoft.com/office/officeart/2005/8/layout/radial2"/>
    <dgm:cxn modelId="{2FF8FF81-ECE9-4A25-9354-8DEB8188B4F4}" type="presParOf" srcId="{FF671212-1214-4522-9336-B2CA8CDF3835}" destId="{676A62A4-CF44-4F8F-AE1E-5213CA0CD442}" srcOrd="7" destOrd="0" presId="urn:microsoft.com/office/officeart/2005/8/layout/radial2"/>
    <dgm:cxn modelId="{FB1CA274-680F-43FD-B8F1-E02AD642753D}" type="presParOf" srcId="{FF671212-1214-4522-9336-B2CA8CDF3835}" destId="{B3B9E2A9-E9F8-4A79-8E13-9C60A60FA861}" srcOrd="8" destOrd="0" presId="urn:microsoft.com/office/officeart/2005/8/layout/radial2"/>
    <dgm:cxn modelId="{06D88769-B2E9-4228-97EB-8BE1901C6543}" type="presParOf" srcId="{B3B9E2A9-E9F8-4A79-8E13-9C60A60FA861}" destId="{2FB2F5D4-457F-4BE8-A96B-11E1D5FF7761}" srcOrd="0" destOrd="0" presId="urn:microsoft.com/office/officeart/2005/8/layout/radial2"/>
    <dgm:cxn modelId="{B89153CD-628C-4193-8B20-E0F533521A98}" type="presParOf" srcId="{B3B9E2A9-E9F8-4A79-8E13-9C60A60FA861}" destId="{D14E6F1E-0BCC-469A-BE07-D5144A0C51CA}" srcOrd="1" destOrd="0" presId="urn:microsoft.com/office/officeart/2005/8/layout/radial2"/>
    <dgm:cxn modelId="{BAB59457-502F-4F95-BC77-2C57F07094B8}" type="presParOf" srcId="{FF671212-1214-4522-9336-B2CA8CDF3835}" destId="{71C252DD-0BD4-4207-A4E3-588408D678FB}" srcOrd="9" destOrd="0" presId="urn:microsoft.com/office/officeart/2005/8/layout/radial2"/>
    <dgm:cxn modelId="{6560EA6D-F819-473C-AF14-7E12BE9517FF}" type="presParOf" srcId="{FF671212-1214-4522-9336-B2CA8CDF3835}" destId="{33402700-9EA3-44C9-8D5C-56524574EA19}" srcOrd="10" destOrd="0" presId="urn:microsoft.com/office/officeart/2005/8/layout/radial2"/>
    <dgm:cxn modelId="{D308FA17-BD0F-47DF-9590-FFDA3C6BF377}" type="presParOf" srcId="{33402700-9EA3-44C9-8D5C-56524574EA19}" destId="{653666EE-85F7-4EBB-89FF-C0D69F24517C}" srcOrd="0" destOrd="0" presId="urn:microsoft.com/office/officeart/2005/8/layout/radial2"/>
    <dgm:cxn modelId="{C8326093-0009-4A01-920A-FE4BB27629C5}" type="presParOf" srcId="{33402700-9EA3-44C9-8D5C-56524574EA19}" destId="{12DDC50F-4C15-4C7C-8F13-2BD4BE46D4FC}" srcOrd="1" destOrd="0" presId="urn:microsoft.com/office/officeart/2005/8/layout/radial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5267104-7815-49A2-8864-B8E90FA40B3A}" type="doc">
      <dgm:prSet loTypeId="urn:microsoft.com/office/officeart/2005/8/layout/hList7" loCatId="relationship" qsTypeId="urn:microsoft.com/office/officeart/2005/8/quickstyle/simple1" qsCatId="simple" csTypeId="urn:microsoft.com/office/officeart/2005/8/colors/colorful1" csCatId="colorful" phldr="1"/>
      <dgm:spPr/>
    </dgm:pt>
    <dgm:pt modelId="{F56652B7-5CD7-44C8-89A6-616671C8A32B}">
      <dgm:prSet phldrT="[Text]"/>
      <dgm:spPr/>
      <dgm:t>
        <a:bodyPr/>
        <a:lstStyle/>
        <a:p>
          <a:r>
            <a:rPr lang="en-GB">
              <a:latin typeface="Arial" panose="020B0604020202020204" pitchFamily="34" charset="0"/>
              <a:cs typeface="Arial" panose="020B0604020202020204" pitchFamily="34" charset="0"/>
            </a:rPr>
            <a:t>Dysphagia</a:t>
          </a:r>
          <a:endParaRPr lang="en-GB" dirty="0">
            <a:latin typeface="Arial" panose="020B0604020202020204" pitchFamily="34" charset="0"/>
            <a:cs typeface="Arial" panose="020B0604020202020204" pitchFamily="34" charset="0"/>
          </a:endParaRPr>
        </a:p>
      </dgm:t>
    </dgm:pt>
    <dgm:pt modelId="{CD7D2FEA-B00D-4C8C-856F-0EEFB9C5890B}" type="par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2A41DE2-2864-4D47-975A-BEFEDA3987C8}" type="sib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F76E75C9-B0C3-44CB-A92B-01A37F4C42B4}">
      <dgm:prSet phldrT="[Text]"/>
      <dgm:spPr/>
      <dgm:t>
        <a:bodyPr/>
        <a:lstStyle/>
        <a:p>
          <a:r>
            <a:rPr lang="en-GB">
              <a:latin typeface="Arial" panose="020B0604020202020204" pitchFamily="34" charset="0"/>
              <a:cs typeface="Arial" panose="020B0604020202020204" pitchFamily="34" charset="0"/>
            </a:rPr>
            <a:t>Identifying and managing deterioration in health (RESTORE2)</a:t>
          </a:r>
          <a:endParaRPr lang="en-GB" dirty="0">
            <a:latin typeface="Arial" panose="020B0604020202020204" pitchFamily="34" charset="0"/>
            <a:cs typeface="Arial" panose="020B0604020202020204" pitchFamily="34" charset="0"/>
          </a:endParaRPr>
        </a:p>
      </dgm:t>
    </dgm:pt>
    <dgm:pt modelId="{98233E8C-B95A-4088-9233-8206FD5CDAFF}" type="parTrans" cxnId="{84BDF550-E622-42F2-A0CA-A139CBCB880D}">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5524AF3-2CC9-4FA2-B87D-68AD32342872}" type="sibTrans" cxnId="{84BDF550-E622-42F2-A0CA-A139CBCB880D}">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1BDFD643-2880-47CF-99E3-4870031A50B1}">
      <dgm:prSet phldrT="[Text]"/>
      <dgm:spPr/>
      <dgm:t>
        <a:bodyPr/>
        <a:lstStyle/>
        <a:p>
          <a:r>
            <a:rPr lang="en-GB">
              <a:latin typeface="Arial" panose="020B0604020202020204" pitchFamily="34" charset="0"/>
              <a:cs typeface="Arial" panose="020B0604020202020204" pitchFamily="34" charset="0"/>
            </a:rPr>
            <a:t>Diabetes, Weight Management and Obesity</a:t>
          </a:r>
          <a:endParaRPr lang="en-GB" dirty="0">
            <a:latin typeface="Arial" panose="020B0604020202020204" pitchFamily="34" charset="0"/>
            <a:cs typeface="Arial" panose="020B0604020202020204" pitchFamily="34" charset="0"/>
          </a:endParaRPr>
        </a:p>
      </dgm:t>
    </dgm:pt>
    <dgm:pt modelId="{C432C4CA-030F-42B4-B1E6-DEED261CDD46}" type="par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28D0BF24-4700-4DDF-BCC7-DDFF1542F921}" type="sib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C8690605-3DEC-4CA9-A597-06B7C29353A8}">
      <dgm:prSet phldrT="[Text]"/>
      <dgm:spPr/>
      <dgm:t>
        <a:bodyPr/>
        <a:lstStyle/>
        <a:p>
          <a:r>
            <a:rPr lang="en-GB">
              <a:latin typeface="Arial" panose="020B0604020202020204" pitchFamily="34" charset="0"/>
              <a:cs typeface="Arial" panose="020B0604020202020204" pitchFamily="34" charset="0"/>
            </a:rPr>
            <a:t>Constipation</a:t>
          </a:r>
          <a:endParaRPr lang="en-GB" dirty="0">
            <a:latin typeface="Arial" panose="020B0604020202020204" pitchFamily="34" charset="0"/>
            <a:cs typeface="Arial" panose="020B0604020202020204" pitchFamily="34" charset="0"/>
          </a:endParaRPr>
        </a:p>
      </dgm:t>
    </dgm:pt>
    <dgm:pt modelId="{79F72ED9-C95C-4640-8986-73EC8CC56B8B}" type="par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1398F52-A659-4CDC-A4C3-7DF8962C85F3}" type="sib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DF85E4FE-F6CF-44BD-8390-9042A0EBE8D3}" type="pres">
      <dgm:prSet presAssocID="{05267104-7815-49A2-8864-B8E90FA40B3A}" presName="Name0" presStyleCnt="0">
        <dgm:presLayoutVars>
          <dgm:dir/>
          <dgm:resizeHandles val="exact"/>
        </dgm:presLayoutVars>
      </dgm:prSet>
      <dgm:spPr/>
    </dgm:pt>
    <dgm:pt modelId="{77E64F70-CF58-4D7F-8EFF-9E2A76D932AD}" type="pres">
      <dgm:prSet presAssocID="{05267104-7815-49A2-8864-B8E90FA40B3A}" presName="fgShape" presStyleLbl="fgShp" presStyleIdx="0" presStyleCnt="1"/>
      <dgm:spPr/>
    </dgm:pt>
    <dgm:pt modelId="{1E2A7475-9E93-4B9C-A466-DB7CC70FA301}" type="pres">
      <dgm:prSet presAssocID="{05267104-7815-49A2-8864-B8E90FA40B3A}" presName="linComp" presStyleCnt="0"/>
      <dgm:spPr/>
    </dgm:pt>
    <dgm:pt modelId="{A3989939-C43B-49F8-8FFF-F70E465B51D5}" type="pres">
      <dgm:prSet presAssocID="{F56652B7-5CD7-44C8-89A6-616671C8A32B}" presName="compNode" presStyleCnt="0"/>
      <dgm:spPr/>
    </dgm:pt>
    <dgm:pt modelId="{BDD64936-390D-4CCC-AEAE-D45DD042A978}" type="pres">
      <dgm:prSet presAssocID="{F56652B7-5CD7-44C8-89A6-616671C8A32B}" presName="bkgdShape" presStyleLbl="node1" presStyleIdx="0" presStyleCnt="4"/>
      <dgm:spPr/>
    </dgm:pt>
    <dgm:pt modelId="{D01E9A78-A896-4E65-A923-057A5BD8402B}" type="pres">
      <dgm:prSet presAssocID="{F56652B7-5CD7-44C8-89A6-616671C8A32B}" presName="nodeTx" presStyleLbl="node1" presStyleIdx="0" presStyleCnt="4">
        <dgm:presLayoutVars>
          <dgm:bulletEnabled val="1"/>
        </dgm:presLayoutVars>
      </dgm:prSet>
      <dgm:spPr/>
    </dgm:pt>
    <dgm:pt modelId="{4CDA0098-266B-4098-892F-1D8F618D06F1}" type="pres">
      <dgm:prSet presAssocID="{F56652B7-5CD7-44C8-89A6-616671C8A32B}" presName="invisiNode" presStyleLbl="node1" presStyleIdx="0" presStyleCnt="4"/>
      <dgm:spPr/>
    </dgm:pt>
    <dgm:pt modelId="{F602B889-8111-45CB-B2DD-341AB9627970}" type="pres">
      <dgm:prSet presAssocID="{F56652B7-5CD7-44C8-89A6-616671C8A32B}"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ngs with solid fill"/>
        </a:ext>
      </dgm:extLst>
    </dgm:pt>
    <dgm:pt modelId="{D86843B7-4109-4B0B-84E0-1334215C72CA}" type="pres">
      <dgm:prSet presAssocID="{52A41DE2-2864-4D47-975A-BEFEDA3987C8}" presName="sibTrans" presStyleLbl="sibTrans2D1" presStyleIdx="0" presStyleCnt="0"/>
      <dgm:spPr/>
    </dgm:pt>
    <dgm:pt modelId="{D4F18CBA-FC21-48C4-8311-AA63240A3F05}" type="pres">
      <dgm:prSet presAssocID="{F76E75C9-B0C3-44CB-A92B-01A37F4C42B4}" presName="compNode" presStyleCnt="0"/>
      <dgm:spPr/>
    </dgm:pt>
    <dgm:pt modelId="{E7493C37-713F-45F6-97C3-25F7A9D78B78}" type="pres">
      <dgm:prSet presAssocID="{F76E75C9-B0C3-44CB-A92B-01A37F4C42B4}" presName="bkgdShape" presStyleLbl="node1" presStyleIdx="1" presStyleCnt="4"/>
      <dgm:spPr/>
    </dgm:pt>
    <dgm:pt modelId="{0586B181-B25D-4477-9149-5903AE0DE00F}" type="pres">
      <dgm:prSet presAssocID="{F76E75C9-B0C3-44CB-A92B-01A37F4C42B4}" presName="nodeTx" presStyleLbl="node1" presStyleIdx="1" presStyleCnt="4">
        <dgm:presLayoutVars>
          <dgm:bulletEnabled val="1"/>
        </dgm:presLayoutVars>
      </dgm:prSet>
      <dgm:spPr/>
    </dgm:pt>
    <dgm:pt modelId="{10BDA4A1-375F-43C9-91AE-94733EC309B6}" type="pres">
      <dgm:prSet presAssocID="{F76E75C9-B0C3-44CB-A92B-01A37F4C42B4}" presName="invisiNode" presStyleLbl="node1" presStyleIdx="1" presStyleCnt="4"/>
      <dgm:spPr/>
    </dgm:pt>
    <dgm:pt modelId="{5D13240E-F588-418B-9E2B-2394DDA8CD85}" type="pres">
      <dgm:prSet presAssocID="{F76E75C9-B0C3-44CB-A92B-01A37F4C42B4}"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ever outline"/>
        </a:ext>
      </dgm:extLst>
    </dgm:pt>
    <dgm:pt modelId="{354D0387-1CAC-4A86-B452-F2FEF539E056}" type="pres">
      <dgm:prSet presAssocID="{55524AF3-2CC9-4FA2-B87D-68AD32342872}" presName="sibTrans" presStyleLbl="sibTrans2D1" presStyleIdx="0" presStyleCnt="0"/>
      <dgm:spPr/>
    </dgm:pt>
    <dgm:pt modelId="{26D52A9F-4879-4609-9B96-D4497B7938C2}" type="pres">
      <dgm:prSet presAssocID="{1BDFD643-2880-47CF-99E3-4870031A50B1}" presName="compNode" presStyleCnt="0"/>
      <dgm:spPr/>
    </dgm:pt>
    <dgm:pt modelId="{710B8FD2-C4EF-4597-905C-15FB23929675}" type="pres">
      <dgm:prSet presAssocID="{1BDFD643-2880-47CF-99E3-4870031A50B1}" presName="bkgdShape" presStyleLbl="node1" presStyleIdx="2" presStyleCnt="4"/>
      <dgm:spPr/>
    </dgm:pt>
    <dgm:pt modelId="{34C14EE9-04D4-46CB-B038-6D7DCFA82B20}" type="pres">
      <dgm:prSet presAssocID="{1BDFD643-2880-47CF-99E3-4870031A50B1}" presName="nodeTx" presStyleLbl="node1" presStyleIdx="2" presStyleCnt="4">
        <dgm:presLayoutVars>
          <dgm:bulletEnabled val="1"/>
        </dgm:presLayoutVars>
      </dgm:prSet>
      <dgm:spPr/>
    </dgm:pt>
    <dgm:pt modelId="{755BC375-FA31-4CE7-9C64-793A94C1158C}" type="pres">
      <dgm:prSet presAssocID="{1BDFD643-2880-47CF-99E3-4870031A50B1}" presName="invisiNode" presStyleLbl="node1" presStyleIdx="2" presStyleCnt="4"/>
      <dgm:spPr/>
    </dgm:pt>
    <dgm:pt modelId="{AF023E5F-5A18-4894-8A4C-42C3EF060BF3}" type="pres">
      <dgm:prSet presAssocID="{1BDFD643-2880-47CF-99E3-4870031A50B1}"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ocolate with solid fill"/>
        </a:ext>
      </dgm:extLst>
    </dgm:pt>
    <dgm:pt modelId="{17025135-E689-493B-A2C7-B56FAE99EB4E}" type="pres">
      <dgm:prSet presAssocID="{28D0BF24-4700-4DDF-BCC7-DDFF1542F921}" presName="sibTrans" presStyleLbl="sibTrans2D1" presStyleIdx="0" presStyleCnt="0"/>
      <dgm:spPr/>
    </dgm:pt>
    <dgm:pt modelId="{E4E2D69F-EE20-4B5B-8F40-DAE1C71557E6}" type="pres">
      <dgm:prSet presAssocID="{C8690605-3DEC-4CA9-A597-06B7C29353A8}" presName="compNode" presStyleCnt="0"/>
      <dgm:spPr/>
    </dgm:pt>
    <dgm:pt modelId="{1B9ADD46-41E6-42FA-9F52-00C6C9278C57}" type="pres">
      <dgm:prSet presAssocID="{C8690605-3DEC-4CA9-A597-06B7C29353A8}" presName="bkgdShape" presStyleLbl="node1" presStyleIdx="3" presStyleCnt="4"/>
      <dgm:spPr/>
    </dgm:pt>
    <dgm:pt modelId="{EA5BA150-F69C-436C-B40B-E9278C15A673}" type="pres">
      <dgm:prSet presAssocID="{C8690605-3DEC-4CA9-A597-06B7C29353A8}" presName="nodeTx" presStyleLbl="node1" presStyleIdx="3" presStyleCnt="4">
        <dgm:presLayoutVars>
          <dgm:bulletEnabled val="1"/>
        </dgm:presLayoutVars>
      </dgm:prSet>
      <dgm:spPr/>
    </dgm:pt>
    <dgm:pt modelId="{E8789244-EC9E-49C2-BC18-EFE82AD672A0}" type="pres">
      <dgm:prSet presAssocID="{C8690605-3DEC-4CA9-A597-06B7C29353A8}" presName="invisiNode" presStyleLbl="node1" presStyleIdx="3" presStyleCnt="4"/>
      <dgm:spPr/>
    </dgm:pt>
    <dgm:pt modelId="{8A782BA6-2CD9-4356-9F11-57D86134B19A}" type="pres">
      <dgm:prSet presAssocID="{C8690605-3DEC-4CA9-A597-06B7C29353A8}"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oilet with solid fill"/>
        </a:ext>
      </dgm:extLst>
    </dgm:pt>
  </dgm:ptLst>
  <dgm:cxnLst>
    <dgm:cxn modelId="{A98A4B24-5634-4D61-8E44-8333EBB5BED6}" srcId="{05267104-7815-49A2-8864-B8E90FA40B3A}" destId="{1BDFD643-2880-47CF-99E3-4870031A50B1}" srcOrd="2" destOrd="0" parTransId="{C432C4CA-030F-42B4-B1E6-DEED261CDD46}" sibTransId="{28D0BF24-4700-4DDF-BCC7-DDFF1542F921}"/>
    <dgm:cxn modelId="{7B3ED326-F408-48B0-B384-C7B9ECBCEC74}" type="presOf" srcId="{F56652B7-5CD7-44C8-89A6-616671C8A32B}" destId="{BDD64936-390D-4CCC-AEAE-D45DD042A978}" srcOrd="0" destOrd="0" presId="urn:microsoft.com/office/officeart/2005/8/layout/hList7"/>
    <dgm:cxn modelId="{DE07994B-FBBA-4888-AF2A-A2B52AF78DAC}" srcId="{05267104-7815-49A2-8864-B8E90FA40B3A}" destId="{C8690605-3DEC-4CA9-A597-06B7C29353A8}" srcOrd="3" destOrd="0" parTransId="{79F72ED9-C95C-4640-8986-73EC8CC56B8B}" sibTransId="{51398F52-A659-4CDC-A4C3-7DF8962C85F3}"/>
    <dgm:cxn modelId="{296CFE4D-28B1-45B0-8FDE-5097547EA367}" type="presOf" srcId="{55524AF3-2CC9-4FA2-B87D-68AD32342872}" destId="{354D0387-1CAC-4A86-B452-F2FEF539E056}" srcOrd="0" destOrd="0" presId="urn:microsoft.com/office/officeart/2005/8/layout/hList7"/>
    <dgm:cxn modelId="{84BDF550-E622-42F2-A0CA-A139CBCB880D}" srcId="{05267104-7815-49A2-8864-B8E90FA40B3A}" destId="{F76E75C9-B0C3-44CB-A92B-01A37F4C42B4}" srcOrd="1" destOrd="0" parTransId="{98233E8C-B95A-4088-9233-8206FD5CDAFF}" sibTransId="{55524AF3-2CC9-4FA2-B87D-68AD32342872}"/>
    <dgm:cxn modelId="{17942872-E1AB-4F23-BC93-1A0395178AF2}" type="presOf" srcId="{C8690605-3DEC-4CA9-A597-06B7C29353A8}" destId="{EA5BA150-F69C-436C-B40B-E9278C15A673}" srcOrd="1" destOrd="0" presId="urn:microsoft.com/office/officeart/2005/8/layout/hList7"/>
    <dgm:cxn modelId="{2C398E7A-07EA-454B-9F0A-612040ABD094}" srcId="{05267104-7815-49A2-8864-B8E90FA40B3A}" destId="{F56652B7-5CD7-44C8-89A6-616671C8A32B}" srcOrd="0" destOrd="0" parTransId="{CD7D2FEA-B00D-4C8C-856F-0EEFB9C5890B}" sibTransId="{52A41DE2-2864-4D47-975A-BEFEDA3987C8}"/>
    <dgm:cxn modelId="{DE855B85-F306-46A8-A694-F8A3FA50FAA9}" type="presOf" srcId="{1BDFD643-2880-47CF-99E3-4870031A50B1}" destId="{34C14EE9-04D4-46CB-B038-6D7DCFA82B20}" srcOrd="1" destOrd="0" presId="urn:microsoft.com/office/officeart/2005/8/layout/hList7"/>
    <dgm:cxn modelId="{1226A492-ADAF-4937-B0ED-4B1CC9410E47}" type="presOf" srcId="{05267104-7815-49A2-8864-B8E90FA40B3A}" destId="{DF85E4FE-F6CF-44BD-8390-9042A0EBE8D3}" srcOrd="0" destOrd="0" presId="urn:microsoft.com/office/officeart/2005/8/layout/hList7"/>
    <dgm:cxn modelId="{E8734B95-0F86-40A9-9240-0D1627C59F76}" type="presOf" srcId="{28D0BF24-4700-4DDF-BCC7-DDFF1542F921}" destId="{17025135-E689-493B-A2C7-B56FAE99EB4E}" srcOrd="0" destOrd="0" presId="urn:microsoft.com/office/officeart/2005/8/layout/hList7"/>
    <dgm:cxn modelId="{2C049D99-7A1F-4577-B5E0-3BBB5C00A0F9}" type="presOf" srcId="{C8690605-3DEC-4CA9-A597-06B7C29353A8}" destId="{1B9ADD46-41E6-42FA-9F52-00C6C9278C57}" srcOrd="0" destOrd="0" presId="urn:microsoft.com/office/officeart/2005/8/layout/hList7"/>
    <dgm:cxn modelId="{FC1048A6-9CFF-4149-B63A-937C4D9E12F8}" type="presOf" srcId="{F76E75C9-B0C3-44CB-A92B-01A37F4C42B4}" destId="{E7493C37-713F-45F6-97C3-25F7A9D78B78}" srcOrd="0" destOrd="0" presId="urn:microsoft.com/office/officeart/2005/8/layout/hList7"/>
    <dgm:cxn modelId="{FA9549AB-EEEE-4A5B-B4AE-8C63EB2D2552}" type="presOf" srcId="{F76E75C9-B0C3-44CB-A92B-01A37F4C42B4}" destId="{0586B181-B25D-4477-9149-5903AE0DE00F}" srcOrd="1" destOrd="0" presId="urn:microsoft.com/office/officeart/2005/8/layout/hList7"/>
    <dgm:cxn modelId="{FC1484DF-2566-4890-A28D-C351A2129F99}" type="presOf" srcId="{1BDFD643-2880-47CF-99E3-4870031A50B1}" destId="{710B8FD2-C4EF-4597-905C-15FB23929675}" srcOrd="0" destOrd="0" presId="urn:microsoft.com/office/officeart/2005/8/layout/hList7"/>
    <dgm:cxn modelId="{971B95E0-3A25-4987-B261-753925A78618}" type="presOf" srcId="{F56652B7-5CD7-44C8-89A6-616671C8A32B}" destId="{D01E9A78-A896-4E65-A923-057A5BD8402B}" srcOrd="1" destOrd="0" presId="urn:microsoft.com/office/officeart/2005/8/layout/hList7"/>
    <dgm:cxn modelId="{B99546E9-FB3A-4EFA-933B-E19ABCC908F8}" type="presOf" srcId="{52A41DE2-2864-4D47-975A-BEFEDA3987C8}" destId="{D86843B7-4109-4B0B-84E0-1334215C72CA}" srcOrd="0" destOrd="0" presId="urn:microsoft.com/office/officeart/2005/8/layout/hList7"/>
    <dgm:cxn modelId="{C89D9A2C-CAA8-4B00-817C-2937203096B5}" type="presParOf" srcId="{DF85E4FE-F6CF-44BD-8390-9042A0EBE8D3}" destId="{77E64F70-CF58-4D7F-8EFF-9E2A76D932AD}" srcOrd="0" destOrd="0" presId="urn:microsoft.com/office/officeart/2005/8/layout/hList7"/>
    <dgm:cxn modelId="{2DC08575-ACEC-40CE-A529-CBE82AD8B0B2}" type="presParOf" srcId="{DF85E4FE-F6CF-44BD-8390-9042A0EBE8D3}" destId="{1E2A7475-9E93-4B9C-A466-DB7CC70FA301}" srcOrd="1" destOrd="0" presId="urn:microsoft.com/office/officeart/2005/8/layout/hList7"/>
    <dgm:cxn modelId="{E992DEC7-E1E7-461B-B754-E6F07611B912}" type="presParOf" srcId="{1E2A7475-9E93-4B9C-A466-DB7CC70FA301}" destId="{A3989939-C43B-49F8-8FFF-F70E465B51D5}" srcOrd="0" destOrd="0" presId="urn:microsoft.com/office/officeart/2005/8/layout/hList7"/>
    <dgm:cxn modelId="{6D7EBB3A-B40F-4906-B314-11A6A7C56F70}" type="presParOf" srcId="{A3989939-C43B-49F8-8FFF-F70E465B51D5}" destId="{BDD64936-390D-4CCC-AEAE-D45DD042A978}" srcOrd="0" destOrd="0" presId="urn:microsoft.com/office/officeart/2005/8/layout/hList7"/>
    <dgm:cxn modelId="{36AFE6CE-B20D-4798-818C-8C4BE829E1A5}" type="presParOf" srcId="{A3989939-C43B-49F8-8FFF-F70E465B51D5}" destId="{D01E9A78-A896-4E65-A923-057A5BD8402B}" srcOrd="1" destOrd="0" presId="urn:microsoft.com/office/officeart/2005/8/layout/hList7"/>
    <dgm:cxn modelId="{3D9AAE32-4A35-4823-8BCA-510324826BB5}" type="presParOf" srcId="{A3989939-C43B-49F8-8FFF-F70E465B51D5}" destId="{4CDA0098-266B-4098-892F-1D8F618D06F1}" srcOrd="2" destOrd="0" presId="urn:microsoft.com/office/officeart/2005/8/layout/hList7"/>
    <dgm:cxn modelId="{926F9E72-17E6-4FB0-BB40-CF79AF18290C}" type="presParOf" srcId="{A3989939-C43B-49F8-8FFF-F70E465B51D5}" destId="{F602B889-8111-45CB-B2DD-341AB9627970}" srcOrd="3" destOrd="0" presId="urn:microsoft.com/office/officeart/2005/8/layout/hList7"/>
    <dgm:cxn modelId="{96A9CE99-434B-43D5-B8D7-E1F876607981}" type="presParOf" srcId="{1E2A7475-9E93-4B9C-A466-DB7CC70FA301}" destId="{D86843B7-4109-4B0B-84E0-1334215C72CA}" srcOrd="1" destOrd="0" presId="urn:microsoft.com/office/officeart/2005/8/layout/hList7"/>
    <dgm:cxn modelId="{F90714D8-49CA-4395-9D87-60104F324FC0}" type="presParOf" srcId="{1E2A7475-9E93-4B9C-A466-DB7CC70FA301}" destId="{D4F18CBA-FC21-48C4-8311-AA63240A3F05}" srcOrd="2" destOrd="0" presId="urn:microsoft.com/office/officeart/2005/8/layout/hList7"/>
    <dgm:cxn modelId="{3C05634C-F878-410D-B93F-D19A6F1C688E}" type="presParOf" srcId="{D4F18CBA-FC21-48C4-8311-AA63240A3F05}" destId="{E7493C37-713F-45F6-97C3-25F7A9D78B78}" srcOrd="0" destOrd="0" presId="urn:microsoft.com/office/officeart/2005/8/layout/hList7"/>
    <dgm:cxn modelId="{AA643024-82E5-4559-BC06-8F3F159C0AE5}" type="presParOf" srcId="{D4F18CBA-FC21-48C4-8311-AA63240A3F05}" destId="{0586B181-B25D-4477-9149-5903AE0DE00F}" srcOrd="1" destOrd="0" presId="urn:microsoft.com/office/officeart/2005/8/layout/hList7"/>
    <dgm:cxn modelId="{AF915832-A9C6-4C92-8350-91861084E57F}" type="presParOf" srcId="{D4F18CBA-FC21-48C4-8311-AA63240A3F05}" destId="{10BDA4A1-375F-43C9-91AE-94733EC309B6}" srcOrd="2" destOrd="0" presId="urn:microsoft.com/office/officeart/2005/8/layout/hList7"/>
    <dgm:cxn modelId="{68F674C9-DC8F-4FB3-A215-458F1ACA50D0}" type="presParOf" srcId="{D4F18CBA-FC21-48C4-8311-AA63240A3F05}" destId="{5D13240E-F588-418B-9E2B-2394DDA8CD85}" srcOrd="3" destOrd="0" presId="urn:microsoft.com/office/officeart/2005/8/layout/hList7"/>
    <dgm:cxn modelId="{D40D5FC7-4A22-4443-831A-30FC4AB7218E}" type="presParOf" srcId="{1E2A7475-9E93-4B9C-A466-DB7CC70FA301}" destId="{354D0387-1CAC-4A86-B452-F2FEF539E056}" srcOrd="3" destOrd="0" presId="urn:microsoft.com/office/officeart/2005/8/layout/hList7"/>
    <dgm:cxn modelId="{453D9BAB-5424-48B7-9312-3B79741B926A}" type="presParOf" srcId="{1E2A7475-9E93-4B9C-A466-DB7CC70FA301}" destId="{26D52A9F-4879-4609-9B96-D4497B7938C2}" srcOrd="4" destOrd="0" presId="urn:microsoft.com/office/officeart/2005/8/layout/hList7"/>
    <dgm:cxn modelId="{DD1B8FF7-0343-4782-A32C-7A1E7E9FC5D2}" type="presParOf" srcId="{26D52A9F-4879-4609-9B96-D4497B7938C2}" destId="{710B8FD2-C4EF-4597-905C-15FB23929675}" srcOrd="0" destOrd="0" presId="urn:microsoft.com/office/officeart/2005/8/layout/hList7"/>
    <dgm:cxn modelId="{B7A600F7-DBBD-453C-A7D7-AEA7B2EDB606}" type="presParOf" srcId="{26D52A9F-4879-4609-9B96-D4497B7938C2}" destId="{34C14EE9-04D4-46CB-B038-6D7DCFA82B20}" srcOrd="1" destOrd="0" presId="urn:microsoft.com/office/officeart/2005/8/layout/hList7"/>
    <dgm:cxn modelId="{D0B34386-501A-44A4-AD03-82AB704C5362}" type="presParOf" srcId="{26D52A9F-4879-4609-9B96-D4497B7938C2}" destId="{755BC375-FA31-4CE7-9C64-793A94C1158C}" srcOrd="2" destOrd="0" presId="urn:microsoft.com/office/officeart/2005/8/layout/hList7"/>
    <dgm:cxn modelId="{DAD4D2E5-0175-46B0-916B-AE9B992AC487}" type="presParOf" srcId="{26D52A9F-4879-4609-9B96-D4497B7938C2}" destId="{AF023E5F-5A18-4894-8A4C-42C3EF060BF3}" srcOrd="3" destOrd="0" presId="urn:microsoft.com/office/officeart/2005/8/layout/hList7"/>
    <dgm:cxn modelId="{52EFB930-9A30-4DBD-A297-8DC72DDDEAAE}" type="presParOf" srcId="{1E2A7475-9E93-4B9C-A466-DB7CC70FA301}" destId="{17025135-E689-493B-A2C7-B56FAE99EB4E}" srcOrd="5" destOrd="0" presId="urn:microsoft.com/office/officeart/2005/8/layout/hList7"/>
    <dgm:cxn modelId="{54785BA3-CF55-48A5-84E1-D32BF29E50C5}" type="presParOf" srcId="{1E2A7475-9E93-4B9C-A466-DB7CC70FA301}" destId="{E4E2D69F-EE20-4B5B-8F40-DAE1C71557E6}" srcOrd="6" destOrd="0" presId="urn:microsoft.com/office/officeart/2005/8/layout/hList7"/>
    <dgm:cxn modelId="{4AD89669-99E9-42AF-BAFF-F6820DBA33A4}" type="presParOf" srcId="{E4E2D69F-EE20-4B5B-8F40-DAE1C71557E6}" destId="{1B9ADD46-41E6-42FA-9F52-00C6C9278C57}" srcOrd="0" destOrd="0" presId="urn:microsoft.com/office/officeart/2005/8/layout/hList7"/>
    <dgm:cxn modelId="{921382AE-17CB-4CF5-87D7-A9472F81CC0C}" type="presParOf" srcId="{E4E2D69F-EE20-4B5B-8F40-DAE1C71557E6}" destId="{EA5BA150-F69C-436C-B40B-E9278C15A673}" srcOrd="1" destOrd="0" presId="urn:microsoft.com/office/officeart/2005/8/layout/hList7"/>
    <dgm:cxn modelId="{084F6ACD-31A2-495F-9739-91CF741F8009}" type="presParOf" srcId="{E4E2D69F-EE20-4B5B-8F40-DAE1C71557E6}" destId="{E8789244-EC9E-49C2-BC18-EFE82AD672A0}" srcOrd="2" destOrd="0" presId="urn:microsoft.com/office/officeart/2005/8/layout/hList7"/>
    <dgm:cxn modelId="{BED69671-195F-47AA-B947-647C50F6FC63}" type="presParOf" srcId="{E4E2D69F-EE20-4B5B-8F40-DAE1C71557E6}" destId="{8A782BA6-2CD9-4356-9F11-57D86134B19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5267104-7815-49A2-8864-B8E90FA40B3A}" type="doc">
      <dgm:prSet loTypeId="urn:microsoft.com/office/officeart/2005/8/layout/hList7" loCatId="relationship" qsTypeId="urn:microsoft.com/office/officeart/2005/8/quickstyle/simple1" qsCatId="simple" csTypeId="urn:microsoft.com/office/officeart/2005/8/colors/colorful3" csCatId="colorful" phldr="1"/>
      <dgm:spPr/>
    </dgm:pt>
    <dgm:pt modelId="{F56652B7-5CD7-44C8-89A6-616671C8A32B}">
      <dgm:prSet phldrT="[Text]"/>
      <dgm:spPr/>
      <dgm:t>
        <a:bodyPr/>
        <a:lstStyle/>
        <a:p>
          <a:r>
            <a:rPr lang="en-GB" dirty="0">
              <a:latin typeface="Arial" panose="020B0604020202020204" pitchFamily="34" charset="0"/>
              <a:cs typeface="Arial" panose="020B0604020202020204" pitchFamily="34" charset="0"/>
            </a:rPr>
            <a:t>LeDeR Policy in action – Sharing the learning</a:t>
          </a:r>
        </a:p>
      </dgm:t>
    </dgm:pt>
    <dgm:pt modelId="{CD7D2FEA-B00D-4C8C-856F-0EEFB9C5890B}" type="par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2A41DE2-2864-4D47-975A-BEFEDA3987C8}" type="sib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BCB29E78-0E2C-4A4E-8BCC-0A848147BDD0}">
      <dgm:prSet phldrT="[Text]"/>
      <dgm:spPr/>
      <dgm:t>
        <a:bodyPr/>
        <a:lstStyle/>
        <a:p>
          <a:r>
            <a:rPr lang="en-GB" dirty="0">
              <a:latin typeface="Arial" panose="020B0604020202020204" pitchFamily="34" charset="0"/>
              <a:cs typeface="Arial" panose="020B0604020202020204" pitchFamily="34" charset="0"/>
            </a:rPr>
            <a:t>Use of legislation</a:t>
          </a:r>
        </a:p>
      </dgm:t>
    </dgm:pt>
    <dgm:pt modelId="{B0B2D579-155B-4B0A-B6DD-109E9BE44FFC}" type="parTrans" cxnId="{93C9DB67-C385-471B-8AA1-E51C51E6252F}">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EE0FA1E9-C34F-4A2D-9C7C-F735345C8AA6}" type="sibTrans" cxnId="{93C9DB67-C385-471B-8AA1-E51C51E6252F}">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1BDFD643-2880-47CF-99E3-4870031A50B1}">
      <dgm:prSet phldrT="[Text]"/>
      <dgm:spPr/>
      <dgm:t>
        <a:bodyPr/>
        <a:lstStyle/>
        <a:p>
          <a:r>
            <a:rPr lang="en-GB">
              <a:latin typeface="Arial" panose="020B0604020202020204" pitchFamily="34" charset="0"/>
              <a:cs typeface="Arial" panose="020B0604020202020204" pitchFamily="34" charset="0"/>
            </a:rPr>
            <a:t>Health Inequalities &amp; People from Minority ethnic groups</a:t>
          </a:r>
          <a:endParaRPr lang="en-GB" dirty="0">
            <a:latin typeface="Arial" panose="020B0604020202020204" pitchFamily="34" charset="0"/>
            <a:cs typeface="Arial" panose="020B0604020202020204" pitchFamily="34" charset="0"/>
          </a:endParaRPr>
        </a:p>
      </dgm:t>
    </dgm:pt>
    <dgm:pt modelId="{C432C4CA-030F-42B4-B1E6-DEED261CDD46}" type="par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28D0BF24-4700-4DDF-BCC7-DDFF1542F921}" type="sib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C8690605-3DEC-4CA9-A597-06B7C29353A8}">
      <dgm:prSet phldrT="[Text]"/>
      <dgm:spPr/>
      <dgm:t>
        <a:bodyPr/>
        <a:lstStyle/>
        <a:p>
          <a:r>
            <a:rPr lang="en-GB" dirty="0">
              <a:latin typeface="Arial" panose="020B0604020202020204" pitchFamily="34" charset="0"/>
              <a:cs typeface="Arial" panose="020B0604020202020204" pitchFamily="34" charset="0"/>
            </a:rPr>
            <a:t>End of life care &amp; Advance care planning (RESPECT)</a:t>
          </a:r>
        </a:p>
      </dgm:t>
    </dgm:pt>
    <dgm:pt modelId="{79F72ED9-C95C-4640-8986-73EC8CC56B8B}" type="par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1398F52-A659-4CDC-A4C3-7DF8962C85F3}" type="sib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88B0F3F5-0D41-41A0-8994-90CA2E57810C}">
      <dgm:prSet phldrT="[Text]"/>
      <dgm:spPr/>
      <dgm:t>
        <a:bodyPr/>
        <a:lstStyle/>
        <a:p>
          <a:r>
            <a:rPr lang="en-GB">
              <a:latin typeface="Arial" panose="020B0604020202020204" pitchFamily="34" charset="0"/>
              <a:cs typeface="Arial" panose="020B0604020202020204" pitchFamily="34" charset="0"/>
            </a:rPr>
            <a:t>Reasonable adjustments</a:t>
          </a:r>
          <a:endParaRPr lang="en-GB" dirty="0">
            <a:latin typeface="Arial" panose="020B0604020202020204" pitchFamily="34" charset="0"/>
            <a:cs typeface="Arial" panose="020B0604020202020204" pitchFamily="34" charset="0"/>
          </a:endParaRPr>
        </a:p>
      </dgm:t>
    </dgm:pt>
    <dgm:pt modelId="{C348E763-7D6C-46D5-A676-1BFD5EB030FE}" type="parTrans" cxnId="{845B8FEB-C32E-4CAB-B735-5FD1A7120661}">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D3EBF60-1691-4221-90C1-673BC0928281}" type="sibTrans" cxnId="{845B8FEB-C32E-4CAB-B735-5FD1A7120661}">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F5611F9D-4D8C-4582-8F20-9851A56FFA7B}">
      <dgm:prSet phldrT="[Text]"/>
      <dgm:spPr/>
      <dgm:t>
        <a:bodyPr/>
        <a:lstStyle/>
        <a:p>
          <a:r>
            <a:rPr lang="en-GB" dirty="0">
              <a:latin typeface="Arial" panose="020B0604020202020204" pitchFamily="34" charset="0"/>
              <a:cs typeface="Arial" panose="020B0604020202020204" pitchFamily="34" charset="0"/>
            </a:rPr>
            <a:t>Support for carers</a:t>
          </a:r>
        </a:p>
      </dgm:t>
    </dgm:pt>
    <dgm:pt modelId="{185C1210-1C6E-483E-A448-5983D54E0F11}" type="parTrans" cxnId="{D6E688D5-31B4-4322-B903-7CB62406782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0D59E08B-DB76-4944-BC60-2876A4F37D9F}" type="sibTrans" cxnId="{D6E688D5-31B4-4322-B903-7CB62406782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DF85E4FE-F6CF-44BD-8390-9042A0EBE8D3}" type="pres">
      <dgm:prSet presAssocID="{05267104-7815-49A2-8864-B8E90FA40B3A}" presName="Name0" presStyleCnt="0">
        <dgm:presLayoutVars>
          <dgm:dir/>
          <dgm:resizeHandles val="exact"/>
        </dgm:presLayoutVars>
      </dgm:prSet>
      <dgm:spPr/>
    </dgm:pt>
    <dgm:pt modelId="{77E64F70-CF58-4D7F-8EFF-9E2A76D932AD}" type="pres">
      <dgm:prSet presAssocID="{05267104-7815-49A2-8864-B8E90FA40B3A}" presName="fgShape" presStyleLbl="fgShp" presStyleIdx="0" presStyleCnt="1"/>
      <dgm:spPr/>
    </dgm:pt>
    <dgm:pt modelId="{1E2A7475-9E93-4B9C-A466-DB7CC70FA301}" type="pres">
      <dgm:prSet presAssocID="{05267104-7815-49A2-8864-B8E90FA40B3A}" presName="linComp" presStyleCnt="0"/>
      <dgm:spPr/>
    </dgm:pt>
    <dgm:pt modelId="{A3989939-C43B-49F8-8FFF-F70E465B51D5}" type="pres">
      <dgm:prSet presAssocID="{F56652B7-5CD7-44C8-89A6-616671C8A32B}" presName="compNode" presStyleCnt="0"/>
      <dgm:spPr/>
    </dgm:pt>
    <dgm:pt modelId="{BDD64936-390D-4CCC-AEAE-D45DD042A978}" type="pres">
      <dgm:prSet presAssocID="{F56652B7-5CD7-44C8-89A6-616671C8A32B}" presName="bkgdShape" presStyleLbl="node1" presStyleIdx="0" presStyleCnt="6"/>
      <dgm:spPr/>
    </dgm:pt>
    <dgm:pt modelId="{D01E9A78-A896-4E65-A923-057A5BD8402B}" type="pres">
      <dgm:prSet presAssocID="{F56652B7-5CD7-44C8-89A6-616671C8A32B}" presName="nodeTx" presStyleLbl="node1" presStyleIdx="0" presStyleCnt="6">
        <dgm:presLayoutVars>
          <dgm:bulletEnabled val="1"/>
        </dgm:presLayoutVars>
      </dgm:prSet>
      <dgm:spPr/>
    </dgm:pt>
    <dgm:pt modelId="{4CDA0098-266B-4098-892F-1D8F618D06F1}" type="pres">
      <dgm:prSet presAssocID="{F56652B7-5CD7-44C8-89A6-616671C8A32B}" presName="invisiNode" presStyleLbl="node1" presStyleIdx="0" presStyleCnt="6"/>
      <dgm:spPr/>
    </dgm:pt>
    <dgm:pt modelId="{F602B889-8111-45CB-B2DD-341AB9627970}" type="pres">
      <dgm:prSet presAssocID="{F56652B7-5CD7-44C8-89A6-616671C8A32B}"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st with solid fill"/>
        </a:ext>
      </dgm:extLst>
    </dgm:pt>
    <dgm:pt modelId="{D86843B7-4109-4B0B-84E0-1334215C72CA}" type="pres">
      <dgm:prSet presAssocID="{52A41DE2-2864-4D47-975A-BEFEDA3987C8}" presName="sibTrans" presStyleLbl="sibTrans2D1" presStyleIdx="0" presStyleCnt="0"/>
      <dgm:spPr/>
    </dgm:pt>
    <dgm:pt modelId="{D7CE0554-ED00-4B68-8263-01244301E144}" type="pres">
      <dgm:prSet presAssocID="{BCB29E78-0E2C-4A4E-8BCC-0A848147BDD0}" presName="compNode" presStyleCnt="0"/>
      <dgm:spPr/>
    </dgm:pt>
    <dgm:pt modelId="{A44E712D-D12A-4971-93B7-190162F058BA}" type="pres">
      <dgm:prSet presAssocID="{BCB29E78-0E2C-4A4E-8BCC-0A848147BDD0}" presName="bkgdShape" presStyleLbl="node1" presStyleIdx="1" presStyleCnt="6"/>
      <dgm:spPr/>
    </dgm:pt>
    <dgm:pt modelId="{AEED14FB-E2BE-443B-AC60-AE12D50A2CDC}" type="pres">
      <dgm:prSet presAssocID="{BCB29E78-0E2C-4A4E-8BCC-0A848147BDD0}" presName="nodeTx" presStyleLbl="node1" presStyleIdx="1" presStyleCnt="6">
        <dgm:presLayoutVars>
          <dgm:bulletEnabled val="1"/>
        </dgm:presLayoutVars>
      </dgm:prSet>
      <dgm:spPr/>
    </dgm:pt>
    <dgm:pt modelId="{D31061F4-AD32-4C92-AA67-2F67F358C564}" type="pres">
      <dgm:prSet presAssocID="{BCB29E78-0E2C-4A4E-8BCC-0A848147BDD0}" presName="invisiNode" presStyleLbl="node1" presStyleIdx="1" presStyleCnt="6"/>
      <dgm:spPr/>
    </dgm:pt>
    <dgm:pt modelId="{51CEE026-CA11-4C42-BA1F-2C629FCE8E2A}" type="pres">
      <dgm:prSet presAssocID="{BCB29E78-0E2C-4A4E-8BCC-0A848147BDD0}"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vel with solid fill"/>
        </a:ext>
      </dgm:extLst>
    </dgm:pt>
    <dgm:pt modelId="{2DA91EBF-FEC1-4F90-B44B-C4F8369073A6}" type="pres">
      <dgm:prSet presAssocID="{EE0FA1E9-C34F-4A2D-9C7C-F735345C8AA6}" presName="sibTrans" presStyleLbl="sibTrans2D1" presStyleIdx="0" presStyleCnt="0"/>
      <dgm:spPr/>
    </dgm:pt>
    <dgm:pt modelId="{26D52A9F-4879-4609-9B96-D4497B7938C2}" type="pres">
      <dgm:prSet presAssocID="{1BDFD643-2880-47CF-99E3-4870031A50B1}" presName="compNode" presStyleCnt="0"/>
      <dgm:spPr/>
    </dgm:pt>
    <dgm:pt modelId="{710B8FD2-C4EF-4597-905C-15FB23929675}" type="pres">
      <dgm:prSet presAssocID="{1BDFD643-2880-47CF-99E3-4870031A50B1}" presName="bkgdShape" presStyleLbl="node1" presStyleIdx="2" presStyleCnt="6"/>
      <dgm:spPr/>
    </dgm:pt>
    <dgm:pt modelId="{34C14EE9-04D4-46CB-B038-6D7DCFA82B20}" type="pres">
      <dgm:prSet presAssocID="{1BDFD643-2880-47CF-99E3-4870031A50B1}" presName="nodeTx" presStyleLbl="node1" presStyleIdx="2" presStyleCnt="6">
        <dgm:presLayoutVars>
          <dgm:bulletEnabled val="1"/>
        </dgm:presLayoutVars>
      </dgm:prSet>
      <dgm:spPr/>
    </dgm:pt>
    <dgm:pt modelId="{755BC375-FA31-4CE7-9C64-793A94C1158C}" type="pres">
      <dgm:prSet presAssocID="{1BDFD643-2880-47CF-99E3-4870031A50B1}" presName="invisiNode" presStyleLbl="node1" presStyleIdx="2" presStyleCnt="6"/>
      <dgm:spPr/>
    </dgm:pt>
    <dgm:pt modelId="{AF023E5F-5A18-4894-8A4C-42C3EF060BF3}" type="pres">
      <dgm:prSet presAssocID="{1BDFD643-2880-47CF-99E3-4870031A50B1}" presName="imagNode"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with solid fill"/>
        </a:ext>
      </dgm:extLst>
    </dgm:pt>
    <dgm:pt modelId="{17025135-E689-493B-A2C7-B56FAE99EB4E}" type="pres">
      <dgm:prSet presAssocID="{28D0BF24-4700-4DDF-BCC7-DDFF1542F921}" presName="sibTrans" presStyleLbl="sibTrans2D1" presStyleIdx="0" presStyleCnt="0"/>
      <dgm:spPr/>
    </dgm:pt>
    <dgm:pt modelId="{E4E2D69F-EE20-4B5B-8F40-DAE1C71557E6}" type="pres">
      <dgm:prSet presAssocID="{C8690605-3DEC-4CA9-A597-06B7C29353A8}" presName="compNode" presStyleCnt="0"/>
      <dgm:spPr/>
    </dgm:pt>
    <dgm:pt modelId="{1B9ADD46-41E6-42FA-9F52-00C6C9278C57}" type="pres">
      <dgm:prSet presAssocID="{C8690605-3DEC-4CA9-A597-06B7C29353A8}" presName="bkgdShape" presStyleLbl="node1" presStyleIdx="3" presStyleCnt="6"/>
      <dgm:spPr/>
    </dgm:pt>
    <dgm:pt modelId="{EA5BA150-F69C-436C-B40B-E9278C15A673}" type="pres">
      <dgm:prSet presAssocID="{C8690605-3DEC-4CA9-A597-06B7C29353A8}" presName="nodeTx" presStyleLbl="node1" presStyleIdx="3" presStyleCnt="6">
        <dgm:presLayoutVars>
          <dgm:bulletEnabled val="1"/>
        </dgm:presLayoutVars>
      </dgm:prSet>
      <dgm:spPr/>
    </dgm:pt>
    <dgm:pt modelId="{E8789244-EC9E-49C2-BC18-EFE82AD672A0}" type="pres">
      <dgm:prSet presAssocID="{C8690605-3DEC-4CA9-A597-06B7C29353A8}" presName="invisiNode" presStyleLbl="node1" presStyleIdx="3" presStyleCnt="6"/>
      <dgm:spPr/>
    </dgm:pt>
    <dgm:pt modelId="{8A782BA6-2CD9-4356-9F11-57D86134B19A}" type="pres">
      <dgm:prSet presAssocID="{C8690605-3DEC-4CA9-A597-06B7C29353A8}" presName="imagNode"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Inpatient with solid fill"/>
        </a:ext>
      </dgm:extLst>
    </dgm:pt>
    <dgm:pt modelId="{A4A0FB73-40A7-4D14-8968-6DCBD4B85379}" type="pres">
      <dgm:prSet presAssocID="{51398F52-A659-4CDC-A4C3-7DF8962C85F3}" presName="sibTrans" presStyleLbl="sibTrans2D1" presStyleIdx="0" presStyleCnt="0"/>
      <dgm:spPr/>
    </dgm:pt>
    <dgm:pt modelId="{45768A7D-5A24-470E-974C-C26797A92E9A}" type="pres">
      <dgm:prSet presAssocID="{88B0F3F5-0D41-41A0-8994-90CA2E57810C}" presName="compNode" presStyleCnt="0"/>
      <dgm:spPr/>
    </dgm:pt>
    <dgm:pt modelId="{F84CB8FF-0E52-40FF-9697-ED3E4716E28C}" type="pres">
      <dgm:prSet presAssocID="{88B0F3F5-0D41-41A0-8994-90CA2E57810C}" presName="bkgdShape" presStyleLbl="node1" presStyleIdx="4" presStyleCnt="6"/>
      <dgm:spPr/>
    </dgm:pt>
    <dgm:pt modelId="{47A3D49D-4E32-42F1-8355-B1F30D901A99}" type="pres">
      <dgm:prSet presAssocID="{88B0F3F5-0D41-41A0-8994-90CA2E57810C}" presName="nodeTx" presStyleLbl="node1" presStyleIdx="4" presStyleCnt="6">
        <dgm:presLayoutVars>
          <dgm:bulletEnabled val="1"/>
        </dgm:presLayoutVars>
      </dgm:prSet>
      <dgm:spPr/>
    </dgm:pt>
    <dgm:pt modelId="{4EF3245F-93D4-4376-8CED-98FC51BE4903}" type="pres">
      <dgm:prSet presAssocID="{88B0F3F5-0D41-41A0-8994-90CA2E57810C}" presName="invisiNode" presStyleLbl="node1" presStyleIdx="4" presStyleCnt="6"/>
      <dgm:spPr/>
    </dgm:pt>
    <dgm:pt modelId="{3F8D1604-814C-496B-A0B3-F314A84C10E1}" type="pres">
      <dgm:prSet presAssocID="{88B0F3F5-0D41-41A0-8994-90CA2E57810C}" presName="imagNode"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omment Like with solid fill"/>
        </a:ext>
      </dgm:extLst>
    </dgm:pt>
    <dgm:pt modelId="{42FCC852-318E-4A8B-83B6-7A61FD19A8BB}" type="pres">
      <dgm:prSet presAssocID="{5D3EBF60-1691-4221-90C1-673BC0928281}" presName="sibTrans" presStyleLbl="sibTrans2D1" presStyleIdx="0" presStyleCnt="0"/>
      <dgm:spPr/>
    </dgm:pt>
    <dgm:pt modelId="{ADCFFAA2-3594-4D97-AD46-1A016D5A1F4C}" type="pres">
      <dgm:prSet presAssocID="{F5611F9D-4D8C-4582-8F20-9851A56FFA7B}" presName="compNode" presStyleCnt="0"/>
      <dgm:spPr/>
    </dgm:pt>
    <dgm:pt modelId="{4C9E1EED-A1F9-4688-BF2E-7CEAF856E66C}" type="pres">
      <dgm:prSet presAssocID="{F5611F9D-4D8C-4582-8F20-9851A56FFA7B}" presName="bkgdShape" presStyleLbl="node1" presStyleIdx="5" presStyleCnt="6"/>
      <dgm:spPr/>
    </dgm:pt>
    <dgm:pt modelId="{E1CA4B7B-F346-4261-80C1-8F6CE2976C3A}" type="pres">
      <dgm:prSet presAssocID="{F5611F9D-4D8C-4582-8F20-9851A56FFA7B}" presName="nodeTx" presStyleLbl="node1" presStyleIdx="5" presStyleCnt="6">
        <dgm:presLayoutVars>
          <dgm:bulletEnabled val="1"/>
        </dgm:presLayoutVars>
      </dgm:prSet>
      <dgm:spPr/>
    </dgm:pt>
    <dgm:pt modelId="{FA348608-27F5-4A35-BB86-19BC06A28115}" type="pres">
      <dgm:prSet presAssocID="{F5611F9D-4D8C-4582-8F20-9851A56FFA7B}" presName="invisiNode" presStyleLbl="node1" presStyleIdx="5" presStyleCnt="6"/>
      <dgm:spPr/>
    </dgm:pt>
    <dgm:pt modelId="{969D9956-5E15-454F-A761-6981FF59C907}" type="pres">
      <dgm:prSet presAssocID="{F5611F9D-4D8C-4582-8F20-9851A56FFA7B}" presName="imagNode"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Neighborhood with solid fill"/>
        </a:ext>
      </dgm:extLst>
    </dgm:pt>
  </dgm:ptLst>
  <dgm:cxnLst>
    <dgm:cxn modelId="{A98A4B24-5634-4D61-8E44-8333EBB5BED6}" srcId="{05267104-7815-49A2-8864-B8E90FA40B3A}" destId="{1BDFD643-2880-47CF-99E3-4870031A50B1}" srcOrd="2" destOrd="0" parTransId="{C432C4CA-030F-42B4-B1E6-DEED261CDD46}" sibTransId="{28D0BF24-4700-4DDF-BCC7-DDFF1542F921}"/>
    <dgm:cxn modelId="{70352A2B-0820-4FF0-8EAD-25D2DF9076DC}" type="presOf" srcId="{BCB29E78-0E2C-4A4E-8BCC-0A848147BDD0}" destId="{AEED14FB-E2BE-443B-AC60-AE12D50A2CDC}" srcOrd="1" destOrd="0" presId="urn:microsoft.com/office/officeart/2005/8/layout/hList7"/>
    <dgm:cxn modelId="{E027EA5F-8F5E-41B2-8362-F5CA26827888}" type="presOf" srcId="{88B0F3F5-0D41-41A0-8994-90CA2E57810C}" destId="{47A3D49D-4E32-42F1-8355-B1F30D901A99}" srcOrd="1" destOrd="0" presId="urn:microsoft.com/office/officeart/2005/8/layout/hList7"/>
    <dgm:cxn modelId="{92C9C741-9CD1-451D-9269-0D3BB146DE51}" type="presOf" srcId="{C8690605-3DEC-4CA9-A597-06B7C29353A8}" destId="{EA5BA150-F69C-436C-B40B-E9278C15A673}" srcOrd="1" destOrd="0" presId="urn:microsoft.com/office/officeart/2005/8/layout/hList7"/>
    <dgm:cxn modelId="{93C9DB67-C385-471B-8AA1-E51C51E6252F}" srcId="{05267104-7815-49A2-8864-B8E90FA40B3A}" destId="{BCB29E78-0E2C-4A4E-8BCC-0A848147BDD0}" srcOrd="1" destOrd="0" parTransId="{B0B2D579-155B-4B0A-B6DD-109E9BE44FFC}" sibTransId="{EE0FA1E9-C34F-4A2D-9C7C-F735345C8AA6}"/>
    <dgm:cxn modelId="{479E036A-D6E2-4059-8DB8-1185F0E8D2FF}" type="presOf" srcId="{EE0FA1E9-C34F-4A2D-9C7C-F735345C8AA6}" destId="{2DA91EBF-FEC1-4F90-B44B-C4F8369073A6}" srcOrd="0" destOrd="0" presId="urn:microsoft.com/office/officeart/2005/8/layout/hList7"/>
    <dgm:cxn modelId="{DE07994B-FBBA-4888-AF2A-A2B52AF78DAC}" srcId="{05267104-7815-49A2-8864-B8E90FA40B3A}" destId="{C8690605-3DEC-4CA9-A597-06B7C29353A8}" srcOrd="3" destOrd="0" parTransId="{79F72ED9-C95C-4640-8986-73EC8CC56B8B}" sibTransId="{51398F52-A659-4CDC-A4C3-7DF8962C85F3}"/>
    <dgm:cxn modelId="{C218D157-BFB1-46AE-BBCB-5154598F015B}" type="presOf" srcId="{52A41DE2-2864-4D47-975A-BEFEDA3987C8}" destId="{D86843B7-4109-4B0B-84E0-1334215C72CA}" srcOrd="0" destOrd="0" presId="urn:microsoft.com/office/officeart/2005/8/layout/hList7"/>
    <dgm:cxn modelId="{F9E9D678-A888-41AE-A997-B23305FAEEF1}" type="presOf" srcId="{1BDFD643-2880-47CF-99E3-4870031A50B1}" destId="{710B8FD2-C4EF-4597-905C-15FB23929675}" srcOrd="0" destOrd="0" presId="urn:microsoft.com/office/officeart/2005/8/layout/hList7"/>
    <dgm:cxn modelId="{2C398E7A-07EA-454B-9F0A-612040ABD094}" srcId="{05267104-7815-49A2-8864-B8E90FA40B3A}" destId="{F56652B7-5CD7-44C8-89A6-616671C8A32B}" srcOrd="0" destOrd="0" parTransId="{CD7D2FEA-B00D-4C8C-856F-0EEFB9C5890B}" sibTransId="{52A41DE2-2864-4D47-975A-BEFEDA3987C8}"/>
    <dgm:cxn modelId="{CCB4697E-0E9D-478C-B8FD-3E7688A1F73A}" type="presOf" srcId="{F5611F9D-4D8C-4582-8F20-9851A56FFA7B}" destId="{E1CA4B7B-F346-4261-80C1-8F6CE2976C3A}" srcOrd="1" destOrd="0" presId="urn:microsoft.com/office/officeart/2005/8/layout/hList7"/>
    <dgm:cxn modelId="{1EA3457F-F1DA-437F-87E8-1C788A799F43}" type="presOf" srcId="{F5611F9D-4D8C-4582-8F20-9851A56FFA7B}" destId="{4C9E1EED-A1F9-4688-BF2E-7CEAF856E66C}" srcOrd="0" destOrd="0" presId="urn:microsoft.com/office/officeart/2005/8/layout/hList7"/>
    <dgm:cxn modelId="{5F9DB987-66DE-4911-B445-6A0E1A44EA5E}" type="presOf" srcId="{51398F52-A659-4CDC-A4C3-7DF8962C85F3}" destId="{A4A0FB73-40A7-4D14-8968-6DCBD4B85379}" srcOrd="0" destOrd="0" presId="urn:microsoft.com/office/officeart/2005/8/layout/hList7"/>
    <dgm:cxn modelId="{6713718A-F12E-45B7-9B3B-93F0FE5D2411}" type="presOf" srcId="{88B0F3F5-0D41-41A0-8994-90CA2E57810C}" destId="{F84CB8FF-0E52-40FF-9697-ED3E4716E28C}" srcOrd="0" destOrd="0" presId="urn:microsoft.com/office/officeart/2005/8/layout/hList7"/>
    <dgm:cxn modelId="{CE2A7792-B463-47F5-B743-BC9491ECEE10}" type="presOf" srcId="{F56652B7-5CD7-44C8-89A6-616671C8A32B}" destId="{D01E9A78-A896-4E65-A923-057A5BD8402B}" srcOrd="1" destOrd="0" presId="urn:microsoft.com/office/officeart/2005/8/layout/hList7"/>
    <dgm:cxn modelId="{1226A492-ADAF-4937-B0ED-4B1CC9410E47}" type="presOf" srcId="{05267104-7815-49A2-8864-B8E90FA40B3A}" destId="{DF85E4FE-F6CF-44BD-8390-9042A0EBE8D3}" srcOrd="0" destOrd="0" presId="urn:microsoft.com/office/officeart/2005/8/layout/hList7"/>
    <dgm:cxn modelId="{29D5B999-DB8D-4665-A0A2-D92B768C5EDC}" type="presOf" srcId="{5D3EBF60-1691-4221-90C1-673BC0928281}" destId="{42FCC852-318E-4A8B-83B6-7A61FD19A8BB}" srcOrd="0" destOrd="0" presId="urn:microsoft.com/office/officeart/2005/8/layout/hList7"/>
    <dgm:cxn modelId="{8D524A9B-C904-455B-ABE0-52AAFA268FC8}" type="presOf" srcId="{BCB29E78-0E2C-4A4E-8BCC-0A848147BDD0}" destId="{A44E712D-D12A-4971-93B7-190162F058BA}" srcOrd="0" destOrd="0" presId="urn:microsoft.com/office/officeart/2005/8/layout/hList7"/>
    <dgm:cxn modelId="{6EC20AA4-5A46-4A31-9406-4988383BDD79}" type="presOf" srcId="{C8690605-3DEC-4CA9-A597-06B7C29353A8}" destId="{1B9ADD46-41E6-42FA-9F52-00C6C9278C57}" srcOrd="0" destOrd="0" presId="urn:microsoft.com/office/officeart/2005/8/layout/hList7"/>
    <dgm:cxn modelId="{2020B3AF-4D2E-46E0-8315-14417814AD8C}" type="presOf" srcId="{1BDFD643-2880-47CF-99E3-4870031A50B1}" destId="{34C14EE9-04D4-46CB-B038-6D7DCFA82B20}" srcOrd="1" destOrd="0" presId="urn:microsoft.com/office/officeart/2005/8/layout/hList7"/>
    <dgm:cxn modelId="{7E9D20B2-FCAE-43E1-9186-A9ECC0375411}" type="presOf" srcId="{F56652B7-5CD7-44C8-89A6-616671C8A32B}" destId="{BDD64936-390D-4CCC-AEAE-D45DD042A978}" srcOrd="0" destOrd="0" presId="urn:microsoft.com/office/officeart/2005/8/layout/hList7"/>
    <dgm:cxn modelId="{8733F7CA-8416-47FE-8946-0AF32A4093B7}" type="presOf" srcId="{28D0BF24-4700-4DDF-BCC7-DDFF1542F921}" destId="{17025135-E689-493B-A2C7-B56FAE99EB4E}" srcOrd="0" destOrd="0" presId="urn:microsoft.com/office/officeart/2005/8/layout/hList7"/>
    <dgm:cxn modelId="{D6E688D5-31B4-4322-B903-7CB624067824}" srcId="{05267104-7815-49A2-8864-B8E90FA40B3A}" destId="{F5611F9D-4D8C-4582-8F20-9851A56FFA7B}" srcOrd="5" destOrd="0" parTransId="{185C1210-1C6E-483E-A448-5983D54E0F11}" sibTransId="{0D59E08B-DB76-4944-BC60-2876A4F37D9F}"/>
    <dgm:cxn modelId="{845B8FEB-C32E-4CAB-B735-5FD1A7120661}" srcId="{05267104-7815-49A2-8864-B8E90FA40B3A}" destId="{88B0F3F5-0D41-41A0-8994-90CA2E57810C}" srcOrd="4" destOrd="0" parTransId="{C348E763-7D6C-46D5-A676-1BFD5EB030FE}" sibTransId="{5D3EBF60-1691-4221-90C1-673BC0928281}"/>
    <dgm:cxn modelId="{3C3E7F02-6387-4F34-879A-88DD49AD6980}" type="presParOf" srcId="{DF85E4FE-F6CF-44BD-8390-9042A0EBE8D3}" destId="{77E64F70-CF58-4D7F-8EFF-9E2A76D932AD}" srcOrd="0" destOrd="0" presId="urn:microsoft.com/office/officeart/2005/8/layout/hList7"/>
    <dgm:cxn modelId="{AA3C197E-5696-4DDC-B6CB-5E0A9203523D}" type="presParOf" srcId="{DF85E4FE-F6CF-44BD-8390-9042A0EBE8D3}" destId="{1E2A7475-9E93-4B9C-A466-DB7CC70FA301}" srcOrd="1" destOrd="0" presId="urn:microsoft.com/office/officeart/2005/8/layout/hList7"/>
    <dgm:cxn modelId="{A95DFCCB-3B68-4BE9-BA35-C51F8FFBE467}" type="presParOf" srcId="{1E2A7475-9E93-4B9C-A466-DB7CC70FA301}" destId="{A3989939-C43B-49F8-8FFF-F70E465B51D5}" srcOrd="0" destOrd="0" presId="urn:microsoft.com/office/officeart/2005/8/layout/hList7"/>
    <dgm:cxn modelId="{A75409BC-CF4C-4938-9B9E-4C236C9C98A9}" type="presParOf" srcId="{A3989939-C43B-49F8-8FFF-F70E465B51D5}" destId="{BDD64936-390D-4CCC-AEAE-D45DD042A978}" srcOrd="0" destOrd="0" presId="urn:microsoft.com/office/officeart/2005/8/layout/hList7"/>
    <dgm:cxn modelId="{958BF3A7-F0B3-4571-93CC-F5EE9023E09D}" type="presParOf" srcId="{A3989939-C43B-49F8-8FFF-F70E465B51D5}" destId="{D01E9A78-A896-4E65-A923-057A5BD8402B}" srcOrd="1" destOrd="0" presId="urn:microsoft.com/office/officeart/2005/8/layout/hList7"/>
    <dgm:cxn modelId="{A33F7B4A-ACB5-4605-9642-DE55DB245206}" type="presParOf" srcId="{A3989939-C43B-49F8-8FFF-F70E465B51D5}" destId="{4CDA0098-266B-4098-892F-1D8F618D06F1}" srcOrd="2" destOrd="0" presId="urn:microsoft.com/office/officeart/2005/8/layout/hList7"/>
    <dgm:cxn modelId="{79157AB8-DAC1-45B9-900B-0CDD1A2ED5B0}" type="presParOf" srcId="{A3989939-C43B-49F8-8FFF-F70E465B51D5}" destId="{F602B889-8111-45CB-B2DD-341AB9627970}" srcOrd="3" destOrd="0" presId="urn:microsoft.com/office/officeart/2005/8/layout/hList7"/>
    <dgm:cxn modelId="{00D933CD-488D-42C2-8A7E-6DB83F8BC60A}" type="presParOf" srcId="{1E2A7475-9E93-4B9C-A466-DB7CC70FA301}" destId="{D86843B7-4109-4B0B-84E0-1334215C72CA}" srcOrd="1" destOrd="0" presId="urn:microsoft.com/office/officeart/2005/8/layout/hList7"/>
    <dgm:cxn modelId="{0C639903-4C00-41F2-8F3E-A352C193A44D}" type="presParOf" srcId="{1E2A7475-9E93-4B9C-A466-DB7CC70FA301}" destId="{D7CE0554-ED00-4B68-8263-01244301E144}" srcOrd="2" destOrd="0" presId="urn:microsoft.com/office/officeart/2005/8/layout/hList7"/>
    <dgm:cxn modelId="{82CA18B0-5E89-47D9-8797-3C4CB205717A}" type="presParOf" srcId="{D7CE0554-ED00-4B68-8263-01244301E144}" destId="{A44E712D-D12A-4971-93B7-190162F058BA}" srcOrd="0" destOrd="0" presId="urn:microsoft.com/office/officeart/2005/8/layout/hList7"/>
    <dgm:cxn modelId="{92B80B6C-AEE7-4D4B-A28D-438D002FEB9E}" type="presParOf" srcId="{D7CE0554-ED00-4B68-8263-01244301E144}" destId="{AEED14FB-E2BE-443B-AC60-AE12D50A2CDC}" srcOrd="1" destOrd="0" presId="urn:microsoft.com/office/officeart/2005/8/layout/hList7"/>
    <dgm:cxn modelId="{31E01C02-DA46-4C57-9E79-50FA6F87A509}" type="presParOf" srcId="{D7CE0554-ED00-4B68-8263-01244301E144}" destId="{D31061F4-AD32-4C92-AA67-2F67F358C564}" srcOrd="2" destOrd="0" presId="urn:microsoft.com/office/officeart/2005/8/layout/hList7"/>
    <dgm:cxn modelId="{A7308C41-E331-4F79-85BF-4AAE83AD5539}" type="presParOf" srcId="{D7CE0554-ED00-4B68-8263-01244301E144}" destId="{51CEE026-CA11-4C42-BA1F-2C629FCE8E2A}" srcOrd="3" destOrd="0" presId="urn:microsoft.com/office/officeart/2005/8/layout/hList7"/>
    <dgm:cxn modelId="{382D5822-EE6C-413D-A9D8-ED344ACE9C5A}" type="presParOf" srcId="{1E2A7475-9E93-4B9C-A466-DB7CC70FA301}" destId="{2DA91EBF-FEC1-4F90-B44B-C4F8369073A6}" srcOrd="3" destOrd="0" presId="urn:microsoft.com/office/officeart/2005/8/layout/hList7"/>
    <dgm:cxn modelId="{3CB3E6AA-E8E2-487C-91C7-1142DCBD292D}" type="presParOf" srcId="{1E2A7475-9E93-4B9C-A466-DB7CC70FA301}" destId="{26D52A9F-4879-4609-9B96-D4497B7938C2}" srcOrd="4" destOrd="0" presId="urn:microsoft.com/office/officeart/2005/8/layout/hList7"/>
    <dgm:cxn modelId="{950E53B7-0A75-45C8-92AA-B4CC5C6BA450}" type="presParOf" srcId="{26D52A9F-4879-4609-9B96-D4497B7938C2}" destId="{710B8FD2-C4EF-4597-905C-15FB23929675}" srcOrd="0" destOrd="0" presId="urn:microsoft.com/office/officeart/2005/8/layout/hList7"/>
    <dgm:cxn modelId="{0D8F0989-9E06-4159-9A5F-62DFACE2BFAE}" type="presParOf" srcId="{26D52A9F-4879-4609-9B96-D4497B7938C2}" destId="{34C14EE9-04D4-46CB-B038-6D7DCFA82B20}" srcOrd="1" destOrd="0" presId="urn:microsoft.com/office/officeart/2005/8/layout/hList7"/>
    <dgm:cxn modelId="{4BA3D2BE-DDD5-4AEF-9A8F-82BA8F8568FC}" type="presParOf" srcId="{26D52A9F-4879-4609-9B96-D4497B7938C2}" destId="{755BC375-FA31-4CE7-9C64-793A94C1158C}" srcOrd="2" destOrd="0" presId="urn:microsoft.com/office/officeart/2005/8/layout/hList7"/>
    <dgm:cxn modelId="{8D1953ED-B8D9-49EF-BCA9-7B606260BE57}" type="presParOf" srcId="{26D52A9F-4879-4609-9B96-D4497B7938C2}" destId="{AF023E5F-5A18-4894-8A4C-42C3EF060BF3}" srcOrd="3" destOrd="0" presId="urn:microsoft.com/office/officeart/2005/8/layout/hList7"/>
    <dgm:cxn modelId="{4A0F7B5C-8CD1-43FD-AB32-F7243859A68D}" type="presParOf" srcId="{1E2A7475-9E93-4B9C-A466-DB7CC70FA301}" destId="{17025135-E689-493B-A2C7-B56FAE99EB4E}" srcOrd="5" destOrd="0" presId="urn:microsoft.com/office/officeart/2005/8/layout/hList7"/>
    <dgm:cxn modelId="{74CDA4DE-FB51-438E-9E67-BC5115749F4C}" type="presParOf" srcId="{1E2A7475-9E93-4B9C-A466-DB7CC70FA301}" destId="{E4E2D69F-EE20-4B5B-8F40-DAE1C71557E6}" srcOrd="6" destOrd="0" presId="urn:microsoft.com/office/officeart/2005/8/layout/hList7"/>
    <dgm:cxn modelId="{2C308DEB-366F-4B6F-B5D3-616A1A194DB7}" type="presParOf" srcId="{E4E2D69F-EE20-4B5B-8F40-DAE1C71557E6}" destId="{1B9ADD46-41E6-42FA-9F52-00C6C9278C57}" srcOrd="0" destOrd="0" presId="urn:microsoft.com/office/officeart/2005/8/layout/hList7"/>
    <dgm:cxn modelId="{BE4A0C73-E9E0-40FC-9F43-8C5144422B04}" type="presParOf" srcId="{E4E2D69F-EE20-4B5B-8F40-DAE1C71557E6}" destId="{EA5BA150-F69C-436C-B40B-E9278C15A673}" srcOrd="1" destOrd="0" presId="urn:microsoft.com/office/officeart/2005/8/layout/hList7"/>
    <dgm:cxn modelId="{02A1C456-69A5-44A3-8490-260AE4E4E5FB}" type="presParOf" srcId="{E4E2D69F-EE20-4B5B-8F40-DAE1C71557E6}" destId="{E8789244-EC9E-49C2-BC18-EFE82AD672A0}" srcOrd="2" destOrd="0" presId="urn:microsoft.com/office/officeart/2005/8/layout/hList7"/>
    <dgm:cxn modelId="{A664B86F-DCD7-4790-BC99-9AA1E7B2879E}" type="presParOf" srcId="{E4E2D69F-EE20-4B5B-8F40-DAE1C71557E6}" destId="{8A782BA6-2CD9-4356-9F11-57D86134B19A}" srcOrd="3" destOrd="0" presId="urn:microsoft.com/office/officeart/2005/8/layout/hList7"/>
    <dgm:cxn modelId="{2AD845AB-FD9C-4037-BDF4-E013E3A53118}" type="presParOf" srcId="{1E2A7475-9E93-4B9C-A466-DB7CC70FA301}" destId="{A4A0FB73-40A7-4D14-8968-6DCBD4B85379}" srcOrd="7" destOrd="0" presId="urn:microsoft.com/office/officeart/2005/8/layout/hList7"/>
    <dgm:cxn modelId="{E41B9C12-4766-4CAA-8B53-BB9F0A22A19D}" type="presParOf" srcId="{1E2A7475-9E93-4B9C-A466-DB7CC70FA301}" destId="{45768A7D-5A24-470E-974C-C26797A92E9A}" srcOrd="8" destOrd="0" presId="urn:microsoft.com/office/officeart/2005/8/layout/hList7"/>
    <dgm:cxn modelId="{64CDF36B-00CF-4724-84A1-549BC40961E2}" type="presParOf" srcId="{45768A7D-5A24-470E-974C-C26797A92E9A}" destId="{F84CB8FF-0E52-40FF-9697-ED3E4716E28C}" srcOrd="0" destOrd="0" presId="urn:microsoft.com/office/officeart/2005/8/layout/hList7"/>
    <dgm:cxn modelId="{49C15F4C-00D0-4861-B880-B644B2F02619}" type="presParOf" srcId="{45768A7D-5A24-470E-974C-C26797A92E9A}" destId="{47A3D49D-4E32-42F1-8355-B1F30D901A99}" srcOrd="1" destOrd="0" presId="urn:microsoft.com/office/officeart/2005/8/layout/hList7"/>
    <dgm:cxn modelId="{07266ECC-12F7-4AC9-A69C-9A25B1E0731C}" type="presParOf" srcId="{45768A7D-5A24-470E-974C-C26797A92E9A}" destId="{4EF3245F-93D4-4376-8CED-98FC51BE4903}" srcOrd="2" destOrd="0" presId="urn:microsoft.com/office/officeart/2005/8/layout/hList7"/>
    <dgm:cxn modelId="{057BDB26-AE2C-4722-A24D-8392CC93E117}" type="presParOf" srcId="{45768A7D-5A24-470E-974C-C26797A92E9A}" destId="{3F8D1604-814C-496B-A0B3-F314A84C10E1}" srcOrd="3" destOrd="0" presId="urn:microsoft.com/office/officeart/2005/8/layout/hList7"/>
    <dgm:cxn modelId="{56446CFB-E473-4D5C-8CAC-AADF10C17276}" type="presParOf" srcId="{1E2A7475-9E93-4B9C-A466-DB7CC70FA301}" destId="{42FCC852-318E-4A8B-83B6-7A61FD19A8BB}" srcOrd="9" destOrd="0" presId="urn:microsoft.com/office/officeart/2005/8/layout/hList7"/>
    <dgm:cxn modelId="{9F4062B0-B73C-4D21-B90B-51DB807A54CE}" type="presParOf" srcId="{1E2A7475-9E93-4B9C-A466-DB7CC70FA301}" destId="{ADCFFAA2-3594-4D97-AD46-1A016D5A1F4C}" srcOrd="10" destOrd="0" presId="urn:microsoft.com/office/officeart/2005/8/layout/hList7"/>
    <dgm:cxn modelId="{CEA546DD-89D1-4B8B-B885-A3CADC7B4625}" type="presParOf" srcId="{ADCFFAA2-3594-4D97-AD46-1A016D5A1F4C}" destId="{4C9E1EED-A1F9-4688-BF2E-7CEAF856E66C}" srcOrd="0" destOrd="0" presId="urn:microsoft.com/office/officeart/2005/8/layout/hList7"/>
    <dgm:cxn modelId="{2A7B5DD4-3EAF-43C4-8000-B7021D482DD9}" type="presParOf" srcId="{ADCFFAA2-3594-4D97-AD46-1A016D5A1F4C}" destId="{E1CA4B7B-F346-4261-80C1-8F6CE2976C3A}" srcOrd="1" destOrd="0" presId="urn:microsoft.com/office/officeart/2005/8/layout/hList7"/>
    <dgm:cxn modelId="{1DD4EFB4-EDE4-4601-B079-916F580427D6}" type="presParOf" srcId="{ADCFFAA2-3594-4D97-AD46-1A016D5A1F4C}" destId="{FA348608-27F5-4A35-BB86-19BC06A28115}" srcOrd="2" destOrd="0" presId="urn:microsoft.com/office/officeart/2005/8/layout/hList7"/>
    <dgm:cxn modelId="{39C3622A-03C8-438F-A19F-10CCCEC926D6}" type="presParOf" srcId="{ADCFFAA2-3594-4D97-AD46-1A016D5A1F4C}" destId="{969D9956-5E15-454F-A761-6981FF59C907}"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DE8B612-52FC-4360-8A3B-C02A14A505D3}" type="doc">
      <dgm:prSet loTypeId="urn:microsoft.com/office/officeart/2005/8/layout/radial5" loCatId="cycle" qsTypeId="urn:microsoft.com/office/officeart/2005/8/quickstyle/3d1" qsCatId="3D" csTypeId="urn:microsoft.com/office/officeart/2005/8/colors/colorful1" csCatId="colorful" phldr="1"/>
      <dgm:spPr/>
      <dgm:t>
        <a:bodyPr/>
        <a:lstStyle/>
        <a:p>
          <a:endParaRPr lang="en-GB"/>
        </a:p>
      </dgm:t>
    </dgm:pt>
    <dgm:pt modelId="{A265D0B2-FF7E-4F84-8B22-8C5F8BD6B566}">
      <dgm:prSet phldrT="[Text]"/>
      <dgm:spPr/>
      <dgm:t>
        <a:bodyPr/>
        <a:lstStyle/>
        <a:p>
          <a:r>
            <a:rPr lang="en-GB" dirty="0">
              <a:latin typeface="Arial" panose="020B0604020202020204" pitchFamily="34" charset="0"/>
              <a:cs typeface="Arial" panose="020B0604020202020204" pitchFamily="34" charset="0"/>
            </a:rPr>
            <a:t>How we share the learning</a:t>
          </a:r>
        </a:p>
      </dgm:t>
    </dgm:pt>
    <dgm:pt modelId="{2B19C4EA-9A46-4598-936A-53065C310CE3}" type="parTrans" cxnId="{7B064E9D-2B20-4C9B-97C5-F495489593A6}">
      <dgm:prSet/>
      <dgm:spPr/>
      <dgm:t>
        <a:bodyPr/>
        <a:lstStyle/>
        <a:p>
          <a:endParaRPr lang="en-GB">
            <a:latin typeface="Arial" panose="020B0604020202020204" pitchFamily="34" charset="0"/>
            <a:cs typeface="Arial" panose="020B0604020202020204" pitchFamily="34" charset="0"/>
          </a:endParaRPr>
        </a:p>
      </dgm:t>
    </dgm:pt>
    <dgm:pt modelId="{E61F520A-E3CF-4C1B-B168-01943237BD5C}" type="sibTrans" cxnId="{7B064E9D-2B20-4C9B-97C5-F495489593A6}">
      <dgm:prSet/>
      <dgm:spPr/>
      <dgm:t>
        <a:bodyPr/>
        <a:lstStyle/>
        <a:p>
          <a:endParaRPr lang="en-GB">
            <a:latin typeface="Arial" panose="020B0604020202020204" pitchFamily="34" charset="0"/>
            <a:cs typeface="Arial" panose="020B0604020202020204" pitchFamily="34" charset="0"/>
          </a:endParaRPr>
        </a:p>
      </dgm:t>
    </dgm:pt>
    <dgm:pt modelId="{E1F94478-187B-4026-A115-8E640A11D4C4}">
      <dgm:prSet phldrT="[Text]" phldr="1"/>
      <dgm:spPr/>
      <dgm:t>
        <a:bodyPr/>
        <a:lstStyle/>
        <a:p>
          <a:endParaRPr lang="en-GB">
            <a:latin typeface="Arial" panose="020B0604020202020204" pitchFamily="34" charset="0"/>
            <a:cs typeface="Arial" panose="020B0604020202020204" pitchFamily="34" charset="0"/>
          </a:endParaRPr>
        </a:p>
      </dgm:t>
    </dgm:pt>
    <dgm:pt modelId="{1090C71A-692D-45F4-BD92-D671F9EEC96E}" type="parTrans" cxnId="{D0821D6D-3FBD-4CBE-89AF-4F4053890A3D}">
      <dgm:prSet/>
      <dgm:spPr/>
      <dgm:t>
        <a:bodyPr/>
        <a:lstStyle/>
        <a:p>
          <a:endParaRPr lang="en-GB">
            <a:latin typeface="Arial" panose="020B0604020202020204" pitchFamily="34" charset="0"/>
            <a:cs typeface="Arial" panose="020B0604020202020204" pitchFamily="34" charset="0"/>
          </a:endParaRPr>
        </a:p>
      </dgm:t>
    </dgm:pt>
    <dgm:pt modelId="{DA9D2280-5F1F-4777-A48A-BB89A6A9914E}" type="sibTrans" cxnId="{D0821D6D-3FBD-4CBE-89AF-4F4053890A3D}">
      <dgm:prSet/>
      <dgm:spPr/>
      <dgm:t>
        <a:bodyPr/>
        <a:lstStyle/>
        <a:p>
          <a:endParaRPr lang="en-GB">
            <a:latin typeface="Arial" panose="020B0604020202020204" pitchFamily="34" charset="0"/>
            <a:cs typeface="Arial" panose="020B0604020202020204" pitchFamily="34" charset="0"/>
          </a:endParaRPr>
        </a:p>
      </dgm:t>
    </dgm:pt>
    <dgm:pt modelId="{B3192063-0020-40A8-BEF9-BB679B4AD274}">
      <dgm:prSet phldrT="[Text]" phldr="1"/>
      <dgm:spPr/>
      <dgm:t>
        <a:bodyPr/>
        <a:lstStyle/>
        <a:p>
          <a:endParaRPr lang="en-GB">
            <a:latin typeface="Arial" panose="020B0604020202020204" pitchFamily="34" charset="0"/>
            <a:cs typeface="Arial" panose="020B0604020202020204" pitchFamily="34" charset="0"/>
          </a:endParaRPr>
        </a:p>
      </dgm:t>
    </dgm:pt>
    <dgm:pt modelId="{A4B75171-007B-4EAD-A27E-27CFD70D2E79}" type="parTrans" cxnId="{24B68811-4E26-4C5E-98D3-33CBBC5EA352}">
      <dgm:prSet/>
      <dgm:spPr/>
      <dgm:t>
        <a:bodyPr/>
        <a:lstStyle/>
        <a:p>
          <a:endParaRPr lang="en-GB">
            <a:latin typeface="Arial" panose="020B0604020202020204" pitchFamily="34" charset="0"/>
            <a:cs typeface="Arial" panose="020B0604020202020204" pitchFamily="34" charset="0"/>
          </a:endParaRPr>
        </a:p>
      </dgm:t>
    </dgm:pt>
    <dgm:pt modelId="{6C09A058-BBAD-4AE5-BC0C-234AF3B2A731}" type="sibTrans" cxnId="{24B68811-4E26-4C5E-98D3-33CBBC5EA352}">
      <dgm:prSet/>
      <dgm:spPr/>
      <dgm:t>
        <a:bodyPr/>
        <a:lstStyle/>
        <a:p>
          <a:endParaRPr lang="en-GB">
            <a:latin typeface="Arial" panose="020B0604020202020204" pitchFamily="34" charset="0"/>
            <a:cs typeface="Arial" panose="020B0604020202020204" pitchFamily="34" charset="0"/>
          </a:endParaRPr>
        </a:p>
      </dgm:t>
    </dgm:pt>
    <dgm:pt modelId="{4C4B7102-D793-4D4B-A8B5-4045076B49A3}">
      <dgm:prSet phldrT="[Text]" phldr="1"/>
      <dgm:spPr/>
      <dgm:t>
        <a:bodyPr/>
        <a:lstStyle/>
        <a:p>
          <a:endParaRPr lang="en-GB">
            <a:latin typeface="Arial" panose="020B0604020202020204" pitchFamily="34" charset="0"/>
            <a:cs typeface="Arial" panose="020B0604020202020204" pitchFamily="34" charset="0"/>
          </a:endParaRPr>
        </a:p>
      </dgm:t>
    </dgm:pt>
    <dgm:pt modelId="{CFFEAE78-844D-4BA0-BB09-0444C87B0A5F}" type="parTrans" cxnId="{7890841A-0A12-4A2B-AD17-2476F4AEFB2A}">
      <dgm:prSet/>
      <dgm:spPr/>
      <dgm:t>
        <a:bodyPr/>
        <a:lstStyle/>
        <a:p>
          <a:endParaRPr lang="en-GB">
            <a:latin typeface="Arial" panose="020B0604020202020204" pitchFamily="34" charset="0"/>
            <a:cs typeface="Arial" panose="020B0604020202020204" pitchFamily="34" charset="0"/>
          </a:endParaRPr>
        </a:p>
      </dgm:t>
    </dgm:pt>
    <dgm:pt modelId="{E77EC65E-1054-4A08-8F3C-97F813B6C294}" type="sibTrans" cxnId="{7890841A-0A12-4A2B-AD17-2476F4AEFB2A}">
      <dgm:prSet/>
      <dgm:spPr/>
      <dgm:t>
        <a:bodyPr/>
        <a:lstStyle/>
        <a:p>
          <a:endParaRPr lang="en-GB">
            <a:latin typeface="Arial" panose="020B0604020202020204" pitchFamily="34" charset="0"/>
            <a:cs typeface="Arial" panose="020B0604020202020204" pitchFamily="34" charset="0"/>
          </a:endParaRPr>
        </a:p>
      </dgm:t>
    </dgm:pt>
    <dgm:pt modelId="{56BCE2DD-21AC-4CFB-9AEC-AAA3F6D2CF29}">
      <dgm:prSet phldrT="[Text]" phldr="1"/>
      <dgm:spPr/>
      <dgm:t>
        <a:bodyPr/>
        <a:lstStyle/>
        <a:p>
          <a:endParaRPr lang="en-GB">
            <a:latin typeface="Arial" panose="020B0604020202020204" pitchFamily="34" charset="0"/>
            <a:cs typeface="Arial" panose="020B0604020202020204" pitchFamily="34" charset="0"/>
          </a:endParaRPr>
        </a:p>
      </dgm:t>
    </dgm:pt>
    <dgm:pt modelId="{89B0C2FC-71ED-4177-88AF-F6ECBD2C839A}" type="parTrans" cxnId="{79488CDF-70BB-432A-9DC1-ADD67C40B3B2}">
      <dgm:prSet/>
      <dgm:spPr/>
      <dgm:t>
        <a:bodyPr/>
        <a:lstStyle/>
        <a:p>
          <a:endParaRPr lang="en-GB">
            <a:latin typeface="Arial" panose="020B0604020202020204" pitchFamily="34" charset="0"/>
            <a:cs typeface="Arial" panose="020B0604020202020204" pitchFamily="34" charset="0"/>
          </a:endParaRPr>
        </a:p>
      </dgm:t>
    </dgm:pt>
    <dgm:pt modelId="{CA995C68-D921-42A6-A733-6AFF2F493378}" type="sibTrans" cxnId="{79488CDF-70BB-432A-9DC1-ADD67C40B3B2}">
      <dgm:prSet/>
      <dgm:spPr/>
      <dgm:t>
        <a:bodyPr/>
        <a:lstStyle/>
        <a:p>
          <a:endParaRPr lang="en-GB">
            <a:latin typeface="Arial" panose="020B0604020202020204" pitchFamily="34" charset="0"/>
            <a:cs typeface="Arial" panose="020B0604020202020204" pitchFamily="34" charset="0"/>
          </a:endParaRPr>
        </a:p>
      </dgm:t>
    </dgm:pt>
    <dgm:pt modelId="{671DC9BC-FA5B-4590-8904-F896087ADF16}">
      <dgm:prSet phldrT="[Text]"/>
      <dgm:spPr/>
      <dgm:t>
        <a:bodyPr/>
        <a:lstStyle/>
        <a:p>
          <a:r>
            <a:rPr lang="en-GB" dirty="0">
              <a:latin typeface="Arial" panose="020B0604020202020204" pitchFamily="34" charset="0"/>
              <a:cs typeface="Arial" panose="020B0604020202020204" pitchFamily="34" charset="0"/>
            </a:rPr>
            <a:t>Face to face conference held 23</a:t>
          </a:r>
          <a:r>
            <a:rPr lang="en-GB" baseline="30000" dirty="0">
              <a:latin typeface="Arial" panose="020B0604020202020204" pitchFamily="34" charset="0"/>
              <a:cs typeface="Arial" panose="020B0604020202020204" pitchFamily="34" charset="0"/>
            </a:rPr>
            <a:t>rd</a:t>
          </a:r>
          <a:r>
            <a:rPr lang="en-GB" dirty="0">
              <a:latin typeface="Arial" panose="020B0604020202020204" pitchFamily="34" charset="0"/>
              <a:cs typeface="Arial" panose="020B0604020202020204" pitchFamily="34" charset="0"/>
            </a:rPr>
            <a:t> March 2023</a:t>
          </a:r>
        </a:p>
      </dgm:t>
    </dgm:pt>
    <dgm:pt modelId="{538A1C75-4F4E-49FE-AD5F-FD75232807B5}" type="parTrans" cxnId="{A24C873A-DE39-4F2B-B849-DF1A22AAF651}">
      <dgm:prSet/>
      <dgm:spPr/>
      <dgm:t>
        <a:bodyPr/>
        <a:lstStyle/>
        <a:p>
          <a:endParaRPr lang="en-GB">
            <a:latin typeface="Arial" panose="020B0604020202020204" pitchFamily="34" charset="0"/>
            <a:cs typeface="Arial" panose="020B0604020202020204" pitchFamily="34" charset="0"/>
          </a:endParaRPr>
        </a:p>
      </dgm:t>
    </dgm:pt>
    <dgm:pt modelId="{66F4BDC6-07C8-4D18-8BE4-16B6C3FF859B}" type="sibTrans" cxnId="{A24C873A-DE39-4F2B-B849-DF1A22AAF651}">
      <dgm:prSet/>
      <dgm:spPr/>
      <dgm:t>
        <a:bodyPr/>
        <a:lstStyle/>
        <a:p>
          <a:endParaRPr lang="en-GB">
            <a:latin typeface="Arial" panose="020B0604020202020204" pitchFamily="34" charset="0"/>
            <a:cs typeface="Arial" panose="020B0604020202020204" pitchFamily="34" charset="0"/>
          </a:endParaRPr>
        </a:p>
      </dgm:t>
    </dgm:pt>
    <dgm:pt modelId="{660226C0-F619-451F-9B52-EF8BEC211867}">
      <dgm:prSet phldrT="[Text]"/>
      <dgm:spPr/>
      <dgm:t>
        <a:bodyPr/>
        <a:lstStyle/>
        <a:p>
          <a:r>
            <a:rPr lang="en-GB" dirty="0">
              <a:latin typeface="Arial" panose="020B0604020202020204" pitchFamily="34" charset="0"/>
              <a:cs typeface="Arial" panose="020B0604020202020204" pitchFamily="34" charset="0"/>
            </a:rPr>
            <a:t>Using stories in a learning on  a page</a:t>
          </a:r>
        </a:p>
      </dgm:t>
    </dgm:pt>
    <dgm:pt modelId="{010CD369-87A4-49B2-ADD0-BC59313AA9AC}" type="parTrans" cxnId="{A5C1048C-DFEC-44B8-81C4-60477C7F76B1}">
      <dgm:prSet/>
      <dgm:spPr/>
      <dgm:t>
        <a:bodyPr/>
        <a:lstStyle/>
        <a:p>
          <a:endParaRPr lang="en-GB">
            <a:latin typeface="Arial" panose="020B0604020202020204" pitchFamily="34" charset="0"/>
            <a:cs typeface="Arial" panose="020B0604020202020204" pitchFamily="34" charset="0"/>
          </a:endParaRPr>
        </a:p>
      </dgm:t>
    </dgm:pt>
    <dgm:pt modelId="{A2389FCB-3196-4311-AD5F-856355329010}" type="sibTrans" cxnId="{A5C1048C-DFEC-44B8-81C4-60477C7F76B1}">
      <dgm:prSet/>
      <dgm:spPr/>
      <dgm:t>
        <a:bodyPr/>
        <a:lstStyle/>
        <a:p>
          <a:endParaRPr lang="en-GB">
            <a:latin typeface="Arial" panose="020B0604020202020204" pitchFamily="34" charset="0"/>
            <a:cs typeface="Arial" panose="020B0604020202020204" pitchFamily="34" charset="0"/>
          </a:endParaRPr>
        </a:p>
      </dgm:t>
    </dgm:pt>
    <dgm:pt modelId="{E871B5AD-00CF-4DCE-93B4-066A5853F96D}">
      <dgm:prSet phldrT="[Text]"/>
      <dgm:spPr/>
      <dgm:t>
        <a:bodyPr/>
        <a:lstStyle/>
        <a:p>
          <a:r>
            <a:rPr lang="en-GB" dirty="0">
              <a:latin typeface="Arial" panose="020B0604020202020204" pitchFamily="34" charset="0"/>
              <a:cs typeface="Arial" panose="020B0604020202020204" pitchFamily="34" charset="0"/>
            </a:rPr>
            <a:t>Using stories to theme Monthly newsletter</a:t>
          </a:r>
        </a:p>
      </dgm:t>
    </dgm:pt>
    <dgm:pt modelId="{C1D9236E-B674-41A3-A670-E0EA9BCD7624}" type="parTrans" cxnId="{D870FB64-D236-4E88-AB63-1C82E776028C}">
      <dgm:prSet/>
      <dgm:spPr/>
      <dgm:t>
        <a:bodyPr/>
        <a:lstStyle/>
        <a:p>
          <a:endParaRPr lang="en-GB">
            <a:latin typeface="Arial" panose="020B0604020202020204" pitchFamily="34" charset="0"/>
            <a:cs typeface="Arial" panose="020B0604020202020204" pitchFamily="34" charset="0"/>
          </a:endParaRPr>
        </a:p>
      </dgm:t>
    </dgm:pt>
    <dgm:pt modelId="{98B82628-2E07-4F65-9A75-73D138E85B1A}" type="sibTrans" cxnId="{D870FB64-D236-4E88-AB63-1C82E776028C}">
      <dgm:prSet/>
      <dgm:spPr/>
      <dgm:t>
        <a:bodyPr/>
        <a:lstStyle/>
        <a:p>
          <a:endParaRPr lang="en-GB">
            <a:latin typeface="Arial" panose="020B0604020202020204" pitchFamily="34" charset="0"/>
            <a:cs typeface="Arial" panose="020B0604020202020204" pitchFamily="34" charset="0"/>
          </a:endParaRPr>
        </a:p>
      </dgm:t>
    </dgm:pt>
    <dgm:pt modelId="{F2CC76A9-61D6-4A4C-BB67-E67AA6FCEF8F}">
      <dgm:prSet phldrT="[Text]"/>
      <dgm:spPr/>
      <dgm:t>
        <a:bodyPr/>
        <a:lstStyle/>
        <a:p>
          <a:r>
            <a:rPr lang="en-GB" dirty="0">
              <a:latin typeface="Arial" panose="020B0604020202020204" pitchFamily="34" charset="0"/>
              <a:cs typeface="Arial" panose="020B0604020202020204" pitchFamily="34" charset="0"/>
            </a:rPr>
            <a:t>Recorded annual report webinar for healthcare professionals</a:t>
          </a:r>
        </a:p>
      </dgm:t>
    </dgm:pt>
    <dgm:pt modelId="{6635E624-BB36-4994-9663-85332AEE6E33}" type="parTrans" cxnId="{59004B35-A2F7-4F80-A074-88F8631910BA}">
      <dgm:prSet/>
      <dgm:spPr/>
      <dgm:t>
        <a:bodyPr/>
        <a:lstStyle/>
        <a:p>
          <a:endParaRPr lang="en-GB">
            <a:latin typeface="Arial" panose="020B0604020202020204" pitchFamily="34" charset="0"/>
            <a:cs typeface="Arial" panose="020B0604020202020204" pitchFamily="34" charset="0"/>
          </a:endParaRPr>
        </a:p>
      </dgm:t>
    </dgm:pt>
    <dgm:pt modelId="{18027D0F-7CD6-446D-A4F1-6A2C5D635C21}" type="sibTrans" cxnId="{59004B35-A2F7-4F80-A074-88F8631910BA}">
      <dgm:prSet/>
      <dgm:spPr/>
      <dgm:t>
        <a:bodyPr/>
        <a:lstStyle/>
        <a:p>
          <a:endParaRPr lang="en-GB">
            <a:latin typeface="Arial" panose="020B0604020202020204" pitchFamily="34" charset="0"/>
            <a:cs typeface="Arial" panose="020B0604020202020204" pitchFamily="34" charset="0"/>
          </a:endParaRPr>
        </a:p>
      </dgm:t>
    </dgm:pt>
    <dgm:pt modelId="{6BBB86A6-BB05-4D55-BE4A-0309F4304F7B}">
      <dgm:prSet phldrT="[Text]"/>
      <dgm:spPr/>
      <dgm:t>
        <a:bodyPr/>
        <a:lstStyle/>
        <a:p>
          <a:r>
            <a:rPr lang="en-GB" dirty="0">
              <a:latin typeface="Arial" panose="020B0604020202020204" pitchFamily="34" charset="0"/>
              <a:cs typeface="Arial" panose="020B0604020202020204" pitchFamily="34" charset="0"/>
            </a:rPr>
            <a:t>Drafted co-production and accessibility guide</a:t>
          </a:r>
        </a:p>
      </dgm:t>
    </dgm:pt>
    <dgm:pt modelId="{4CB2FA5E-9F6F-4837-939C-15191A3E2C17}" type="parTrans" cxnId="{4E9208AF-A5CB-4B31-9E4D-0F251F781186}">
      <dgm:prSet/>
      <dgm:spPr/>
      <dgm:t>
        <a:bodyPr/>
        <a:lstStyle/>
        <a:p>
          <a:endParaRPr lang="en-GB">
            <a:latin typeface="Arial" panose="020B0604020202020204" pitchFamily="34" charset="0"/>
            <a:cs typeface="Arial" panose="020B0604020202020204" pitchFamily="34" charset="0"/>
          </a:endParaRPr>
        </a:p>
      </dgm:t>
    </dgm:pt>
    <dgm:pt modelId="{A3AB6347-D0C4-4A55-9FE6-588621EAA023}" type="sibTrans" cxnId="{4E9208AF-A5CB-4B31-9E4D-0F251F781186}">
      <dgm:prSet/>
      <dgm:spPr/>
      <dgm:t>
        <a:bodyPr/>
        <a:lstStyle/>
        <a:p>
          <a:endParaRPr lang="en-GB">
            <a:latin typeface="Arial" panose="020B0604020202020204" pitchFamily="34" charset="0"/>
            <a:cs typeface="Arial" panose="020B0604020202020204" pitchFamily="34" charset="0"/>
          </a:endParaRPr>
        </a:p>
      </dgm:t>
    </dgm:pt>
    <dgm:pt modelId="{741AAF5E-27DA-40AE-BFA3-4DD358768C7B}">
      <dgm:prSet phldrT="[Text]"/>
      <dgm:spPr/>
      <dgm:t>
        <a:bodyPr/>
        <a:lstStyle/>
        <a:p>
          <a:endParaRPr lang="en-GB" dirty="0">
            <a:latin typeface="Arial" panose="020B0604020202020204" pitchFamily="34" charset="0"/>
            <a:cs typeface="Arial" panose="020B0604020202020204" pitchFamily="34" charset="0"/>
          </a:endParaRPr>
        </a:p>
      </dgm:t>
    </dgm:pt>
    <dgm:pt modelId="{FD9D6A83-40ED-4A44-893C-0C39B175DE40}" type="parTrans" cxnId="{C95835A4-8CB2-4703-AED0-0374C6D2162D}">
      <dgm:prSet/>
      <dgm:spPr/>
      <dgm:t>
        <a:bodyPr/>
        <a:lstStyle/>
        <a:p>
          <a:endParaRPr lang="en-GB"/>
        </a:p>
      </dgm:t>
    </dgm:pt>
    <dgm:pt modelId="{E1349211-9E13-4A6A-81C7-B8320E3F71B8}" type="sibTrans" cxnId="{C95835A4-8CB2-4703-AED0-0374C6D2162D}">
      <dgm:prSet/>
      <dgm:spPr/>
      <dgm:t>
        <a:bodyPr/>
        <a:lstStyle/>
        <a:p>
          <a:endParaRPr lang="en-GB"/>
        </a:p>
      </dgm:t>
    </dgm:pt>
    <dgm:pt modelId="{DDDF9EF4-E12F-4586-9497-479B8BCFB0A2}">
      <dgm:prSet phldrT="[Text]"/>
      <dgm:spPr/>
      <dgm:t>
        <a:bodyPr/>
        <a:lstStyle/>
        <a:p>
          <a:endParaRPr lang="en-GB"/>
        </a:p>
      </dgm:t>
    </dgm:pt>
    <dgm:pt modelId="{2366E31F-0324-4F18-BFC8-CF4650832B54}" type="parTrans" cxnId="{235B447B-4087-44B2-AD06-60F0F49B5C25}">
      <dgm:prSet/>
      <dgm:spPr/>
      <dgm:t>
        <a:bodyPr/>
        <a:lstStyle/>
        <a:p>
          <a:endParaRPr lang="en-GB"/>
        </a:p>
      </dgm:t>
    </dgm:pt>
    <dgm:pt modelId="{C2F77AC3-291C-45CA-9869-80574FD54804}" type="sibTrans" cxnId="{235B447B-4087-44B2-AD06-60F0F49B5C25}">
      <dgm:prSet/>
      <dgm:spPr/>
      <dgm:t>
        <a:bodyPr/>
        <a:lstStyle/>
        <a:p>
          <a:endParaRPr lang="en-GB"/>
        </a:p>
      </dgm:t>
    </dgm:pt>
    <dgm:pt modelId="{C28BFDA8-97DD-44D7-A08B-2616C978A182}" type="pres">
      <dgm:prSet presAssocID="{4DE8B612-52FC-4360-8A3B-C02A14A505D3}" presName="Name0" presStyleCnt="0">
        <dgm:presLayoutVars>
          <dgm:chMax val="1"/>
          <dgm:dir/>
          <dgm:animLvl val="ctr"/>
          <dgm:resizeHandles val="exact"/>
        </dgm:presLayoutVars>
      </dgm:prSet>
      <dgm:spPr/>
    </dgm:pt>
    <dgm:pt modelId="{67AC6D96-05F0-4C5D-9409-1AA506F06D0C}" type="pres">
      <dgm:prSet presAssocID="{A265D0B2-FF7E-4F84-8B22-8C5F8BD6B566}" presName="centerShape" presStyleLbl="node0" presStyleIdx="0" presStyleCnt="1"/>
      <dgm:spPr/>
    </dgm:pt>
    <dgm:pt modelId="{D44A9E22-C221-4739-92A1-D9435D85252F}" type="pres">
      <dgm:prSet presAssocID="{538A1C75-4F4E-49FE-AD5F-FD75232807B5}" presName="parTrans" presStyleLbl="sibTrans2D1" presStyleIdx="0" presStyleCnt="5"/>
      <dgm:spPr/>
    </dgm:pt>
    <dgm:pt modelId="{D0CE369E-984A-4774-B658-E52B8D089A00}" type="pres">
      <dgm:prSet presAssocID="{538A1C75-4F4E-49FE-AD5F-FD75232807B5}" presName="connectorText" presStyleLbl="sibTrans2D1" presStyleIdx="0" presStyleCnt="5"/>
      <dgm:spPr/>
    </dgm:pt>
    <dgm:pt modelId="{BE92D9CE-77D0-4B4D-9D2C-B473CE9D193F}" type="pres">
      <dgm:prSet presAssocID="{671DC9BC-FA5B-4590-8904-F896087ADF16}" presName="node" presStyleLbl="node1" presStyleIdx="0" presStyleCnt="5">
        <dgm:presLayoutVars>
          <dgm:bulletEnabled val="1"/>
        </dgm:presLayoutVars>
      </dgm:prSet>
      <dgm:spPr/>
    </dgm:pt>
    <dgm:pt modelId="{AD7BA6C9-CC78-4057-9589-01919BC263FE}" type="pres">
      <dgm:prSet presAssocID="{010CD369-87A4-49B2-ADD0-BC59313AA9AC}" presName="parTrans" presStyleLbl="sibTrans2D1" presStyleIdx="1" presStyleCnt="5"/>
      <dgm:spPr/>
    </dgm:pt>
    <dgm:pt modelId="{7CF37EDF-06F6-46D9-AB35-998A113AE958}" type="pres">
      <dgm:prSet presAssocID="{010CD369-87A4-49B2-ADD0-BC59313AA9AC}" presName="connectorText" presStyleLbl="sibTrans2D1" presStyleIdx="1" presStyleCnt="5"/>
      <dgm:spPr/>
    </dgm:pt>
    <dgm:pt modelId="{E47F85FC-02FE-405D-B10B-194AB418C0A4}" type="pres">
      <dgm:prSet presAssocID="{660226C0-F619-451F-9B52-EF8BEC211867}" presName="node" presStyleLbl="node1" presStyleIdx="1" presStyleCnt="5">
        <dgm:presLayoutVars>
          <dgm:bulletEnabled val="1"/>
        </dgm:presLayoutVars>
      </dgm:prSet>
      <dgm:spPr/>
    </dgm:pt>
    <dgm:pt modelId="{D12F7C3E-5AAC-4255-B68F-ECB9CF6313AE}" type="pres">
      <dgm:prSet presAssocID="{C1D9236E-B674-41A3-A670-E0EA9BCD7624}" presName="parTrans" presStyleLbl="sibTrans2D1" presStyleIdx="2" presStyleCnt="5"/>
      <dgm:spPr/>
    </dgm:pt>
    <dgm:pt modelId="{365C613C-DC24-45B6-BEBD-5A1ADCE83929}" type="pres">
      <dgm:prSet presAssocID="{C1D9236E-B674-41A3-A670-E0EA9BCD7624}" presName="connectorText" presStyleLbl="sibTrans2D1" presStyleIdx="2" presStyleCnt="5"/>
      <dgm:spPr/>
    </dgm:pt>
    <dgm:pt modelId="{67EE99D0-461C-4192-958E-8E91B1652E81}" type="pres">
      <dgm:prSet presAssocID="{E871B5AD-00CF-4DCE-93B4-066A5853F96D}" presName="node" presStyleLbl="node1" presStyleIdx="2" presStyleCnt="5">
        <dgm:presLayoutVars>
          <dgm:bulletEnabled val="1"/>
        </dgm:presLayoutVars>
      </dgm:prSet>
      <dgm:spPr/>
    </dgm:pt>
    <dgm:pt modelId="{91678E6A-4145-468F-96AC-90D1D917F4E1}" type="pres">
      <dgm:prSet presAssocID="{6635E624-BB36-4994-9663-85332AEE6E33}" presName="parTrans" presStyleLbl="sibTrans2D1" presStyleIdx="3" presStyleCnt="5"/>
      <dgm:spPr/>
    </dgm:pt>
    <dgm:pt modelId="{49424709-A388-4438-9250-2DEA413FE51A}" type="pres">
      <dgm:prSet presAssocID="{6635E624-BB36-4994-9663-85332AEE6E33}" presName="connectorText" presStyleLbl="sibTrans2D1" presStyleIdx="3" presStyleCnt="5"/>
      <dgm:spPr/>
    </dgm:pt>
    <dgm:pt modelId="{FAD7B4E1-10F1-469C-965E-9FA8606A4DA4}" type="pres">
      <dgm:prSet presAssocID="{F2CC76A9-61D6-4A4C-BB67-E67AA6FCEF8F}" presName="node" presStyleLbl="node1" presStyleIdx="3" presStyleCnt="5">
        <dgm:presLayoutVars>
          <dgm:bulletEnabled val="1"/>
        </dgm:presLayoutVars>
      </dgm:prSet>
      <dgm:spPr/>
    </dgm:pt>
    <dgm:pt modelId="{18237C90-3DFC-4883-AC3F-A15169B33642}" type="pres">
      <dgm:prSet presAssocID="{4CB2FA5E-9F6F-4837-939C-15191A3E2C17}" presName="parTrans" presStyleLbl="sibTrans2D1" presStyleIdx="4" presStyleCnt="5"/>
      <dgm:spPr/>
    </dgm:pt>
    <dgm:pt modelId="{1390AEA0-6DFC-4045-B5E1-89DE13CB9F8F}" type="pres">
      <dgm:prSet presAssocID="{4CB2FA5E-9F6F-4837-939C-15191A3E2C17}" presName="connectorText" presStyleLbl="sibTrans2D1" presStyleIdx="4" presStyleCnt="5"/>
      <dgm:spPr/>
    </dgm:pt>
    <dgm:pt modelId="{80ABE13F-164D-4F9F-9BAC-DB34E34F61BA}" type="pres">
      <dgm:prSet presAssocID="{6BBB86A6-BB05-4D55-BE4A-0309F4304F7B}" presName="node" presStyleLbl="node1" presStyleIdx="4" presStyleCnt="5">
        <dgm:presLayoutVars>
          <dgm:bulletEnabled val="1"/>
        </dgm:presLayoutVars>
      </dgm:prSet>
      <dgm:spPr/>
    </dgm:pt>
  </dgm:ptLst>
  <dgm:cxnLst>
    <dgm:cxn modelId="{8B6BF402-8E1A-475A-BD26-B43A1EF431F9}" type="presOf" srcId="{671DC9BC-FA5B-4590-8904-F896087ADF16}" destId="{BE92D9CE-77D0-4B4D-9D2C-B473CE9D193F}" srcOrd="0" destOrd="0" presId="urn:microsoft.com/office/officeart/2005/8/layout/radial5"/>
    <dgm:cxn modelId="{CF1F7003-19D2-4A87-A1A8-899B064B2917}" type="presOf" srcId="{538A1C75-4F4E-49FE-AD5F-FD75232807B5}" destId="{D44A9E22-C221-4739-92A1-D9435D85252F}" srcOrd="0" destOrd="0" presId="urn:microsoft.com/office/officeart/2005/8/layout/radial5"/>
    <dgm:cxn modelId="{F3AF760F-2DEC-4DBD-91FF-C35BA9E76D62}" type="presOf" srcId="{4CB2FA5E-9F6F-4837-939C-15191A3E2C17}" destId="{18237C90-3DFC-4883-AC3F-A15169B33642}" srcOrd="0" destOrd="0" presId="urn:microsoft.com/office/officeart/2005/8/layout/radial5"/>
    <dgm:cxn modelId="{24B68811-4E26-4C5E-98D3-33CBBC5EA352}" srcId="{4DE8B612-52FC-4360-8A3B-C02A14A505D3}" destId="{B3192063-0020-40A8-BEF9-BB679B4AD274}" srcOrd="3" destOrd="0" parTransId="{A4B75171-007B-4EAD-A27E-27CFD70D2E79}" sibTransId="{6C09A058-BBAD-4AE5-BC0C-234AF3B2A731}"/>
    <dgm:cxn modelId="{75127515-FB39-4806-A6B6-A25A3998DFB8}" type="presOf" srcId="{F2CC76A9-61D6-4A4C-BB67-E67AA6FCEF8F}" destId="{FAD7B4E1-10F1-469C-965E-9FA8606A4DA4}" srcOrd="0" destOrd="0" presId="urn:microsoft.com/office/officeart/2005/8/layout/radial5"/>
    <dgm:cxn modelId="{7890841A-0A12-4A2B-AD17-2476F4AEFB2A}" srcId="{4DE8B612-52FC-4360-8A3B-C02A14A505D3}" destId="{4C4B7102-D793-4D4B-A8B5-4045076B49A3}" srcOrd="4" destOrd="0" parTransId="{CFFEAE78-844D-4BA0-BB09-0444C87B0A5F}" sibTransId="{E77EC65E-1054-4A08-8F3C-97F813B6C294}"/>
    <dgm:cxn modelId="{A76B8832-5AD7-4E3A-BD23-1F39B42B510C}" type="presOf" srcId="{4CB2FA5E-9F6F-4837-939C-15191A3E2C17}" destId="{1390AEA0-6DFC-4045-B5E1-89DE13CB9F8F}" srcOrd="1" destOrd="0" presId="urn:microsoft.com/office/officeart/2005/8/layout/radial5"/>
    <dgm:cxn modelId="{59004B35-A2F7-4F80-A074-88F8631910BA}" srcId="{A265D0B2-FF7E-4F84-8B22-8C5F8BD6B566}" destId="{F2CC76A9-61D6-4A4C-BB67-E67AA6FCEF8F}" srcOrd="3" destOrd="0" parTransId="{6635E624-BB36-4994-9663-85332AEE6E33}" sibTransId="{18027D0F-7CD6-446D-A4F1-6A2C5D635C21}"/>
    <dgm:cxn modelId="{A24C873A-DE39-4F2B-B849-DF1A22AAF651}" srcId="{A265D0B2-FF7E-4F84-8B22-8C5F8BD6B566}" destId="{671DC9BC-FA5B-4590-8904-F896087ADF16}" srcOrd="0" destOrd="0" parTransId="{538A1C75-4F4E-49FE-AD5F-FD75232807B5}" sibTransId="{66F4BDC6-07C8-4D18-8BE4-16B6C3FF859B}"/>
    <dgm:cxn modelId="{71ABE73D-24C8-4A3B-96A3-E4244E834899}" type="presOf" srcId="{6635E624-BB36-4994-9663-85332AEE6E33}" destId="{49424709-A388-4438-9250-2DEA413FE51A}" srcOrd="1" destOrd="0" presId="urn:microsoft.com/office/officeart/2005/8/layout/radial5"/>
    <dgm:cxn modelId="{C7FE7340-1A11-42E3-AEB6-A27FA7918A50}" type="presOf" srcId="{660226C0-F619-451F-9B52-EF8BEC211867}" destId="{E47F85FC-02FE-405D-B10B-194AB418C0A4}" srcOrd="0" destOrd="0" presId="urn:microsoft.com/office/officeart/2005/8/layout/radial5"/>
    <dgm:cxn modelId="{9B53B95F-347A-439C-826A-E6312DEC1768}" type="presOf" srcId="{C1D9236E-B674-41A3-A670-E0EA9BCD7624}" destId="{365C613C-DC24-45B6-BEBD-5A1ADCE83929}" srcOrd="1" destOrd="0" presId="urn:microsoft.com/office/officeart/2005/8/layout/radial5"/>
    <dgm:cxn modelId="{D870FB64-D236-4E88-AB63-1C82E776028C}" srcId="{A265D0B2-FF7E-4F84-8B22-8C5F8BD6B566}" destId="{E871B5AD-00CF-4DCE-93B4-066A5853F96D}" srcOrd="2" destOrd="0" parTransId="{C1D9236E-B674-41A3-A670-E0EA9BCD7624}" sibTransId="{98B82628-2E07-4F65-9A75-73D138E85B1A}"/>
    <dgm:cxn modelId="{7BE8D345-0FF4-4710-A01B-0F743A6EF3C0}" type="presOf" srcId="{E871B5AD-00CF-4DCE-93B4-066A5853F96D}" destId="{67EE99D0-461C-4192-958E-8E91B1652E81}" srcOrd="0" destOrd="0" presId="urn:microsoft.com/office/officeart/2005/8/layout/radial5"/>
    <dgm:cxn modelId="{1C69B846-0ED2-45C7-B7F4-DA99D1D8E847}" type="presOf" srcId="{6BBB86A6-BB05-4D55-BE4A-0309F4304F7B}" destId="{80ABE13F-164D-4F9F-9BAC-DB34E34F61BA}" srcOrd="0" destOrd="0" presId="urn:microsoft.com/office/officeart/2005/8/layout/radial5"/>
    <dgm:cxn modelId="{14360B4B-63BE-41B2-A581-865CAE624952}" type="presOf" srcId="{A265D0B2-FF7E-4F84-8B22-8C5F8BD6B566}" destId="{67AC6D96-05F0-4C5D-9409-1AA506F06D0C}" srcOrd="0" destOrd="0" presId="urn:microsoft.com/office/officeart/2005/8/layout/radial5"/>
    <dgm:cxn modelId="{D0821D6D-3FBD-4CBE-89AF-4F4053890A3D}" srcId="{4DE8B612-52FC-4360-8A3B-C02A14A505D3}" destId="{E1F94478-187B-4026-A115-8E640A11D4C4}" srcOrd="2" destOrd="0" parTransId="{1090C71A-692D-45F4-BD92-D671F9EEC96E}" sibTransId="{DA9D2280-5F1F-4777-A48A-BB89A6A9914E}"/>
    <dgm:cxn modelId="{0614884D-638B-424C-8297-601F57B02F7B}" type="presOf" srcId="{C1D9236E-B674-41A3-A670-E0EA9BCD7624}" destId="{D12F7C3E-5AAC-4255-B68F-ECB9CF6313AE}" srcOrd="0" destOrd="0" presId="urn:microsoft.com/office/officeart/2005/8/layout/radial5"/>
    <dgm:cxn modelId="{FF198978-384D-4F99-92E8-DED645B93703}" type="presOf" srcId="{6635E624-BB36-4994-9663-85332AEE6E33}" destId="{91678E6A-4145-468F-96AC-90D1D917F4E1}" srcOrd="0" destOrd="0" presId="urn:microsoft.com/office/officeart/2005/8/layout/radial5"/>
    <dgm:cxn modelId="{235B447B-4087-44B2-AD06-60F0F49B5C25}" srcId="{741AAF5E-27DA-40AE-BFA3-4DD358768C7B}" destId="{DDDF9EF4-E12F-4586-9497-479B8BCFB0A2}" srcOrd="0" destOrd="0" parTransId="{2366E31F-0324-4F18-BFC8-CF4650832B54}" sibTransId="{C2F77AC3-291C-45CA-9869-80574FD54804}"/>
    <dgm:cxn modelId="{A5C1048C-DFEC-44B8-81C4-60477C7F76B1}" srcId="{A265D0B2-FF7E-4F84-8B22-8C5F8BD6B566}" destId="{660226C0-F619-451F-9B52-EF8BEC211867}" srcOrd="1" destOrd="0" parTransId="{010CD369-87A4-49B2-ADD0-BC59313AA9AC}" sibTransId="{A2389FCB-3196-4311-AD5F-856355329010}"/>
    <dgm:cxn modelId="{7B064E9D-2B20-4C9B-97C5-F495489593A6}" srcId="{4DE8B612-52FC-4360-8A3B-C02A14A505D3}" destId="{A265D0B2-FF7E-4F84-8B22-8C5F8BD6B566}" srcOrd="0" destOrd="0" parTransId="{2B19C4EA-9A46-4598-936A-53065C310CE3}" sibTransId="{E61F520A-E3CF-4C1B-B168-01943237BD5C}"/>
    <dgm:cxn modelId="{C95835A4-8CB2-4703-AED0-0374C6D2162D}" srcId="{4DE8B612-52FC-4360-8A3B-C02A14A505D3}" destId="{741AAF5E-27DA-40AE-BFA3-4DD358768C7B}" srcOrd="1" destOrd="0" parTransId="{FD9D6A83-40ED-4A44-893C-0C39B175DE40}" sibTransId="{E1349211-9E13-4A6A-81C7-B8320E3F71B8}"/>
    <dgm:cxn modelId="{4E9208AF-A5CB-4B31-9E4D-0F251F781186}" srcId="{A265D0B2-FF7E-4F84-8B22-8C5F8BD6B566}" destId="{6BBB86A6-BB05-4D55-BE4A-0309F4304F7B}" srcOrd="4" destOrd="0" parTransId="{4CB2FA5E-9F6F-4837-939C-15191A3E2C17}" sibTransId="{A3AB6347-D0C4-4A55-9FE6-588621EAA023}"/>
    <dgm:cxn modelId="{79488CDF-70BB-432A-9DC1-ADD67C40B3B2}" srcId="{4DE8B612-52FC-4360-8A3B-C02A14A505D3}" destId="{56BCE2DD-21AC-4CFB-9AEC-AAA3F6D2CF29}" srcOrd="5" destOrd="0" parTransId="{89B0C2FC-71ED-4177-88AF-F6ECBD2C839A}" sibTransId="{CA995C68-D921-42A6-A733-6AFF2F493378}"/>
    <dgm:cxn modelId="{BC1988E4-2B95-49EF-ADAB-A783773DDA17}" type="presOf" srcId="{4DE8B612-52FC-4360-8A3B-C02A14A505D3}" destId="{C28BFDA8-97DD-44D7-A08B-2616C978A182}" srcOrd="0" destOrd="0" presId="urn:microsoft.com/office/officeart/2005/8/layout/radial5"/>
    <dgm:cxn modelId="{0487A6E7-55FF-4DE7-BBD3-8B7DE002D041}" type="presOf" srcId="{538A1C75-4F4E-49FE-AD5F-FD75232807B5}" destId="{D0CE369E-984A-4774-B658-E52B8D089A00}" srcOrd="1" destOrd="0" presId="urn:microsoft.com/office/officeart/2005/8/layout/radial5"/>
    <dgm:cxn modelId="{18DD2BEA-4D5E-453D-8B0E-9CA6AA10F91A}" type="presOf" srcId="{010CD369-87A4-49B2-ADD0-BC59313AA9AC}" destId="{7CF37EDF-06F6-46D9-AB35-998A113AE958}" srcOrd="1" destOrd="0" presId="urn:microsoft.com/office/officeart/2005/8/layout/radial5"/>
    <dgm:cxn modelId="{AF3A5EEB-1030-4825-B136-34AC920932EE}" type="presOf" srcId="{010CD369-87A4-49B2-ADD0-BC59313AA9AC}" destId="{AD7BA6C9-CC78-4057-9589-01919BC263FE}" srcOrd="0" destOrd="0" presId="urn:microsoft.com/office/officeart/2005/8/layout/radial5"/>
    <dgm:cxn modelId="{D38EC383-B035-4E64-8F79-38CCE682DB5E}" type="presParOf" srcId="{C28BFDA8-97DD-44D7-A08B-2616C978A182}" destId="{67AC6D96-05F0-4C5D-9409-1AA506F06D0C}" srcOrd="0" destOrd="0" presId="urn:microsoft.com/office/officeart/2005/8/layout/radial5"/>
    <dgm:cxn modelId="{D6A558A4-3D81-4B63-8A1E-DCC06B1CF462}" type="presParOf" srcId="{C28BFDA8-97DD-44D7-A08B-2616C978A182}" destId="{D44A9E22-C221-4739-92A1-D9435D85252F}" srcOrd="1" destOrd="0" presId="urn:microsoft.com/office/officeart/2005/8/layout/radial5"/>
    <dgm:cxn modelId="{49F2C013-DB1B-447D-932E-E73D96245AB2}" type="presParOf" srcId="{D44A9E22-C221-4739-92A1-D9435D85252F}" destId="{D0CE369E-984A-4774-B658-E52B8D089A00}" srcOrd="0" destOrd="0" presId="urn:microsoft.com/office/officeart/2005/8/layout/radial5"/>
    <dgm:cxn modelId="{B85FDE35-5094-4426-91B2-D92D94CC6782}" type="presParOf" srcId="{C28BFDA8-97DD-44D7-A08B-2616C978A182}" destId="{BE92D9CE-77D0-4B4D-9D2C-B473CE9D193F}" srcOrd="2" destOrd="0" presId="urn:microsoft.com/office/officeart/2005/8/layout/radial5"/>
    <dgm:cxn modelId="{52DE9855-308A-4EE8-B236-ECA3D2C63E44}" type="presParOf" srcId="{C28BFDA8-97DD-44D7-A08B-2616C978A182}" destId="{AD7BA6C9-CC78-4057-9589-01919BC263FE}" srcOrd="3" destOrd="0" presId="urn:microsoft.com/office/officeart/2005/8/layout/radial5"/>
    <dgm:cxn modelId="{40F75CAD-9830-459F-BFA1-585A79083203}" type="presParOf" srcId="{AD7BA6C9-CC78-4057-9589-01919BC263FE}" destId="{7CF37EDF-06F6-46D9-AB35-998A113AE958}" srcOrd="0" destOrd="0" presId="urn:microsoft.com/office/officeart/2005/8/layout/radial5"/>
    <dgm:cxn modelId="{AFEDF5EC-5ED0-47E1-B1D9-539DD439AA8D}" type="presParOf" srcId="{C28BFDA8-97DD-44D7-A08B-2616C978A182}" destId="{E47F85FC-02FE-405D-B10B-194AB418C0A4}" srcOrd="4" destOrd="0" presId="urn:microsoft.com/office/officeart/2005/8/layout/radial5"/>
    <dgm:cxn modelId="{B62CB9BB-44C3-448D-9BFF-5D5900F3E647}" type="presParOf" srcId="{C28BFDA8-97DD-44D7-A08B-2616C978A182}" destId="{D12F7C3E-5AAC-4255-B68F-ECB9CF6313AE}" srcOrd="5" destOrd="0" presId="urn:microsoft.com/office/officeart/2005/8/layout/radial5"/>
    <dgm:cxn modelId="{563F7E8F-A2B7-4F1A-B823-A9FEE700DB25}" type="presParOf" srcId="{D12F7C3E-5AAC-4255-B68F-ECB9CF6313AE}" destId="{365C613C-DC24-45B6-BEBD-5A1ADCE83929}" srcOrd="0" destOrd="0" presId="urn:microsoft.com/office/officeart/2005/8/layout/radial5"/>
    <dgm:cxn modelId="{74181D7D-DB63-4454-ACC4-D16DC2BDBAA2}" type="presParOf" srcId="{C28BFDA8-97DD-44D7-A08B-2616C978A182}" destId="{67EE99D0-461C-4192-958E-8E91B1652E81}" srcOrd="6" destOrd="0" presId="urn:microsoft.com/office/officeart/2005/8/layout/radial5"/>
    <dgm:cxn modelId="{9272F9AF-BA20-4C9E-AFBA-CA6BE2C6B4BA}" type="presParOf" srcId="{C28BFDA8-97DD-44D7-A08B-2616C978A182}" destId="{91678E6A-4145-468F-96AC-90D1D917F4E1}" srcOrd="7" destOrd="0" presId="urn:microsoft.com/office/officeart/2005/8/layout/radial5"/>
    <dgm:cxn modelId="{F27741AA-4B77-4E14-AD28-01BDE9A44B25}" type="presParOf" srcId="{91678E6A-4145-468F-96AC-90D1D917F4E1}" destId="{49424709-A388-4438-9250-2DEA413FE51A}" srcOrd="0" destOrd="0" presId="urn:microsoft.com/office/officeart/2005/8/layout/radial5"/>
    <dgm:cxn modelId="{A9541D6A-92CC-4E70-B382-F01550488BA5}" type="presParOf" srcId="{C28BFDA8-97DD-44D7-A08B-2616C978A182}" destId="{FAD7B4E1-10F1-469C-965E-9FA8606A4DA4}" srcOrd="8" destOrd="0" presId="urn:microsoft.com/office/officeart/2005/8/layout/radial5"/>
    <dgm:cxn modelId="{17CFB36D-10D6-4FFF-A1E1-17FB39BCB42D}" type="presParOf" srcId="{C28BFDA8-97DD-44D7-A08B-2616C978A182}" destId="{18237C90-3DFC-4883-AC3F-A15169B33642}" srcOrd="9" destOrd="0" presId="urn:microsoft.com/office/officeart/2005/8/layout/radial5"/>
    <dgm:cxn modelId="{4640402C-AAF8-4F09-80D3-8E99F211706B}" type="presParOf" srcId="{18237C90-3DFC-4883-AC3F-A15169B33642}" destId="{1390AEA0-6DFC-4045-B5E1-89DE13CB9F8F}" srcOrd="0" destOrd="0" presId="urn:microsoft.com/office/officeart/2005/8/layout/radial5"/>
    <dgm:cxn modelId="{F9ACE0AD-755C-4CC0-942A-F3399C58C5A1}" type="presParOf" srcId="{C28BFDA8-97DD-44D7-A08B-2616C978A182}" destId="{80ABE13F-164D-4F9F-9BAC-DB34E34F61BA}"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88EA7-F65B-4D56-80DC-309995EF9B85}" type="doc">
      <dgm:prSet loTypeId="urn:microsoft.com/office/officeart/2005/8/layout/venn3" loCatId="relationship" qsTypeId="urn:microsoft.com/office/officeart/2005/8/quickstyle/3d3" qsCatId="3D" csTypeId="urn:microsoft.com/office/officeart/2005/8/colors/accent1_2" csCatId="accent1" phldr="1"/>
      <dgm:spPr/>
      <dgm:t>
        <a:bodyPr/>
        <a:lstStyle/>
        <a:p>
          <a:endParaRPr lang="en-GB"/>
        </a:p>
      </dgm:t>
    </dgm:pt>
    <dgm:pt modelId="{6657672B-C2C6-4AAE-A059-8F009D402AE4}">
      <dgm:prSet/>
      <dgm:spPr/>
      <dgm:t>
        <a:bodyPr/>
        <a:lstStyle/>
        <a:p>
          <a:r>
            <a:rPr lang="en-GB" b="0" i="0" dirty="0"/>
            <a:t>The LeDeR programme is  funded by NHS England and </a:t>
          </a:r>
          <a:r>
            <a:rPr lang="en-GB" dirty="0"/>
            <a:t>NHS </a:t>
          </a:r>
          <a:r>
            <a:rPr lang="en-GB" b="0" i="0" dirty="0"/>
            <a:t>Improvement to improve healthcare for people with a learning disability and autistic people.</a:t>
          </a:r>
          <a:endParaRPr lang="en-GB" dirty="0"/>
        </a:p>
      </dgm:t>
    </dgm:pt>
    <dgm:pt modelId="{08A0211C-D2E8-42FC-8CBC-4665FB9A30BA}" type="parTrans" cxnId="{FA32A992-AE59-450B-A04D-AFF96BD9F9BE}">
      <dgm:prSet/>
      <dgm:spPr/>
      <dgm:t>
        <a:bodyPr/>
        <a:lstStyle/>
        <a:p>
          <a:endParaRPr lang="en-GB"/>
        </a:p>
      </dgm:t>
    </dgm:pt>
    <dgm:pt modelId="{F634959A-C4CA-4080-89DC-0503EA9F932A}" type="sibTrans" cxnId="{FA32A992-AE59-450B-A04D-AFF96BD9F9BE}">
      <dgm:prSet/>
      <dgm:spPr/>
      <dgm:t>
        <a:bodyPr/>
        <a:lstStyle/>
        <a:p>
          <a:endParaRPr lang="en-GB"/>
        </a:p>
      </dgm:t>
    </dgm:pt>
    <dgm:pt modelId="{D3BB32B4-3FD7-4C0E-92B3-D2D992BE5CE1}">
      <dgm:prSet/>
      <dgm:spPr/>
      <dgm:t>
        <a:bodyPr/>
        <a:lstStyle/>
        <a:p>
          <a:r>
            <a:rPr lang="en-GB" b="0" i="0" dirty="0"/>
            <a:t>The Gloucestershire Integrated Care Board holds responsibility for delivering the local </a:t>
          </a:r>
          <a:r>
            <a:rPr lang="en-GB" dirty="0"/>
            <a:t>LeDeR programme.</a:t>
          </a:r>
        </a:p>
      </dgm:t>
    </dgm:pt>
    <dgm:pt modelId="{E1848719-F4B6-4FF2-8CA1-70BD0E158020}" type="parTrans" cxnId="{3BF4DB0A-3230-4E19-9515-D488AF5FF172}">
      <dgm:prSet/>
      <dgm:spPr/>
      <dgm:t>
        <a:bodyPr/>
        <a:lstStyle/>
        <a:p>
          <a:endParaRPr lang="en-GB"/>
        </a:p>
      </dgm:t>
    </dgm:pt>
    <dgm:pt modelId="{8F277B86-848E-42BE-ACE1-99BA47652196}" type="sibTrans" cxnId="{3BF4DB0A-3230-4E19-9515-D488AF5FF172}">
      <dgm:prSet/>
      <dgm:spPr/>
      <dgm:t>
        <a:bodyPr/>
        <a:lstStyle/>
        <a:p>
          <a:endParaRPr lang="en-GB"/>
        </a:p>
      </dgm:t>
    </dgm:pt>
    <dgm:pt modelId="{1CED6E2D-7D6C-4532-8CFC-A7CD58C84215}" type="pres">
      <dgm:prSet presAssocID="{2EB88EA7-F65B-4D56-80DC-309995EF9B85}" presName="Name0" presStyleCnt="0">
        <dgm:presLayoutVars>
          <dgm:dir/>
          <dgm:resizeHandles val="exact"/>
        </dgm:presLayoutVars>
      </dgm:prSet>
      <dgm:spPr/>
    </dgm:pt>
    <dgm:pt modelId="{AEF4D01F-7563-4873-BAEF-BF9D2FCB31C2}" type="pres">
      <dgm:prSet presAssocID="{6657672B-C2C6-4AAE-A059-8F009D402AE4}" presName="Name5" presStyleLbl="vennNode1" presStyleIdx="0" presStyleCnt="2">
        <dgm:presLayoutVars>
          <dgm:bulletEnabled val="1"/>
        </dgm:presLayoutVars>
      </dgm:prSet>
      <dgm:spPr/>
    </dgm:pt>
    <dgm:pt modelId="{AF9D3DFD-0ED8-43DD-944F-B32D14CFDA20}" type="pres">
      <dgm:prSet presAssocID="{F634959A-C4CA-4080-89DC-0503EA9F932A}" presName="space" presStyleCnt="0"/>
      <dgm:spPr/>
    </dgm:pt>
    <dgm:pt modelId="{193642FC-0352-426E-8A67-1DA133A75ADE}" type="pres">
      <dgm:prSet presAssocID="{D3BB32B4-3FD7-4C0E-92B3-D2D992BE5CE1}" presName="Name5" presStyleLbl="vennNode1" presStyleIdx="1" presStyleCnt="2">
        <dgm:presLayoutVars>
          <dgm:bulletEnabled val="1"/>
        </dgm:presLayoutVars>
      </dgm:prSet>
      <dgm:spPr/>
    </dgm:pt>
  </dgm:ptLst>
  <dgm:cxnLst>
    <dgm:cxn modelId="{3BF4DB0A-3230-4E19-9515-D488AF5FF172}" srcId="{2EB88EA7-F65B-4D56-80DC-309995EF9B85}" destId="{D3BB32B4-3FD7-4C0E-92B3-D2D992BE5CE1}" srcOrd="1" destOrd="0" parTransId="{E1848719-F4B6-4FF2-8CA1-70BD0E158020}" sibTransId="{8F277B86-848E-42BE-ACE1-99BA47652196}"/>
    <dgm:cxn modelId="{D01A4964-9D93-4126-9BF9-C1B751F255E3}" type="presOf" srcId="{6657672B-C2C6-4AAE-A059-8F009D402AE4}" destId="{AEF4D01F-7563-4873-BAEF-BF9D2FCB31C2}" srcOrd="0" destOrd="0" presId="urn:microsoft.com/office/officeart/2005/8/layout/venn3"/>
    <dgm:cxn modelId="{68419792-2BA9-4971-B4F6-B8CFA78330CF}" type="presOf" srcId="{D3BB32B4-3FD7-4C0E-92B3-D2D992BE5CE1}" destId="{193642FC-0352-426E-8A67-1DA133A75ADE}" srcOrd="0" destOrd="0" presId="urn:microsoft.com/office/officeart/2005/8/layout/venn3"/>
    <dgm:cxn modelId="{FA32A992-AE59-450B-A04D-AFF96BD9F9BE}" srcId="{2EB88EA7-F65B-4D56-80DC-309995EF9B85}" destId="{6657672B-C2C6-4AAE-A059-8F009D402AE4}" srcOrd="0" destOrd="0" parTransId="{08A0211C-D2E8-42FC-8CBC-4665FB9A30BA}" sibTransId="{F634959A-C4CA-4080-89DC-0503EA9F932A}"/>
    <dgm:cxn modelId="{D40937A5-1F57-4353-8F6F-2C57B46CB118}" type="presOf" srcId="{2EB88EA7-F65B-4D56-80DC-309995EF9B85}" destId="{1CED6E2D-7D6C-4532-8CFC-A7CD58C84215}" srcOrd="0" destOrd="0" presId="urn:microsoft.com/office/officeart/2005/8/layout/venn3"/>
    <dgm:cxn modelId="{540B91C1-9E85-4CB9-BC49-1466A06EDBD5}" type="presParOf" srcId="{1CED6E2D-7D6C-4532-8CFC-A7CD58C84215}" destId="{AEF4D01F-7563-4873-BAEF-BF9D2FCB31C2}" srcOrd="0" destOrd="0" presId="urn:microsoft.com/office/officeart/2005/8/layout/venn3"/>
    <dgm:cxn modelId="{C165DC21-0B7B-40C1-9837-88838E5ED66B}" type="presParOf" srcId="{1CED6E2D-7D6C-4532-8CFC-A7CD58C84215}" destId="{AF9D3DFD-0ED8-43DD-944F-B32D14CFDA20}" srcOrd="1" destOrd="0" presId="urn:microsoft.com/office/officeart/2005/8/layout/venn3"/>
    <dgm:cxn modelId="{FA3155AF-057E-4815-9525-1ED133DCCFA6}" type="presParOf" srcId="{1CED6E2D-7D6C-4532-8CFC-A7CD58C84215}" destId="{193642FC-0352-426E-8A67-1DA133A75ADE}"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FB24783-03B2-445D-9BFF-5D7D1B98A35B}" type="doc">
      <dgm:prSet loTypeId="urn:microsoft.com/office/officeart/2005/8/layout/radial3" loCatId="cycle" qsTypeId="urn:microsoft.com/office/officeart/2005/8/quickstyle/3d2" qsCatId="3D" csTypeId="urn:microsoft.com/office/officeart/2005/8/colors/accent1_2" csCatId="accent1" phldr="1"/>
      <dgm:spPr/>
      <dgm:t>
        <a:bodyPr/>
        <a:lstStyle/>
        <a:p>
          <a:endParaRPr lang="en-GB"/>
        </a:p>
      </dgm:t>
    </dgm:pt>
    <dgm:pt modelId="{A7191459-7647-4A95-9337-090C7C3BA5BF}">
      <dgm:prSet phldrT="[Text]" custT="1"/>
      <dgm:spPr/>
      <dgm:t>
        <a:bodyPr/>
        <a:lstStyle/>
        <a:p>
          <a:r>
            <a:rPr lang="en-GB" sz="2000" dirty="0">
              <a:latin typeface="Arial" panose="020B0604020202020204" pitchFamily="34" charset="0"/>
              <a:cs typeface="Arial" panose="020B0604020202020204" pitchFamily="34" charset="0"/>
            </a:rPr>
            <a:t>Quality Improvement</a:t>
          </a:r>
        </a:p>
      </dgm:t>
    </dgm:pt>
    <dgm:pt modelId="{2E0893BD-CE7E-44B9-8B4B-35B763115D96}" type="parTrans" cxnId="{F698914C-FD6B-4B3E-8618-EE2A5ADA3324}">
      <dgm:prSet/>
      <dgm:spPr/>
      <dgm:t>
        <a:bodyPr/>
        <a:lstStyle/>
        <a:p>
          <a:endParaRPr lang="en-GB" sz="1050">
            <a:latin typeface="Arial" panose="020B0604020202020204" pitchFamily="34" charset="0"/>
            <a:cs typeface="Arial" panose="020B0604020202020204" pitchFamily="34" charset="0"/>
          </a:endParaRPr>
        </a:p>
      </dgm:t>
    </dgm:pt>
    <dgm:pt modelId="{EF93AD1E-DE74-43C1-9CE7-303CBFC67C4E}" type="sibTrans" cxnId="{F698914C-FD6B-4B3E-8618-EE2A5ADA3324}">
      <dgm:prSet/>
      <dgm:spPr/>
      <dgm:t>
        <a:bodyPr/>
        <a:lstStyle/>
        <a:p>
          <a:endParaRPr lang="en-GB" sz="1050">
            <a:latin typeface="Arial" panose="020B0604020202020204" pitchFamily="34" charset="0"/>
            <a:cs typeface="Arial" panose="020B0604020202020204" pitchFamily="34" charset="0"/>
          </a:endParaRPr>
        </a:p>
      </dgm:t>
    </dgm:pt>
    <dgm:pt modelId="{DC0D3EB8-B517-4F51-9577-786FE3BE1F29}">
      <dgm:prSet phldrT="[Text]" custT="1"/>
      <dgm:spPr/>
      <dgm:t>
        <a:bodyPr/>
        <a:lstStyle/>
        <a:p>
          <a:r>
            <a:rPr lang="en-GB" sz="900" dirty="0">
              <a:latin typeface="Arial" panose="020B0604020202020204" pitchFamily="34" charset="0"/>
              <a:cs typeface="Arial" panose="020B0604020202020204" pitchFamily="34" charset="0"/>
            </a:rPr>
            <a:t>Extended membership of QA panel – Pharmacist, MH  &amp; Autism Commissioner, Palliative Care Consultant</a:t>
          </a:r>
        </a:p>
      </dgm:t>
    </dgm:pt>
    <dgm:pt modelId="{BC3DCE3C-65E7-4BAE-A267-FB8768209CCD}" type="parTrans" cxnId="{FE1CFD0A-9E27-4509-9497-693C5EA96CAD}">
      <dgm:prSet/>
      <dgm:spPr/>
      <dgm:t>
        <a:bodyPr/>
        <a:lstStyle/>
        <a:p>
          <a:endParaRPr lang="en-GB" sz="1050">
            <a:latin typeface="Arial" panose="020B0604020202020204" pitchFamily="34" charset="0"/>
            <a:cs typeface="Arial" panose="020B0604020202020204" pitchFamily="34" charset="0"/>
          </a:endParaRPr>
        </a:p>
      </dgm:t>
    </dgm:pt>
    <dgm:pt modelId="{AF310572-2646-456E-A0D6-6CC24227B911}" type="sibTrans" cxnId="{FE1CFD0A-9E27-4509-9497-693C5EA96CAD}">
      <dgm:prSet/>
      <dgm:spPr/>
      <dgm:t>
        <a:bodyPr/>
        <a:lstStyle/>
        <a:p>
          <a:endParaRPr lang="en-GB" sz="1050">
            <a:latin typeface="Arial" panose="020B0604020202020204" pitchFamily="34" charset="0"/>
            <a:cs typeface="Arial" panose="020B0604020202020204" pitchFamily="34" charset="0"/>
          </a:endParaRPr>
        </a:p>
      </dgm:t>
    </dgm:pt>
    <dgm:pt modelId="{39255FCE-746C-4C1E-8242-8B6200B5ED51}">
      <dgm:prSet phldrT="[Text]" custT="1"/>
      <dgm:spPr/>
      <dgm:t>
        <a:bodyPr/>
        <a:lstStyle/>
        <a:p>
          <a:r>
            <a:rPr lang="en-GB" sz="1050" dirty="0">
              <a:latin typeface="Arial" panose="020B0604020202020204" pitchFamily="34" charset="0"/>
              <a:cs typeface="Arial" panose="020B0604020202020204" pitchFamily="34" charset="0"/>
            </a:rPr>
            <a:t>Plans to improve Annual Report accessibility</a:t>
          </a:r>
        </a:p>
      </dgm:t>
    </dgm:pt>
    <dgm:pt modelId="{66920914-3E2D-4038-A206-1184A1C8A04C}" type="parTrans" cxnId="{95C3FD85-9BAD-44D1-B907-427B42DB3E50}">
      <dgm:prSet/>
      <dgm:spPr/>
      <dgm:t>
        <a:bodyPr/>
        <a:lstStyle/>
        <a:p>
          <a:endParaRPr lang="en-GB" sz="1050">
            <a:latin typeface="Arial" panose="020B0604020202020204" pitchFamily="34" charset="0"/>
            <a:cs typeface="Arial" panose="020B0604020202020204" pitchFamily="34" charset="0"/>
          </a:endParaRPr>
        </a:p>
      </dgm:t>
    </dgm:pt>
    <dgm:pt modelId="{97241386-414F-42FF-8C16-F61B67DA5E66}" type="sibTrans" cxnId="{95C3FD85-9BAD-44D1-B907-427B42DB3E50}">
      <dgm:prSet/>
      <dgm:spPr/>
      <dgm:t>
        <a:bodyPr/>
        <a:lstStyle/>
        <a:p>
          <a:endParaRPr lang="en-GB" sz="1050">
            <a:latin typeface="Arial" panose="020B0604020202020204" pitchFamily="34" charset="0"/>
            <a:cs typeface="Arial" panose="020B0604020202020204" pitchFamily="34" charset="0"/>
          </a:endParaRPr>
        </a:p>
      </dgm:t>
    </dgm:pt>
    <dgm:pt modelId="{D8DAAF75-BF0D-4F61-B4CC-262BEAFF1CB6}">
      <dgm:prSet phldrT="[Text]" custT="1"/>
      <dgm:spPr/>
      <dgm:t>
        <a:bodyPr/>
        <a:lstStyle/>
        <a:p>
          <a:r>
            <a:rPr lang="en-GB" sz="1050" dirty="0">
              <a:latin typeface="Arial" panose="020B0604020202020204" pitchFamily="34" charset="0"/>
              <a:cs typeface="Arial" panose="020B0604020202020204" pitchFamily="34" charset="0"/>
            </a:rPr>
            <a:t>Resources – G:Care content reviewed/updated</a:t>
          </a:r>
        </a:p>
      </dgm:t>
    </dgm:pt>
    <dgm:pt modelId="{2D561B96-09CE-450D-91BF-FAAAE953B473}" type="parTrans" cxnId="{E91B26A2-6A13-4AEF-8FFE-B08C25E09E50}">
      <dgm:prSet/>
      <dgm:spPr/>
      <dgm:t>
        <a:bodyPr/>
        <a:lstStyle/>
        <a:p>
          <a:endParaRPr lang="en-GB" sz="1050">
            <a:latin typeface="Arial" panose="020B0604020202020204" pitchFamily="34" charset="0"/>
            <a:cs typeface="Arial" panose="020B0604020202020204" pitchFamily="34" charset="0"/>
          </a:endParaRPr>
        </a:p>
      </dgm:t>
    </dgm:pt>
    <dgm:pt modelId="{9FD04F7F-E99A-41F3-99F7-3AAAB7B666C3}" type="sibTrans" cxnId="{E91B26A2-6A13-4AEF-8FFE-B08C25E09E50}">
      <dgm:prSet/>
      <dgm:spPr/>
      <dgm:t>
        <a:bodyPr/>
        <a:lstStyle/>
        <a:p>
          <a:endParaRPr lang="en-GB" sz="1050">
            <a:latin typeface="Arial" panose="020B0604020202020204" pitchFamily="34" charset="0"/>
            <a:cs typeface="Arial" panose="020B0604020202020204" pitchFamily="34" charset="0"/>
          </a:endParaRPr>
        </a:p>
      </dgm:t>
    </dgm:pt>
    <dgm:pt modelId="{1B38C943-3209-44C2-B418-3DECCA2705B3}">
      <dgm:prSet phldrT="[Text]" custT="1"/>
      <dgm:spPr/>
      <dgm:t>
        <a:bodyPr/>
        <a:lstStyle/>
        <a:p>
          <a:r>
            <a:rPr lang="en-GB" sz="1050" dirty="0">
              <a:latin typeface="Arial" panose="020B0604020202020204" pitchFamily="34" charset="0"/>
              <a:cs typeface="Arial" panose="020B0604020202020204" pitchFamily="34" charset="0"/>
            </a:rPr>
            <a:t>Review LIA Tracker and Meeting format amended</a:t>
          </a:r>
        </a:p>
      </dgm:t>
    </dgm:pt>
    <dgm:pt modelId="{98D4B131-9E4F-42CF-BB1E-48A26C3C09F6}" type="parTrans" cxnId="{5CCC00DF-924A-4FFE-83F8-5F0E6D1941A1}">
      <dgm:prSet/>
      <dgm:spPr/>
      <dgm:t>
        <a:bodyPr/>
        <a:lstStyle/>
        <a:p>
          <a:endParaRPr lang="en-GB" sz="1050">
            <a:latin typeface="Arial" panose="020B0604020202020204" pitchFamily="34" charset="0"/>
            <a:cs typeface="Arial" panose="020B0604020202020204" pitchFamily="34" charset="0"/>
          </a:endParaRPr>
        </a:p>
      </dgm:t>
    </dgm:pt>
    <dgm:pt modelId="{F4785E1F-E8B3-482B-8DB3-7519D848426D}" type="sibTrans" cxnId="{5CCC00DF-924A-4FFE-83F8-5F0E6D1941A1}">
      <dgm:prSet/>
      <dgm:spPr/>
      <dgm:t>
        <a:bodyPr/>
        <a:lstStyle/>
        <a:p>
          <a:endParaRPr lang="en-GB" sz="1050">
            <a:latin typeface="Arial" panose="020B0604020202020204" pitchFamily="34" charset="0"/>
            <a:cs typeface="Arial" panose="020B0604020202020204" pitchFamily="34" charset="0"/>
          </a:endParaRPr>
        </a:p>
      </dgm:t>
    </dgm:pt>
    <dgm:pt modelId="{140086B3-6DD8-4B20-A3DE-4D99CA81A7CB}" type="pres">
      <dgm:prSet presAssocID="{EFB24783-03B2-445D-9BFF-5D7D1B98A35B}" presName="composite" presStyleCnt="0">
        <dgm:presLayoutVars>
          <dgm:chMax val="1"/>
          <dgm:dir/>
          <dgm:resizeHandles val="exact"/>
        </dgm:presLayoutVars>
      </dgm:prSet>
      <dgm:spPr/>
    </dgm:pt>
    <dgm:pt modelId="{C5BBEA43-5AA7-4EE5-8344-B7DDCB47FC36}" type="pres">
      <dgm:prSet presAssocID="{EFB24783-03B2-445D-9BFF-5D7D1B98A35B}" presName="radial" presStyleCnt="0">
        <dgm:presLayoutVars>
          <dgm:animLvl val="ctr"/>
        </dgm:presLayoutVars>
      </dgm:prSet>
      <dgm:spPr/>
    </dgm:pt>
    <dgm:pt modelId="{3C2E0EC7-D180-4F1F-8A8B-3D0735D93320}" type="pres">
      <dgm:prSet presAssocID="{A7191459-7647-4A95-9337-090C7C3BA5BF}" presName="centerShape" presStyleLbl="vennNode1" presStyleIdx="0" presStyleCnt="5"/>
      <dgm:spPr/>
    </dgm:pt>
    <dgm:pt modelId="{1A908776-1638-4B32-BE97-8F00D215689E}" type="pres">
      <dgm:prSet presAssocID="{DC0D3EB8-B517-4F51-9577-786FE3BE1F29}" presName="node" presStyleLbl="vennNode1" presStyleIdx="1" presStyleCnt="5">
        <dgm:presLayoutVars>
          <dgm:bulletEnabled val="1"/>
        </dgm:presLayoutVars>
      </dgm:prSet>
      <dgm:spPr/>
    </dgm:pt>
    <dgm:pt modelId="{472EED5E-02FB-4D10-802B-C82CA5ADCE20}" type="pres">
      <dgm:prSet presAssocID="{39255FCE-746C-4C1E-8242-8B6200B5ED51}" presName="node" presStyleLbl="vennNode1" presStyleIdx="2" presStyleCnt="5">
        <dgm:presLayoutVars>
          <dgm:bulletEnabled val="1"/>
        </dgm:presLayoutVars>
      </dgm:prSet>
      <dgm:spPr/>
    </dgm:pt>
    <dgm:pt modelId="{C1A77DDC-6F57-410A-B229-A93992289A5E}" type="pres">
      <dgm:prSet presAssocID="{D8DAAF75-BF0D-4F61-B4CC-262BEAFF1CB6}" presName="node" presStyleLbl="vennNode1" presStyleIdx="3" presStyleCnt="5">
        <dgm:presLayoutVars>
          <dgm:bulletEnabled val="1"/>
        </dgm:presLayoutVars>
      </dgm:prSet>
      <dgm:spPr/>
    </dgm:pt>
    <dgm:pt modelId="{24D9256A-88F5-441E-A429-FC17AA3CC75B}" type="pres">
      <dgm:prSet presAssocID="{1B38C943-3209-44C2-B418-3DECCA2705B3}" presName="node" presStyleLbl="vennNode1" presStyleIdx="4" presStyleCnt="5">
        <dgm:presLayoutVars>
          <dgm:bulletEnabled val="1"/>
        </dgm:presLayoutVars>
      </dgm:prSet>
      <dgm:spPr/>
    </dgm:pt>
  </dgm:ptLst>
  <dgm:cxnLst>
    <dgm:cxn modelId="{FE1CFD0A-9E27-4509-9497-693C5EA96CAD}" srcId="{A7191459-7647-4A95-9337-090C7C3BA5BF}" destId="{DC0D3EB8-B517-4F51-9577-786FE3BE1F29}" srcOrd="0" destOrd="0" parTransId="{BC3DCE3C-65E7-4BAE-A267-FB8768209CCD}" sibTransId="{AF310572-2646-456E-A0D6-6CC24227B911}"/>
    <dgm:cxn modelId="{9F383A38-988C-41E8-9B4A-053446221F37}" type="presOf" srcId="{39255FCE-746C-4C1E-8242-8B6200B5ED51}" destId="{472EED5E-02FB-4D10-802B-C82CA5ADCE20}" srcOrd="0" destOrd="0" presId="urn:microsoft.com/office/officeart/2005/8/layout/radial3"/>
    <dgm:cxn modelId="{4E822B5D-A89F-4836-9D20-2C04CE58B92F}" type="presOf" srcId="{1B38C943-3209-44C2-B418-3DECCA2705B3}" destId="{24D9256A-88F5-441E-A429-FC17AA3CC75B}" srcOrd="0" destOrd="0" presId="urn:microsoft.com/office/officeart/2005/8/layout/radial3"/>
    <dgm:cxn modelId="{847FF461-BDB9-44F0-8EEC-E9E9CDB881B4}" type="presOf" srcId="{DC0D3EB8-B517-4F51-9577-786FE3BE1F29}" destId="{1A908776-1638-4B32-BE97-8F00D215689E}" srcOrd="0" destOrd="0" presId="urn:microsoft.com/office/officeart/2005/8/layout/radial3"/>
    <dgm:cxn modelId="{5349B564-FA9E-4AF0-86B0-34460DFC3477}" type="presOf" srcId="{A7191459-7647-4A95-9337-090C7C3BA5BF}" destId="{3C2E0EC7-D180-4F1F-8A8B-3D0735D93320}" srcOrd="0" destOrd="0" presId="urn:microsoft.com/office/officeart/2005/8/layout/radial3"/>
    <dgm:cxn modelId="{F698914C-FD6B-4B3E-8618-EE2A5ADA3324}" srcId="{EFB24783-03B2-445D-9BFF-5D7D1B98A35B}" destId="{A7191459-7647-4A95-9337-090C7C3BA5BF}" srcOrd="0" destOrd="0" parTransId="{2E0893BD-CE7E-44B9-8B4B-35B763115D96}" sibTransId="{EF93AD1E-DE74-43C1-9CE7-303CBFC67C4E}"/>
    <dgm:cxn modelId="{95C3FD85-9BAD-44D1-B907-427B42DB3E50}" srcId="{A7191459-7647-4A95-9337-090C7C3BA5BF}" destId="{39255FCE-746C-4C1E-8242-8B6200B5ED51}" srcOrd="1" destOrd="0" parTransId="{66920914-3E2D-4038-A206-1184A1C8A04C}" sibTransId="{97241386-414F-42FF-8C16-F61B67DA5E66}"/>
    <dgm:cxn modelId="{E91B26A2-6A13-4AEF-8FFE-B08C25E09E50}" srcId="{A7191459-7647-4A95-9337-090C7C3BA5BF}" destId="{D8DAAF75-BF0D-4F61-B4CC-262BEAFF1CB6}" srcOrd="2" destOrd="0" parTransId="{2D561B96-09CE-450D-91BF-FAAAE953B473}" sibTransId="{9FD04F7F-E99A-41F3-99F7-3AAAB7B666C3}"/>
    <dgm:cxn modelId="{E366F2AC-A83A-4860-8DB9-935BA72F54C7}" type="presOf" srcId="{EFB24783-03B2-445D-9BFF-5D7D1B98A35B}" destId="{140086B3-6DD8-4B20-A3DE-4D99CA81A7CB}" srcOrd="0" destOrd="0" presId="urn:microsoft.com/office/officeart/2005/8/layout/radial3"/>
    <dgm:cxn modelId="{5CCC00DF-924A-4FFE-83F8-5F0E6D1941A1}" srcId="{A7191459-7647-4A95-9337-090C7C3BA5BF}" destId="{1B38C943-3209-44C2-B418-3DECCA2705B3}" srcOrd="3" destOrd="0" parTransId="{98D4B131-9E4F-42CF-BB1E-48A26C3C09F6}" sibTransId="{F4785E1F-E8B3-482B-8DB3-7519D848426D}"/>
    <dgm:cxn modelId="{594448F0-3AC1-4DC6-9093-38945DE62357}" type="presOf" srcId="{D8DAAF75-BF0D-4F61-B4CC-262BEAFF1CB6}" destId="{C1A77DDC-6F57-410A-B229-A93992289A5E}" srcOrd="0" destOrd="0" presId="urn:microsoft.com/office/officeart/2005/8/layout/radial3"/>
    <dgm:cxn modelId="{2D5169FC-BEB0-42EA-8792-9073B6AB59E4}" type="presParOf" srcId="{140086B3-6DD8-4B20-A3DE-4D99CA81A7CB}" destId="{C5BBEA43-5AA7-4EE5-8344-B7DDCB47FC36}" srcOrd="0" destOrd="0" presId="urn:microsoft.com/office/officeart/2005/8/layout/radial3"/>
    <dgm:cxn modelId="{E75A5FB6-2D12-4B2D-B139-1FD3F48AE6E9}" type="presParOf" srcId="{C5BBEA43-5AA7-4EE5-8344-B7DDCB47FC36}" destId="{3C2E0EC7-D180-4F1F-8A8B-3D0735D93320}" srcOrd="0" destOrd="0" presId="urn:microsoft.com/office/officeart/2005/8/layout/radial3"/>
    <dgm:cxn modelId="{78CC2A42-C565-4B38-892E-511E3BDF53BB}" type="presParOf" srcId="{C5BBEA43-5AA7-4EE5-8344-B7DDCB47FC36}" destId="{1A908776-1638-4B32-BE97-8F00D215689E}" srcOrd="1" destOrd="0" presId="urn:microsoft.com/office/officeart/2005/8/layout/radial3"/>
    <dgm:cxn modelId="{F05DF9D9-E7A7-4716-9BEF-A4B4A8DC080A}" type="presParOf" srcId="{C5BBEA43-5AA7-4EE5-8344-B7DDCB47FC36}" destId="{472EED5E-02FB-4D10-802B-C82CA5ADCE20}" srcOrd="2" destOrd="0" presId="urn:microsoft.com/office/officeart/2005/8/layout/radial3"/>
    <dgm:cxn modelId="{E749B5A4-BC4C-4D28-B6A0-C1C1C19C4974}" type="presParOf" srcId="{C5BBEA43-5AA7-4EE5-8344-B7DDCB47FC36}" destId="{C1A77DDC-6F57-410A-B229-A93992289A5E}" srcOrd="3" destOrd="0" presId="urn:microsoft.com/office/officeart/2005/8/layout/radial3"/>
    <dgm:cxn modelId="{537B133F-B137-4970-8610-8C33C139AFB6}" type="presParOf" srcId="{C5BBEA43-5AA7-4EE5-8344-B7DDCB47FC36}" destId="{24D9256A-88F5-441E-A429-FC17AA3CC75B}" srcOrd="4"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DE31EAB-A8D2-46E2-993A-9253E84F0651}" type="doc">
      <dgm:prSet loTypeId="urn:microsoft.com/office/officeart/2005/8/layout/hProcess9" loCatId="process" qsTypeId="urn:microsoft.com/office/officeart/2005/8/quickstyle/3d3" qsCatId="3D" csTypeId="urn:microsoft.com/office/officeart/2005/8/colors/accent1_2" csCatId="accent1" phldr="1"/>
      <dgm:spPr/>
      <dgm:t>
        <a:bodyPr/>
        <a:lstStyle/>
        <a:p>
          <a:endParaRPr lang="en-GB"/>
        </a:p>
      </dgm:t>
    </dgm:pt>
    <dgm:pt modelId="{F65BE6A5-9466-47AE-A64E-EC5AEE71D743}">
      <dgm:prSet custT="1"/>
      <dgm:spPr/>
      <dgm:t>
        <a:bodyPr/>
        <a:lstStyle/>
        <a:p>
          <a:pPr algn="ctr"/>
          <a:r>
            <a:rPr lang="en-GB" sz="1200" b="1" dirty="0">
              <a:solidFill>
                <a:schemeClr val="bg1"/>
              </a:solidFill>
            </a:rPr>
            <a:t>Unlike reviews of child deaths, which are required by law, reviews of the deaths of people with learning disabilities and autistic people are not mandatory so professionals attending deaths are not required to report them to LeDeR.  There is no automatic communication to LeDeR of the deaths of people on GP Learning Disabilities Registers.  This makes it likely that notifications of deaths to LeDeR will be incomplete.</a:t>
          </a:r>
        </a:p>
      </dgm:t>
    </dgm:pt>
    <dgm:pt modelId="{47BAEB83-6422-42FB-A11E-B686E0AC6A0D}" type="parTrans" cxnId="{1E60D180-8431-47ED-841E-7587151CB5F3}">
      <dgm:prSet/>
      <dgm:spPr/>
      <dgm:t>
        <a:bodyPr/>
        <a:lstStyle/>
        <a:p>
          <a:endParaRPr lang="en-GB"/>
        </a:p>
      </dgm:t>
    </dgm:pt>
    <dgm:pt modelId="{49FBE135-3F1C-454E-89C2-C8C415C2D5A1}" type="sibTrans" cxnId="{1E60D180-8431-47ED-841E-7587151CB5F3}">
      <dgm:prSet/>
      <dgm:spPr/>
      <dgm:t>
        <a:bodyPr/>
        <a:lstStyle/>
        <a:p>
          <a:endParaRPr lang="en-GB"/>
        </a:p>
      </dgm:t>
    </dgm:pt>
    <dgm:pt modelId="{49BE247B-F4AF-46D9-B82E-B3795E881306}">
      <dgm:prSet/>
      <dgm:spPr/>
      <dgm:t>
        <a:bodyPr/>
        <a:lstStyle/>
        <a:p>
          <a:pPr algn="ctr"/>
          <a:r>
            <a:rPr lang="en-GB" b="1" dirty="0"/>
            <a:t>Delays in reporting deaths to LeDeR may affect monthly notification figures as deaths can be reported to the LeDeR Programme at any time</a:t>
          </a:r>
          <a:r>
            <a:rPr lang="en-GB" dirty="0"/>
            <a:t>.</a:t>
          </a:r>
        </a:p>
      </dgm:t>
    </dgm:pt>
    <dgm:pt modelId="{15498D1B-A28C-4A4A-8911-E9E305C54239}" type="parTrans" cxnId="{54E5612A-D77F-4D64-B2FB-BDA8E47F77D2}">
      <dgm:prSet/>
      <dgm:spPr/>
      <dgm:t>
        <a:bodyPr/>
        <a:lstStyle/>
        <a:p>
          <a:endParaRPr lang="en-GB"/>
        </a:p>
      </dgm:t>
    </dgm:pt>
    <dgm:pt modelId="{B80B463E-E05E-44A4-96AE-2FF8F3988988}" type="sibTrans" cxnId="{54E5612A-D77F-4D64-B2FB-BDA8E47F77D2}">
      <dgm:prSet/>
      <dgm:spPr/>
      <dgm:t>
        <a:bodyPr/>
        <a:lstStyle/>
        <a:p>
          <a:endParaRPr lang="en-GB"/>
        </a:p>
      </dgm:t>
    </dgm:pt>
    <dgm:pt modelId="{0B73CC3A-B5EA-420E-9084-356DD4D62FB2}">
      <dgm:prSet/>
      <dgm:spPr/>
      <dgm:t>
        <a:bodyPr/>
        <a:lstStyle/>
        <a:p>
          <a:r>
            <a:rPr lang="en-GB" b="1" dirty="0"/>
            <a:t>It is important to remember that comparisons with the general population are indicative but not directly comparable: deaths of people with learning disabilities are notified to LeDeR from the age of 4 years, while general population data also includes information about children aged 0-3 years. </a:t>
          </a:r>
        </a:p>
      </dgm:t>
    </dgm:pt>
    <dgm:pt modelId="{311951A5-924A-4996-93D9-4652E67CD0C8}" type="parTrans" cxnId="{B19653B2-7EED-4BF2-AC57-AA775180D6EC}">
      <dgm:prSet/>
      <dgm:spPr/>
      <dgm:t>
        <a:bodyPr/>
        <a:lstStyle/>
        <a:p>
          <a:endParaRPr lang="en-GB"/>
        </a:p>
      </dgm:t>
    </dgm:pt>
    <dgm:pt modelId="{1514F023-50B0-4608-B90A-D384B5C77AB1}" type="sibTrans" cxnId="{B19653B2-7EED-4BF2-AC57-AA775180D6EC}">
      <dgm:prSet/>
      <dgm:spPr/>
      <dgm:t>
        <a:bodyPr/>
        <a:lstStyle/>
        <a:p>
          <a:endParaRPr lang="en-GB"/>
        </a:p>
      </dgm:t>
    </dgm:pt>
    <dgm:pt modelId="{D2C4525D-C7C1-4EB5-97BA-13D5816E9837}" type="pres">
      <dgm:prSet presAssocID="{0DE31EAB-A8D2-46E2-993A-9253E84F0651}" presName="CompostProcess" presStyleCnt="0">
        <dgm:presLayoutVars>
          <dgm:dir/>
          <dgm:resizeHandles val="exact"/>
        </dgm:presLayoutVars>
      </dgm:prSet>
      <dgm:spPr/>
    </dgm:pt>
    <dgm:pt modelId="{5667DBAB-69B1-4CE8-B507-DC12FD372CC2}" type="pres">
      <dgm:prSet presAssocID="{0DE31EAB-A8D2-46E2-993A-9253E84F0651}" presName="arrow" presStyleLbl="bgShp" presStyleIdx="0" presStyleCnt="1"/>
      <dgm:spPr/>
    </dgm:pt>
    <dgm:pt modelId="{21D47B97-DED0-457E-B7DA-992F9B65D697}" type="pres">
      <dgm:prSet presAssocID="{0DE31EAB-A8D2-46E2-993A-9253E84F0651}" presName="linearProcess" presStyleCnt="0"/>
      <dgm:spPr/>
    </dgm:pt>
    <dgm:pt modelId="{E4B32B44-360C-4DA9-9D5A-4D865C22F897}" type="pres">
      <dgm:prSet presAssocID="{F65BE6A5-9466-47AE-A64E-EC5AEE71D743}" presName="textNode" presStyleLbl="node1" presStyleIdx="0" presStyleCnt="3" custScaleY="181818">
        <dgm:presLayoutVars>
          <dgm:bulletEnabled val="1"/>
        </dgm:presLayoutVars>
      </dgm:prSet>
      <dgm:spPr/>
    </dgm:pt>
    <dgm:pt modelId="{33811842-4C4B-46D2-83C7-8F53F44103D7}" type="pres">
      <dgm:prSet presAssocID="{49FBE135-3F1C-454E-89C2-C8C415C2D5A1}" presName="sibTrans" presStyleCnt="0"/>
      <dgm:spPr/>
    </dgm:pt>
    <dgm:pt modelId="{6C866008-065A-40FF-835F-67ACC000F5E7}" type="pres">
      <dgm:prSet presAssocID="{49BE247B-F4AF-46D9-B82E-B3795E881306}" presName="textNode" presStyleLbl="node1" presStyleIdx="1" presStyleCnt="3" custScaleY="181818">
        <dgm:presLayoutVars>
          <dgm:bulletEnabled val="1"/>
        </dgm:presLayoutVars>
      </dgm:prSet>
      <dgm:spPr/>
    </dgm:pt>
    <dgm:pt modelId="{D51573EF-7F42-4F8E-A442-95D05E90F3F6}" type="pres">
      <dgm:prSet presAssocID="{B80B463E-E05E-44A4-96AE-2FF8F3988988}" presName="sibTrans" presStyleCnt="0"/>
      <dgm:spPr/>
    </dgm:pt>
    <dgm:pt modelId="{36E0B348-01FA-4FD6-B248-04643558E255}" type="pres">
      <dgm:prSet presAssocID="{0B73CC3A-B5EA-420E-9084-356DD4D62FB2}" presName="textNode" presStyleLbl="node1" presStyleIdx="2" presStyleCnt="3" custScaleY="181818">
        <dgm:presLayoutVars>
          <dgm:bulletEnabled val="1"/>
        </dgm:presLayoutVars>
      </dgm:prSet>
      <dgm:spPr/>
    </dgm:pt>
  </dgm:ptLst>
  <dgm:cxnLst>
    <dgm:cxn modelId="{54E5612A-D77F-4D64-B2FB-BDA8E47F77D2}" srcId="{0DE31EAB-A8D2-46E2-993A-9253E84F0651}" destId="{49BE247B-F4AF-46D9-B82E-B3795E881306}" srcOrd="1" destOrd="0" parTransId="{15498D1B-A28C-4A4A-8911-E9E305C54239}" sibTransId="{B80B463E-E05E-44A4-96AE-2FF8F3988988}"/>
    <dgm:cxn modelId="{1E60D180-8431-47ED-841E-7587151CB5F3}" srcId="{0DE31EAB-A8D2-46E2-993A-9253E84F0651}" destId="{F65BE6A5-9466-47AE-A64E-EC5AEE71D743}" srcOrd="0" destOrd="0" parTransId="{47BAEB83-6422-42FB-A11E-B686E0AC6A0D}" sibTransId="{49FBE135-3F1C-454E-89C2-C8C415C2D5A1}"/>
    <dgm:cxn modelId="{CF73FD8E-3FB4-4C6A-9DD1-CB6D25BCDA2E}" type="presOf" srcId="{49BE247B-F4AF-46D9-B82E-B3795E881306}" destId="{6C866008-065A-40FF-835F-67ACC000F5E7}" srcOrd="0" destOrd="0" presId="urn:microsoft.com/office/officeart/2005/8/layout/hProcess9"/>
    <dgm:cxn modelId="{B19653B2-7EED-4BF2-AC57-AA775180D6EC}" srcId="{0DE31EAB-A8D2-46E2-993A-9253E84F0651}" destId="{0B73CC3A-B5EA-420E-9084-356DD4D62FB2}" srcOrd="2" destOrd="0" parTransId="{311951A5-924A-4996-93D9-4652E67CD0C8}" sibTransId="{1514F023-50B0-4608-B90A-D384B5C77AB1}"/>
    <dgm:cxn modelId="{85CD96C9-6D74-479B-AB04-B0412D35C0F8}" type="presOf" srcId="{F65BE6A5-9466-47AE-A64E-EC5AEE71D743}" destId="{E4B32B44-360C-4DA9-9D5A-4D865C22F897}" srcOrd="0" destOrd="0" presId="urn:microsoft.com/office/officeart/2005/8/layout/hProcess9"/>
    <dgm:cxn modelId="{93753ED4-1C8A-4D94-95C6-EF2690ACA30C}" type="presOf" srcId="{0DE31EAB-A8D2-46E2-993A-9253E84F0651}" destId="{D2C4525D-C7C1-4EB5-97BA-13D5816E9837}" srcOrd="0" destOrd="0" presId="urn:microsoft.com/office/officeart/2005/8/layout/hProcess9"/>
    <dgm:cxn modelId="{F4DEBDE6-69AA-4EDC-881E-5E9BFAFD6761}" type="presOf" srcId="{0B73CC3A-B5EA-420E-9084-356DD4D62FB2}" destId="{36E0B348-01FA-4FD6-B248-04643558E255}" srcOrd="0" destOrd="0" presId="urn:microsoft.com/office/officeart/2005/8/layout/hProcess9"/>
    <dgm:cxn modelId="{3B128385-2929-4D8D-82D7-6848F17D6A5D}" type="presParOf" srcId="{D2C4525D-C7C1-4EB5-97BA-13D5816E9837}" destId="{5667DBAB-69B1-4CE8-B507-DC12FD372CC2}" srcOrd="0" destOrd="0" presId="urn:microsoft.com/office/officeart/2005/8/layout/hProcess9"/>
    <dgm:cxn modelId="{D6B18F28-236F-4E5E-8184-009D12E293C9}" type="presParOf" srcId="{D2C4525D-C7C1-4EB5-97BA-13D5816E9837}" destId="{21D47B97-DED0-457E-B7DA-992F9B65D697}" srcOrd="1" destOrd="0" presId="urn:microsoft.com/office/officeart/2005/8/layout/hProcess9"/>
    <dgm:cxn modelId="{528798AB-C81A-4D90-858B-112DB8E71783}" type="presParOf" srcId="{21D47B97-DED0-457E-B7DA-992F9B65D697}" destId="{E4B32B44-360C-4DA9-9D5A-4D865C22F897}" srcOrd="0" destOrd="0" presId="urn:microsoft.com/office/officeart/2005/8/layout/hProcess9"/>
    <dgm:cxn modelId="{238B7753-ADED-4855-A658-A77558F4EEA6}" type="presParOf" srcId="{21D47B97-DED0-457E-B7DA-992F9B65D697}" destId="{33811842-4C4B-46D2-83C7-8F53F44103D7}" srcOrd="1" destOrd="0" presId="urn:microsoft.com/office/officeart/2005/8/layout/hProcess9"/>
    <dgm:cxn modelId="{54949860-ED54-4E47-97D7-E67084AEBBB0}" type="presParOf" srcId="{21D47B97-DED0-457E-B7DA-992F9B65D697}" destId="{6C866008-065A-40FF-835F-67ACC000F5E7}" srcOrd="2" destOrd="0" presId="urn:microsoft.com/office/officeart/2005/8/layout/hProcess9"/>
    <dgm:cxn modelId="{88B4E8EA-E1D0-492C-A6D6-0238C4D7192C}" type="presParOf" srcId="{21D47B97-DED0-457E-B7DA-992F9B65D697}" destId="{D51573EF-7F42-4F8E-A442-95D05E90F3F6}" srcOrd="3" destOrd="0" presId="urn:microsoft.com/office/officeart/2005/8/layout/hProcess9"/>
    <dgm:cxn modelId="{550044C6-9B4A-4753-BD47-6AA19B14A31F}" type="presParOf" srcId="{21D47B97-DED0-457E-B7DA-992F9B65D697}" destId="{36E0B348-01FA-4FD6-B248-04643558E25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0F4828C-A0D4-441E-9A39-B4A8E83FEA20}" type="doc">
      <dgm:prSet loTypeId="urn:microsoft.com/office/officeart/2005/8/layout/venn1" loCatId="relationship" qsTypeId="urn:microsoft.com/office/officeart/2005/8/quickstyle/3d1" qsCatId="3D" csTypeId="urn:microsoft.com/office/officeart/2005/8/colors/accent1_2" csCatId="accent1" phldr="1"/>
      <dgm:spPr/>
      <dgm:t>
        <a:bodyPr/>
        <a:lstStyle/>
        <a:p>
          <a:endParaRPr lang="en-GB"/>
        </a:p>
      </dgm:t>
    </dgm:pt>
    <dgm:pt modelId="{122DF38D-FADE-44C2-B74C-6758719047A9}">
      <dgm:prSet/>
      <dgm:spPr/>
      <dgm:t>
        <a:bodyPr/>
        <a:lstStyle/>
        <a:p>
          <a:r>
            <a:rPr lang="en-GB" b="0" i="0" baseline="0" dirty="0"/>
            <a:t>Of the 22 outstanding reviews:</a:t>
          </a:r>
          <a:endParaRPr lang="en-GB" dirty="0"/>
        </a:p>
      </dgm:t>
    </dgm:pt>
    <dgm:pt modelId="{BF4E3590-B2A5-40F2-9DEE-9993A328BBBF}" type="parTrans" cxnId="{84BF320B-FE8F-440A-B06A-069EF778CD92}">
      <dgm:prSet/>
      <dgm:spPr/>
      <dgm:t>
        <a:bodyPr/>
        <a:lstStyle/>
        <a:p>
          <a:endParaRPr lang="en-GB"/>
        </a:p>
      </dgm:t>
    </dgm:pt>
    <dgm:pt modelId="{01D9EA91-D6A4-4FF7-BBFE-0380054C2E8A}" type="sibTrans" cxnId="{84BF320B-FE8F-440A-B06A-069EF778CD92}">
      <dgm:prSet/>
      <dgm:spPr/>
      <dgm:t>
        <a:bodyPr/>
        <a:lstStyle/>
        <a:p>
          <a:endParaRPr lang="en-GB"/>
        </a:p>
      </dgm:t>
    </dgm:pt>
    <dgm:pt modelId="{C9753A1D-3B2F-43A3-9CE6-C1F1A8199325}">
      <dgm:prSet/>
      <dgm:spPr/>
      <dgm:t>
        <a:bodyPr/>
        <a:lstStyle/>
        <a:p>
          <a:r>
            <a:rPr lang="en-GB" b="0" i="0" baseline="0" dirty="0"/>
            <a:t>1 case awaiting CDOP review.</a:t>
          </a:r>
        </a:p>
        <a:p>
          <a:r>
            <a:rPr lang="en-GB" b="0" i="0" baseline="0" dirty="0"/>
            <a:t>6 reviews are awaiting completion</a:t>
          </a:r>
          <a:endParaRPr lang="en-GB" dirty="0"/>
        </a:p>
      </dgm:t>
    </dgm:pt>
    <dgm:pt modelId="{43C84941-7E76-446A-BC3D-B069F7C0B32A}" type="parTrans" cxnId="{70CFB73D-6867-43EF-B9CC-D72DF94F1A32}">
      <dgm:prSet/>
      <dgm:spPr/>
      <dgm:t>
        <a:bodyPr/>
        <a:lstStyle/>
        <a:p>
          <a:endParaRPr lang="en-GB"/>
        </a:p>
      </dgm:t>
    </dgm:pt>
    <dgm:pt modelId="{B8CAA339-DB06-48A9-B4C3-E685498E4FB7}" type="sibTrans" cxnId="{70CFB73D-6867-43EF-B9CC-D72DF94F1A32}">
      <dgm:prSet/>
      <dgm:spPr/>
      <dgm:t>
        <a:bodyPr/>
        <a:lstStyle/>
        <a:p>
          <a:endParaRPr lang="en-GB"/>
        </a:p>
      </dgm:t>
    </dgm:pt>
    <dgm:pt modelId="{8EA635F2-0D80-440C-801B-29C26B816603}">
      <dgm:prSet/>
      <dgm:spPr/>
      <dgm:t>
        <a:bodyPr/>
        <a:lstStyle/>
        <a:p>
          <a:r>
            <a:rPr lang="en-GB" b="0" i="0" baseline="0" dirty="0"/>
            <a:t>15 reviews have been completed and will be presented at  the Quality Assurance Panel in April , May June and July  2023.</a:t>
          </a:r>
          <a:endParaRPr lang="en-GB" dirty="0"/>
        </a:p>
      </dgm:t>
    </dgm:pt>
    <dgm:pt modelId="{2A6BB773-E41C-4C5F-8537-E34430A6F22A}" type="parTrans" cxnId="{6407424E-A6D2-492A-8036-FB285A2C8509}">
      <dgm:prSet/>
      <dgm:spPr/>
      <dgm:t>
        <a:bodyPr/>
        <a:lstStyle/>
        <a:p>
          <a:endParaRPr lang="en-GB"/>
        </a:p>
      </dgm:t>
    </dgm:pt>
    <dgm:pt modelId="{0208887A-A08F-4E7C-B83A-7D1722C95EA8}" type="sibTrans" cxnId="{6407424E-A6D2-492A-8036-FB285A2C8509}">
      <dgm:prSet/>
      <dgm:spPr/>
      <dgm:t>
        <a:bodyPr/>
        <a:lstStyle/>
        <a:p>
          <a:endParaRPr lang="en-GB"/>
        </a:p>
      </dgm:t>
    </dgm:pt>
    <dgm:pt modelId="{25A85095-5ABF-4752-BFDD-19CF8AA38A2F}" type="pres">
      <dgm:prSet presAssocID="{90F4828C-A0D4-441E-9A39-B4A8E83FEA20}" presName="compositeShape" presStyleCnt="0">
        <dgm:presLayoutVars>
          <dgm:chMax val="7"/>
          <dgm:dir/>
          <dgm:resizeHandles val="exact"/>
        </dgm:presLayoutVars>
      </dgm:prSet>
      <dgm:spPr/>
    </dgm:pt>
    <dgm:pt modelId="{C58147A7-0F0B-49A1-B626-2E9290488559}" type="pres">
      <dgm:prSet presAssocID="{122DF38D-FADE-44C2-B74C-6758719047A9}" presName="circ1" presStyleLbl="vennNode1" presStyleIdx="0" presStyleCnt="3" custLinFactNeighborX="3289" custLinFactNeighborY="-3705"/>
      <dgm:spPr/>
    </dgm:pt>
    <dgm:pt modelId="{F552A5CE-85C2-415B-BE2A-830E5F3C8B10}" type="pres">
      <dgm:prSet presAssocID="{122DF38D-FADE-44C2-B74C-6758719047A9}" presName="circ1Tx" presStyleLbl="revTx" presStyleIdx="0" presStyleCnt="0">
        <dgm:presLayoutVars>
          <dgm:chMax val="0"/>
          <dgm:chPref val="0"/>
          <dgm:bulletEnabled val="1"/>
        </dgm:presLayoutVars>
      </dgm:prSet>
      <dgm:spPr/>
    </dgm:pt>
    <dgm:pt modelId="{FE5247CF-EA88-43EA-8A71-BC5B820BBF53}" type="pres">
      <dgm:prSet presAssocID="{C9753A1D-3B2F-43A3-9CE6-C1F1A8199325}" presName="circ2" presStyleLbl="vennNode1" presStyleIdx="1" presStyleCnt="3"/>
      <dgm:spPr/>
    </dgm:pt>
    <dgm:pt modelId="{52D9E547-8FBC-4FA0-BE56-66F027C3115F}" type="pres">
      <dgm:prSet presAssocID="{C9753A1D-3B2F-43A3-9CE6-C1F1A8199325}" presName="circ2Tx" presStyleLbl="revTx" presStyleIdx="0" presStyleCnt="0">
        <dgm:presLayoutVars>
          <dgm:chMax val="0"/>
          <dgm:chPref val="0"/>
          <dgm:bulletEnabled val="1"/>
        </dgm:presLayoutVars>
      </dgm:prSet>
      <dgm:spPr/>
    </dgm:pt>
    <dgm:pt modelId="{54F93740-E23D-4C0D-88D0-82E565847EBF}" type="pres">
      <dgm:prSet presAssocID="{8EA635F2-0D80-440C-801B-29C26B816603}" presName="circ3" presStyleLbl="vennNode1" presStyleIdx="2" presStyleCnt="3"/>
      <dgm:spPr/>
    </dgm:pt>
    <dgm:pt modelId="{82671E70-10AA-44D3-8365-A9701E016957}" type="pres">
      <dgm:prSet presAssocID="{8EA635F2-0D80-440C-801B-29C26B816603}" presName="circ3Tx" presStyleLbl="revTx" presStyleIdx="0" presStyleCnt="0">
        <dgm:presLayoutVars>
          <dgm:chMax val="0"/>
          <dgm:chPref val="0"/>
          <dgm:bulletEnabled val="1"/>
        </dgm:presLayoutVars>
      </dgm:prSet>
      <dgm:spPr/>
    </dgm:pt>
  </dgm:ptLst>
  <dgm:cxnLst>
    <dgm:cxn modelId="{84BF320B-FE8F-440A-B06A-069EF778CD92}" srcId="{90F4828C-A0D4-441E-9A39-B4A8E83FEA20}" destId="{122DF38D-FADE-44C2-B74C-6758719047A9}" srcOrd="0" destOrd="0" parTransId="{BF4E3590-B2A5-40F2-9DEE-9993A328BBBF}" sibTransId="{01D9EA91-D6A4-4FF7-BBFE-0380054C2E8A}"/>
    <dgm:cxn modelId="{4F5CA821-7274-4333-96FB-0CFD1AE5E739}" type="presOf" srcId="{90F4828C-A0D4-441E-9A39-B4A8E83FEA20}" destId="{25A85095-5ABF-4752-BFDD-19CF8AA38A2F}" srcOrd="0" destOrd="0" presId="urn:microsoft.com/office/officeart/2005/8/layout/venn1"/>
    <dgm:cxn modelId="{C4D95529-E95A-42F6-BE4A-0C73301D795F}" type="presOf" srcId="{C9753A1D-3B2F-43A3-9CE6-C1F1A8199325}" destId="{FE5247CF-EA88-43EA-8A71-BC5B820BBF53}" srcOrd="0" destOrd="0" presId="urn:microsoft.com/office/officeart/2005/8/layout/venn1"/>
    <dgm:cxn modelId="{70CFB73D-6867-43EF-B9CC-D72DF94F1A32}" srcId="{90F4828C-A0D4-441E-9A39-B4A8E83FEA20}" destId="{C9753A1D-3B2F-43A3-9CE6-C1F1A8199325}" srcOrd="1" destOrd="0" parTransId="{43C84941-7E76-446A-BC3D-B069F7C0B32A}" sibTransId="{B8CAA339-DB06-48A9-B4C3-E685498E4FB7}"/>
    <dgm:cxn modelId="{5ADC3665-3C81-463D-8772-0A5FED547649}" type="presOf" srcId="{122DF38D-FADE-44C2-B74C-6758719047A9}" destId="{F552A5CE-85C2-415B-BE2A-830E5F3C8B10}" srcOrd="1" destOrd="0" presId="urn:microsoft.com/office/officeart/2005/8/layout/venn1"/>
    <dgm:cxn modelId="{6407424E-A6D2-492A-8036-FB285A2C8509}" srcId="{90F4828C-A0D4-441E-9A39-B4A8E83FEA20}" destId="{8EA635F2-0D80-440C-801B-29C26B816603}" srcOrd="2" destOrd="0" parTransId="{2A6BB773-E41C-4C5F-8537-E34430A6F22A}" sibTransId="{0208887A-A08F-4E7C-B83A-7D1722C95EA8}"/>
    <dgm:cxn modelId="{23433992-E5B5-4E0A-AC9E-3393DC71DC63}" type="presOf" srcId="{8EA635F2-0D80-440C-801B-29C26B816603}" destId="{82671E70-10AA-44D3-8365-A9701E016957}" srcOrd="1" destOrd="0" presId="urn:microsoft.com/office/officeart/2005/8/layout/venn1"/>
    <dgm:cxn modelId="{564C58AA-EAC6-46E7-89C8-81799B0EAF64}" type="presOf" srcId="{C9753A1D-3B2F-43A3-9CE6-C1F1A8199325}" destId="{52D9E547-8FBC-4FA0-BE56-66F027C3115F}" srcOrd="1" destOrd="0" presId="urn:microsoft.com/office/officeart/2005/8/layout/venn1"/>
    <dgm:cxn modelId="{9A6B22BC-4B46-4BAD-A840-58D690FDECB0}" type="presOf" srcId="{122DF38D-FADE-44C2-B74C-6758719047A9}" destId="{C58147A7-0F0B-49A1-B626-2E9290488559}" srcOrd="0" destOrd="0" presId="urn:microsoft.com/office/officeart/2005/8/layout/venn1"/>
    <dgm:cxn modelId="{B25AF0BE-1217-4E02-855A-2C039D9AF681}" type="presOf" srcId="{8EA635F2-0D80-440C-801B-29C26B816603}" destId="{54F93740-E23D-4C0D-88D0-82E565847EBF}" srcOrd="0" destOrd="0" presId="urn:microsoft.com/office/officeart/2005/8/layout/venn1"/>
    <dgm:cxn modelId="{B9FF4FD9-769A-40C4-B3B2-8EEDD48E991D}" type="presParOf" srcId="{25A85095-5ABF-4752-BFDD-19CF8AA38A2F}" destId="{C58147A7-0F0B-49A1-B626-2E9290488559}" srcOrd="0" destOrd="0" presId="urn:microsoft.com/office/officeart/2005/8/layout/venn1"/>
    <dgm:cxn modelId="{73761193-1AC3-415D-9084-7D004912B46B}" type="presParOf" srcId="{25A85095-5ABF-4752-BFDD-19CF8AA38A2F}" destId="{F552A5CE-85C2-415B-BE2A-830E5F3C8B10}" srcOrd="1" destOrd="0" presId="urn:microsoft.com/office/officeart/2005/8/layout/venn1"/>
    <dgm:cxn modelId="{E610C7FB-EAB7-4EE7-965D-DD1AA3AB8E16}" type="presParOf" srcId="{25A85095-5ABF-4752-BFDD-19CF8AA38A2F}" destId="{FE5247CF-EA88-43EA-8A71-BC5B820BBF53}" srcOrd="2" destOrd="0" presId="urn:microsoft.com/office/officeart/2005/8/layout/venn1"/>
    <dgm:cxn modelId="{FB409FE7-54ED-45D1-BB0C-5B99B26BB14B}" type="presParOf" srcId="{25A85095-5ABF-4752-BFDD-19CF8AA38A2F}" destId="{52D9E547-8FBC-4FA0-BE56-66F027C3115F}" srcOrd="3" destOrd="0" presId="urn:microsoft.com/office/officeart/2005/8/layout/venn1"/>
    <dgm:cxn modelId="{785E8937-054E-4476-B01A-AEAC1C34C6BB}" type="presParOf" srcId="{25A85095-5ABF-4752-BFDD-19CF8AA38A2F}" destId="{54F93740-E23D-4C0D-88D0-82E565847EBF}" srcOrd="4" destOrd="0" presId="urn:microsoft.com/office/officeart/2005/8/layout/venn1"/>
    <dgm:cxn modelId="{4BBED145-5062-4FEA-96E2-35221C46B83A}" type="presParOf" srcId="{25A85095-5ABF-4752-BFDD-19CF8AA38A2F}" destId="{82671E70-10AA-44D3-8365-A9701E01695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D21291E-A48E-49A5-BBED-369E364CEF84}"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GB"/>
        </a:p>
      </dgm:t>
    </dgm:pt>
    <dgm:pt modelId="{0691EFE1-2B6A-4745-B436-9C91FB9567F8}">
      <dgm:prSet/>
      <dgm:spPr/>
      <dgm:t>
        <a:bodyPr/>
        <a:lstStyle/>
        <a:p>
          <a:r>
            <a:rPr lang="en-GB" b="0" i="0" baseline="0" dirty="0"/>
            <a:t>26 reviews have been completed and submitted to the national programme.</a:t>
          </a:r>
          <a:endParaRPr lang="en-GB" dirty="0"/>
        </a:p>
      </dgm:t>
    </dgm:pt>
    <dgm:pt modelId="{B28F9DA5-D5B9-48C7-AD09-5C7B0F95A37D}" type="parTrans" cxnId="{4ECCC624-4C71-4F2C-B151-F6610D93B0C1}">
      <dgm:prSet/>
      <dgm:spPr/>
      <dgm:t>
        <a:bodyPr/>
        <a:lstStyle/>
        <a:p>
          <a:endParaRPr lang="en-GB"/>
        </a:p>
      </dgm:t>
    </dgm:pt>
    <dgm:pt modelId="{8D7AB9CB-23F5-4522-ADC8-24FBB6FA7DAE}" type="sibTrans" cxnId="{4ECCC624-4C71-4F2C-B151-F6610D93B0C1}">
      <dgm:prSet/>
      <dgm:spPr/>
      <dgm:t>
        <a:bodyPr/>
        <a:lstStyle/>
        <a:p>
          <a:endParaRPr lang="en-GB"/>
        </a:p>
      </dgm:t>
    </dgm:pt>
    <dgm:pt modelId="{E368ABF8-3E90-461D-87BC-E6727B48BD5A}" type="pres">
      <dgm:prSet presAssocID="{2D21291E-A48E-49A5-BBED-369E364CEF84}" presName="cycle" presStyleCnt="0">
        <dgm:presLayoutVars>
          <dgm:dir/>
          <dgm:resizeHandles val="exact"/>
        </dgm:presLayoutVars>
      </dgm:prSet>
      <dgm:spPr/>
    </dgm:pt>
    <dgm:pt modelId="{E9D2992B-7232-42B5-BA4C-F5EB8C4AD406}" type="pres">
      <dgm:prSet presAssocID="{0691EFE1-2B6A-4745-B436-9C91FB9567F8}" presName="node" presStyleLbl="node1" presStyleIdx="0" presStyleCnt="1" custScaleX="94635">
        <dgm:presLayoutVars>
          <dgm:bulletEnabled val="1"/>
        </dgm:presLayoutVars>
      </dgm:prSet>
      <dgm:spPr/>
    </dgm:pt>
  </dgm:ptLst>
  <dgm:cxnLst>
    <dgm:cxn modelId="{4ECCC624-4C71-4F2C-B151-F6610D93B0C1}" srcId="{2D21291E-A48E-49A5-BBED-369E364CEF84}" destId="{0691EFE1-2B6A-4745-B436-9C91FB9567F8}" srcOrd="0" destOrd="0" parTransId="{B28F9DA5-D5B9-48C7-AD09-5C7B0F95A37D}" sibTransId="{8D7AB9CB-23F5-4522-ADC8-24FBB6FA7DAE}"/>
    <dgm:cxn modelId="{CBA3F47F-B6F3-4F8B-9A1F-F50A53446B73}" type="presOf" srcId="{2D21291E-A48E-49A5-BBED-369E364CEF84}" destId="{E368ABF8-3E90-461D-87BC-E6727B48BD5A}" srcOrd="0" destOrd="0" presId="urn:microsoft.com/office/officeart/2005/8/layout/cycle2"/>
    <dgm:cxn modelId="{F1021AD7-584C-4C18-87D8-A9B377C026F9}" type="presOf" srcId="{0691EFE1-2B6A-4745-B436-9C91FB9567F8}" destId="{E9D2992B-7232-42B5-BA4C-F5EB8C4AD406}" srcOrd="0" destOrd="0" presId="urn:microsoft.com/office/officeart/2005/8/layout/cycle2"/>
    <dgm:cxn modelId="{42128BFB-AB14-4564-8B0B-FBE72F6C7A2F}" type="presParOf" srcId="{E368ABF8-3E90-461D-87BC-E6727B48BD5A}" destId="{E9D2992B-7232-42B5-BA4C-F5EB8C4AD406}"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2B3FB40-366D-432D-872B-CDD2AE6F0B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C233C964-50FC-4750-BFD5-F27DDAE56270}">
      <dgm:prSet/>
      <dgm:spPr/>
      <dgm:t>
        <a:bodyPr/>
        <a:lstStyle/>
        <a:p>
          <a:r>
            <a:rPr lang="en-GB" b="0" i="0" baseline="0" dirty="0"/>
            <a:t>In the year 2022-2023 48 reviews were notified to the local programme compared to 42 in 2021-2022</a:t>
          </a:r>
          <a:endParaRPr lang="en-GB" dirty="0"/>
        </a:p>
      </dgm:t>
    </dgm:pt>
    <dgm:pt modelId="{D4AE4346-1358-46E7-A014-84917E290695}" type="parTrans" cxnId="{8F56BE70-1C14-4BA3-AC84-76CCE5FF7DF0}">
      <dgm:prSet/>
      <dgm:spPr/>
      <dgm:t>
        <a:bodyPr/>
        <a:lstStyle/>
        <a:p>
          <a:endParaRPr lang="en-GB"/>
        </a:p>
      </dgm:t>
    </dgm:pt>
    <dgm:pt modelId="{AF918927-3397-4B2C-A0AF-79B4E83D3879}" type="sibTrans" cxnId="{8F56BE70-1C14-4BA3-AC84-76CCE5FF7DF0}">
      <dgm:prSet/>
      <dgm:spPr/>
      <dgm:t>
        <a:bodyPr/>
        <a:lstStyle/>
        <a:p>
          <a:endParaRPr lang="en-GB"/>
        </a:p>
      </dgm:t>
    </dgm:pt>
    <dgm:pt modelId="{9EDD507F-1475-48A4-B3B7-787B098DB18A}" type="pres">
      <dgm:prSet presAssocID="{72B3FB40-366D-432D-872B-CDD2AE6F0B30}" presName="CompostProcess" presStyleCnt="0">
        <dgm:presLayoutVars>
          <dgm:dir/>
          <dgm:resizeHandles val="exact"/>
        </dgm:presLayoutVars>
      </dgm:prSet>
      <dgm:spPr/>
    </dgm:pt>
    <dgm:pt modelId="{39831EC9-7A17-4084-ADD6-D3552F091ACE}" type="pres">
      <dgm:prSet presAssocID="{72B3FB40-366D-432D-872B-CDD2AE6F0B30}" presName="arrow" presStyleLbl="bgShp" presStyleIdx="0" presStyleCnt="1"/>
      <dgm:spPr/>
    </dgm:pt>
    <dgm:pt modelId="{85A52BD7-DD90-4BA6-8C30-343251A1D663}" type="pres">
      <dgm:prSet presAssocID="{72B3FB40-366D-432D-872B-CDD2AE6F0B30}" presName="linearProcess" presStyleCnt="0"/>
      <dgm:spPr/>
    </dgm:pt>
    <dgm:pt modelId="{F0EAAB5C-2FD8-4427-9381-17193E6A5DB3}" type="pres">
      <dgm:prSet presAssocID="{C233C964-50FC-4750-BFD5-F27DDAE56270}" presName="textNode" presStyleLbl="node1" presStyleIdx="0" presStyleCnt="1" custScaleY="250000">
        <dgm:presLayoutVars>
          <dgm:bulletEnabled val="1"/>
        </dgm:presLayoutVars>
      </dgm:prSet>
      <dgm:spPr/>
    </dgm:pt>
  </dgm:ptLst>
  <dgm:cxnLst>
    <dgm:cxn modelId="{83EB055C-ECF6-4C6A-AD20-FEBB065D8D65}" type="presOf" srcId="{C233C964-50FC-4750-BFD5-F27DDAE56270}" destId="{F0EAAB5C-2FD8-4427-9381-17193E6A5DB3}" srcOrd="0" destOrd="0" presId="urn:microsoft.com/office/officeart/2005/8/layout/hProcess9"/>
    <dgm:cxn modelId="{8F56BE70-1C14-4BA3-AC84-76CCE5FF7DF0}" srcId="{72B3FB40-366D-432D-872B-CDD2AE6F0B30}" destId="{C233C964-50FC-4750-BFD5-F27DDAE56270}" srcOrd="0" destOrd="0" parTransId="{D4AE4346-1358-46E7-A014-84917E290695}" sibTransId="{AF918927-3397-4B2C-A0AF-79B4E83D3879}"/>
    <dgm:cxn modelId="{BF92DA92-F9BA-4F7E-BB93-841F502350FC}" type="presOf" srcId="{72B3FB40-366D-432D-872B-CDD2AE6F0B30}" destId="{9EDD507F-1475-48A4-B3B7-787B098DB18A}" srcOrd="0" destOrd="0" presId="urn:microsoft.com/office/officeart/2005/8/layout/hProcess9"/>
    <dgm:cxn modelId="{C3EC2A89-F178-4AE5-8275-C5BFD5D0A7E2}" type="presParOf" srcId="{9EDD507F-1475-48A4-B3B7-787B098DB18A}" destId="{39831EC9-7A17-4084-ADD6-D3552F091ACE}" srcOrd="0" destOrd="0" presId="urn:microsoft.com/office/officeart/2005/8/layout/hProcess9"/>
    <dgm:cxn modelId="{11C992FA-FCE8-44CC-A458-52C59DEC13B6}" type="presParOf" srcId="{9EDD507F-1475-48A4-B3B7-787B098DB18A}" destId="{85A52BD7-DD90-4BA6-8C30-343251A1D663}" srcOrd="1" destOrd="0" presId="urn:microsoft.com/office/officeart/2005/8/layout/hProcess9"/>
    <dgm:cxn modelId="{C1D5344E-0A35-4C3C-9852-0555DB5758B9}" type="presParOf" srcId="{85A52BD7-DD90-4BA6-8C30-343251A1D663}" destId="{F0EAAB5C-2FD8-4427-9381-17193E6A5DB3}" srcOrd="0"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B5CFF77-47DF-49A1-9581-0F8FF4A759E6}" type="doc">
      <dgm:prSet loTypeId="urn:microsoft.com/office/officeart/2005/8/layout/matrix3" loCatId="matrix" qsTypeId="urn:microsoft.com/office/officeart/2005/8/quickstyle/3d1" qsCatId="3D" csTypeId="urn:microsoft.com/office/officeart/2005/8/colors/accent1_2" csCatId="accent1" phldr="1"/>
      <dgm:spPr/>
      <dgm:t>
        <a:bodyPr/>
        <a:lstStyle/>
        <a:p>
          <a:endParaRPr lang="en-GB"/>
        </a:p>
      </dgm:t>
    </dgm:pt>
    <dgm:pt modelId="{5327B9BA-F90C-4BDF-B4D4-11FE22A742BB}">
      <dgm:prSet custT="1"/>
      <dgm:spPr/>
      <dgm:t>
        <a:bodyPr/>
        <a:lstStyle/>
        <a:p>
          <a:r>
            <a:rPr lang="en-GB" sz="1400" b="0" dirty="0"/>
            <a:t>Gloucestershire Hospitals NHS Foundation Trust (Acute Care) were the biggest reporters of deaths since the programme began in 2017 (n= 96 deaths)32%, with Gloucestershire Health and Care NHS Foundation Trust (the County’s community NHS Provider) the second biggest reporters of deaths (</a:t>
          </a:r>
          <a:r>
            <a:rPr lang="en-GB" sz="1000" b="0" dirty="0"/>
            <a:t>n= 65 deaths) 22%.</a:t>
          </a:r>
          <a:endParaRPr lang="en-GB" sz="1000" dirty="0"/>
        </a:p>
      </dgm:t>
    </dgm:pt>
    <dgm:pt modelId="{118DD133-F33A-4D25-8A7F-0B07E7821818}" type="parTrans" cxnId="{6115D79C-B76C-4D12-9975-623FE2797060}">
      <dgm:prSet/>
      <dgm:spPr/>
      <dgm:t>
        <a:bodyPr/>
        <a:lstStyle/>
        <a:p>
          <a:endParaRPr lang="en-GB"/>
        </a:p>
      </dgm:t>
    </dgm:pt>
    <dgm:pt modelId="{C251FEF1-AC78-43BD-AEF8-FEE50FF049CB}" type="sibTrans" cxnId="{6115D79C-B76C-4D12-9975-623FE2797060}">
      <dgm:prSet/>
      <dgm:spPr/>
      <dgm:t>
        <a:bodyPr/>
        <a:lstStyle/>
        <a:p>
          <a:endParaRPr lang="en-GB"/>
        </a:p>
      </dgm:t>
    </dgm:pt>
    <dgm:pt modelId="{B1BF8273-FC4A-4C4A-8A4F-E13A36B0494F}" type="pres">
      <dgm:prSet presAssocID="{3B5CFF77-47DF-49A1-9581-0F8FF4A759E6}" presName="matrix" presStyleCnt="0">
        <dgm:presLayoutVars>
          <dgm:chMax val="1"/>
          <dgm:dir/>
          <dgm:resizeHandles val="exact"/>
        </dgm:presLayoutVars>
      </dgm:prSet>
      <dgm:spPr/>
    </dgm:pt>
    <dgm:pt modelId="{83DDACEF-E715-46B8-A736-5A488C10FE3A}" type="pres">
      <dgm:prSet presAssocID="{3B5CFF77-47DF-49A1-9581-0F8FF4A759E6}" presName="diamond" presStyleLbl="bgShp" presStyleIdx="0" presStyleCnt="1"/>
      <dgm:spPr/>
    </dgm:pt>
    <dgm:pt modelId="{3C1974A7-B8E4-4E6D-BE91-70FBAFE32662}" type="pres">
      <dgm:prSet presAssocID="{3B5CFF77-47DF-49A1-9581-0F8FF4A759E6}" presName="quad1" presStyleLbl="node1" presStyleIdx="0" presStyleCnt="4" custFlipVert="0" custScaleX="530646" custScaleY="43405">
        <dgm:presLayoutVars>
          <dgm:chMax val="0"/>
          <dgm:chPref val="0"/>
          <dgm:bulletEnabled val="1"/>
        </dgm:presLayoutVars>
      </dgm:prSet>
      <dgm:spPr/>
    </dgm:pt>
    <dgm:pt modelId="{2A12CA15-D047-485F-ADC9-F90937DF7BF7}" type="pres">
      <dgm:prSet presAssocID="{3B5CFF77-47DF-49A1-9581-0F8FF4A759E6}" presName="quad2" presStyleLbl="node1" presStyleIdx="1" presStyleCnt="4" custFlipVert="1" custFlipHor="1" custScaleX="313687" custScaleY="184836" custLinFactX="11374" custLinFactNeighborX="100000" custLinFactNeighborY="97362">
        <dgm:presLayoutVars>
          <dgm:chMax val="0"/>
          <dgm:chPref val="0"/>
          <dgm:bulletEnabled val="1"/>
        </dgm:presLayoutVars>
      </dgm:prSet>
      <dgm:spPr/>
    </dgm:pt>
    <dgm:pt modelId="{EF1C6EF9-D93E-4C1C-B022-E02A7AC68CD9}" type="pres">
      <dgm:prSet presAssocID="{3B5CFF77-47DF-49A1-9581-0F8FF4A759E6}" presName="quad3" presStyleLbl="node1" presStyleIdx="2" presStyleCnt="4">
        <dgm:presLayoutVars>
          <dgm:chMax val="0"/>
          <dgm:chPref val="0"/>
          <dgm:bulletEnabled val="1"/>
        </dgm:presLayoutVars>
      </dgm:prSet>
      <dgm:spPr/>
    </dgm:pt>
    <dgm:pt modelId="{1E43E6FE-F34F-4751-B967-D6FF11060941}" type="pres">
      <dgm:prSet presAssocID="{3B5CFF77-47DF-49A1-9581-0F8FF4A759E6}" presName="quad4" presStyleLbl="node1" presStyleIdx="3" presStyleCnt="4">
        <dgm:presLayoutVars>
          <dgm:chMax val="0"/>
          <dgm:chPref val="0"/>
          <dgm:bulletEnabled val="1"/>
        </dgm:presLayoutVars>
      </dgm:prSet>
      <dgm:spPr/>
    </dgm:pt>
  </dgm:ptLst>
  <dgm:cxnLst>
    <dgm:cxn modelId="{6115D79C-B76C-4D12-9975-623FE2797060}" srcId="{3B5CFF77-47DF-49A1-9581-0F8FF4A759E6}" destId="{5327B9BA-F90C-4BDF-B4D4-11FE22A742BB}" srcOrd="0" destOrd="0" parTransId="{118DD133-F33A-4D25-8A7F-0B07E7821818}" sibTransId="{C251FEF1-AC78-43BD-AEF8-FEE50FF049CB}"/>
    <dgm:cxn modelId="{AA5BFE9E-E5AC-4379-9458-EE709DFADFA2}" type="presOf" srcId="{3B5CFF77-47DF-49A1-9581-0F8FF4A759E6}" destId="{B1BF8273-FC4A-4C4A-8A4F-E13A36B0494F}" srcOrd="0" destOrd="0" presId="urn:microsoft.com/office/officeart/2005/8/layout/matrix3"/>
    <dgm:cxn modelId="{B50FC8EE-BA30-4A64-B1E7-0FD8915ED166}" type="presOf" srcId="{5327B9BA-F90C-4BDF-B4D4-11FE22A742BB}" destId="{3C1974A7-B8E4-4E6D-BE91-70FBAFE32662}" srcOrd="0" destOrd="0" presId="urn:microsoft.com/office/officeart/2005/8/layout/matrix3"/>
    <dgm:cxn modelId="{803930BC-08E0-422F-BB02-3C48E41E5672}" type="presParOf" srcId="{B1BF8273-FC4A-4C4A-8A4F-E13A36B0494F}" destId="{83DDACEF-E715-46B8-A736-5A488C10FE3A}" srcOrd="0" destOrd="0" presId="urn:microsoft.com/office/officeart/2005/8/layout/matrix3"/>
    <dgm:cxn modelId="{CCF6221A-651D-437E-B8EA-BEF1D8F70D54}" type="presParOf" srcId="{B1BF8273-FC4A-4C4A-8A4F-E13A36B0494F}" destId="{3C1974A7-B8E4-4E6D-BE91-70FBAFE32662}" srcOrd="1" destOrd="0" presId="urn:microsoft.com/office/officeart/2005/8/layout/matrix3"/>
    <dgm:cxn modelId="{FB46B538-3C83-4BD3-A29B-76A8CD6378CC}" type="presParOf" srcId="{B1BF8273-FC4A-4C4A-8A4F-E13A36B0494F}" destId="{2A12CA15-D047-485F-ADC9-F90937DF7BF7}" srcOrd="2" destOrd="0" presId="urn:microsoft.com/office/officeart/2005/8/layout/matrix3"/>
    <dgm:cxn modelId="{0CE218B3-4B13-41A4-A292-E78F32C62A5E}" type="presParOf" srcId="{B1BF8273-FC4A-4C4A-8A4F-E13A36B0494F}" destId="{EF1C6EF9-D93E-4C1C-B022-E02A7AC68CD9}" srcOrd="3" destOrd="0" presId="urn:microsoft.com/office/officeart/2005/8/layout/matrix3"/>
    <dgm:cxn modelId="{839AD088-EA36-4E04-ACAA-17E9022F286A}" type="presParOf" srcId="{B1BF8273-FC4A-4C4A-8A4F-E13A36B0494F}" destId="{1E43E6FE-F34F-4751-B967-D6FF1106094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D03D0BF-EB4F-43C7-A33E-C0D68858854F}" type="doc">
      <dgm:prSet loTypeId="urn:microsoft.com/office/officeart/2005/8/layout/vProcess5" loCatId="process" qsTypeId="urn:microsoft.com/office/officeart/2005/8/quickstyle/3d2" qsCatId="3D" csTypeId="urn:microsoft.com/office/officeart/2005/8/colors/accent1_2" csCatId="accent1" phldr="1"/>
      <dgm:spPr/>
      <dgm:t>
        <a:bodyPr/>
        <a:lstStyle/>
        <a:p>
          <a:endParaRPr lang="en-GB"/>
        </a:p>
      </dgm:t>
    </dgm:pt>
    <dgm:pt modelId="{48F37D82-E88A-425E-87D7-C4F3EE4B11CE}">
      <dgm:prSet/>
      <dgm:spPr/>
      <dgm:t>
        <a:bodyPr/>
        <a:lstStyle/>
        <a:p>
          <a:r>
            <a:rPr lang="en-GB" dirty="0"/>
            <a:t>This compares with 57% and 43% in 2021-2022.</a:t>
          </a:r>
        </a:p>
      </dgm:t>
    </dgm:pt>
    <dgm:pt modelId="{EA82721E-1116-4341-8474-E2B25642BF1B}" type="parTrans" cxnId="{FAEC19C4-AD36-4928-9F94-3FBA0E578A4D}">
      <dgm:prSet/>
      <dgm:spPr/>
      <dgm:t>
        <a:bodyPr/>
        <a:lstStyle/>
        <a:p>
          <a:endParaRPr lang="en-GB"/>
        </a:p>
      </dgm:t>
    </dgm:pt>
    <dgm:pt modelId="{5AA1EACD-7D33-4909-BE5C-ADF1B794E78D}" type="sibTrans" cxnId="{FAEC19C4-AD36-4928-9F94-3FBA0E578A4D}">
      <dgm:prSet/>
      <dgm:spPr/>
      <dgm:t>
        <a:bodyPr/>
        <a:lstStyle/>
        <a:p>
          <a:endParaRPr lang="en-GB"/>
        </a:p>
      </dgm:t>
    </dgm:pt>
    <dgm:pt modelId="{F621CBC2-C921-43A3-BFAF-3E661CA21F1D}" type="pres">
      <dgm:prSet presAssocID="{9D03D0BF-EB4F-43C7-A33E-C0D68858854F}" presName="outerComposite" presStyleCnt="0">
        <dgm:presLayoutVars>
          <dgm:chMax val="5"/>
          <dgm:dir/>
          <dgm:resizeHandles val="exact"/>
        </dgm:presLayoutVars>
      </dgm:prSet>
      <dgm:spPr/>
    </dgm:pt>
    <dgm:pt modelId="{51B8782B-4A9C-4DDC-9E10-0207FDC8144F}" type="pres">
      <dgm:prSet presAssocID="{9D03D0BF-EB4F-43C7-A33E-C0D68858854F}" presName="dummyMaxCanvas" presStyleCnt="0">
        <dgm:presLayoutVars/>
      </dgm:prSet>
      <dgm:spPr/>
    </dgm:pt>
    <dgm:pt modelId="{F4F651E7-2165-4E67-8FE6-91A1AD9311A5}" type="pres">
      <dgm:prSet presAssocID="{9D03D0BF-EB4F-43C7-A33E-C0D68858854F}" presName="OneNode_1" presStyleLbl="node1" presStyleIdx="0" presStyleCnt="1">
        <dgm:presLayoutVars>
          <dgm:bulletEnabled val="1"/>
        </dgm:presLayoutVars>
      </dgm:prSet>
      <dgm:spPr/>
    </dgm:pt>
  </dgm:ptLst>
  <dgm:cxnLst>
    <dgm:cxn modelId="{0B357B0F-8939-4A65-810A-08A3DBDF1DFA}" type="presOf" srcId="{9D03D0BF-EB4F-43C7-A33E-C0D68858854F}" destId="{F621CBC2-C921-43A3-BFAF-3E661CA21F1D}" srcOrd="0" destOrd="0" presId="urn:microsoft.com/office/officeart/2005/8/layout/vProcess5"/>
    <dgm:cxn modelId="{088AFB74-9F16-49B5-8D0E-8B70FC2AFB9B}" type="presOf" srcId="{48F37D82-E88A-425E-87D7-C4F3EE4B11CE}" destId="{F4F651E7-2165-4E67-8FE6-91A1AD9311A5}" srcOrd="0" destOrd="0" presId="urn:microsoft.com/office/officeart/2005/8/layout/vProcess5"/>
    <dgm:cxn modelId="{FAEC19C4-AD36-4928-9F94-3FBA0E578A4D}" srcId="{9D03D0BF-EB4F-43C7-A33E-C0D68858854F}" destId="{48F37D82-E88A-425E-87D7-C4F3EE4B11CE}" srcOrd="0" destOrd="0" parTransId="{EA82721E-1116-4341-8474-E2B25642BF1B}" sibTransId="{5AA1EACD-7D33-4909-BE5C-ADF1B794E78D}"/>
    <dgm:cxn modelId="{D8C96CE7-BDC9-47C2-9D06-CF85D3BFFE46}" type="presParOf" srcId="{F621CBC2-C921-43A3-BFAF-3E661CA21F1D}" destId="{51B8782B-4A9C-4DDC-9E10-0207FDC8144F}" srcOrd="0" destOrd="0" presId="urn:microsoft.com/office/officeart/2005/8/layout/vProcess5"/>
    <dgm:cxn modelId="{83F11A47-5C62-431C-96D0-7CFF3B0AD6FC}" type="presParOf" srcId="{F621CBC2-C921-43A3-BFAF-3E661CA21F1D}" destId="{F4F651E7-2165-4E67-8FE6-91A1AD9311A5}" srcOrd="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D648F22-DD43-4C59-BB7D-D24FF04BF114}" type="doc">
      <dgm:prSet loTypeId="urn:microsoft.com/office/officeart/2005/8/layout/venn1" loCatId="relationship" qsTypeId="urn:microsoft.com/office/officeart/2005/8/quickstyle/3d7" qsCatId="3D" csTypeId="urn:microsoft.com/office/officeart/2005/8/colors/accent1_2" csCatId="accent1" phldr="1"/>
      <dgm:spPr/>
      <dgm:t>
        <a:bodyPr/>
        <a:lstStyle/>
        <a:p>
          <a:endParaRPr lang="en-GB"/>
        </a:p>
      </dgm:t>
    </dgm:pt>
    <dgm:pt modelId="{47E40F3A-B5FC-4395-9656-772AE1728C3F}">
      <dgm:prSet/>
      <dgm:spPr/>
      <dgm:t>
        <a:bodyPr/>
        <a:lstStyle/>
        <a:p>
          <a:r>
            <a:rPr lang="en-GB" dirty="0"/>
            <a:t>General population2% have LD. 0.7%  registered with LD on the GP lists </a:t>
          </a:r>
        </a:p>
      </dgm:t>
    </dgm:pt>
    <dgm:pt modelId="{DECF3040-7C85-45DD-B721-33CA4FEA1D03}" type="parTrans" cxnId="{84F5B35E-3141-4F63-B7BA-EEC6E034B483}">
      <dgm:prSet/>
      <dgm:spPr/>
      <dgm:t>
        <a:bodyPr/>
        <a:lstStyle/>
        <a:p>
          <a:endParaRPr lang="en-GB"/>
        </a:p>
      </dgm:t>
    </dgm:pt>
    <dgm:pt modelId="{519F8161-5F3B-40BD-AC68-61693355F855}" type="sibTrans" cxnId="{84F5B35E-3141-4F63-B7BA-EEC6E034B483}">
      <dgm:prSet/>
      <dgm:spPr/>
      <dgm:t>
        <a:bodyPr/>
        <a:lstStyle/>
        <a:p>
          <a:endParaRPr lang="en-GB"/>
        </a:p>
      </dgm:t>
    </dgm:pt>
    <dgm:pt modelId="{0ADE6F8B-D0EA-4FCE-9FCB-5BD8328F0C2C}">
      <dgm:prSet/>
      <dgm:spPr/>
      <dgm:t>
        <a:bodyPr/>
        <a:lstStyle/>
        <a:p>
          <a:r>
            <a:rPr lang="en-GB" dirty="0"/>
            <a:t>BME population numbers registered with LD on GP lists – 0.6% </a:t>
          </a:r>
        </a:p>
      </dgm:t>
    </dgm:pt>
    <dgm:pt modelId="{A46FEC4A-8161-4D22-B63C-B00A12F1DA33}" type="parTrans" cxnId="{51768C49-886B-494E-BC7A-C7D2303AA4A8}">
      <dgm:prSet/>
      <dgm:spPr/>
      <dgm:t>
        <a:bodyPr/>
        <a:lstStyle/>
        <a:p>
          <a:endParaRPr lang="en-GB"/>
        </a:p>
      </dgm:t>
    </dgm:pt>
    <dgm:pt modelId="{B98A8A45-1389-46A9-A080-F25D1D91D52D}" type="sibTrans" cxnId="{51768C49-886B-494E-BC7A-C7D2303AA4A8}">
      <dgm:prSet/>
      <dgm:spPr/>
      <dgm:t>
        <a:bodyPr/>
        <a:lstStyle/>
        <a:p>
          <a:endParaRPr lang="en-GB"/>
        </a:p>
      </dgm:t>
    </dgm:pt>
    <dgm:pt modelId="{594F3E29-DDF5-403F-B55E-0DC6B4276282}" type="pres">
      <dgm:prSet presAssocID="{CD648F22-DD43-4C59-BB7D-D24FF04BF114}" presName="compositeShape" presStyleCnt="0">
        <dgm:presLayoutVars>
          <dgm:chMax val="7"/>
          <dgm:dir/>
          <dgm:resizeHandles val="exact"/>
        </dgm:presLayoutVars>
      </dgm:prSet>
      <dgm:spPr/>
    </dgm:pt>
    <dgm:pt modelId="{7B0DA852-DEF1-4218-B9A5-8541A19DB430}" type="pres">
      <dgm:prSet presAssocID="{47E40F3A-B5FC-4395-9656-772AE1728C3F}" presName="circ1" presStyleLbl="vennNode1" presStyleIdx="0" presStyleCnt="2"/>
      <dgm:spPr/>
    </dgm:pt>
    <dgm:pt modelId="{5DCFF47A-4B4E-4032-B133-9852BE6F9B06}" type="pres">
      <dgm:prSet presAssocID="{47E40F3A-B5FC-4395-9656-772AE1728C3F}" presName="circ1Tx" presStyleLbl="revTx" presStyleIdx="0" presStyleCnt="0">
        <dgm:presLayoutVars>
          <dgm:chMax val="0"/>
          <dgm:chPref val="0"/>
          <dgm:bulletEnabled val="1"/>
        </dgm:presLayoutVars>
      </dgm:prSet>
      <dgm:spPr/>
    </dgm:pt>
    <dgm:pt modelId="{ED949442-C7B0-45D5-A4C7-9EEFDAA0F118}" type="pres">
      <dgm:prSet presAssocID="{0ADE6F8B-D0EA-4FCE-9FCB-5BD8328F0C2C}" presName="circ2" presStyleLbl="vennNode1" presStyleIdx="1" presStyleCnt="2"/>
      <dgm:spPr/>
    </dgm:pt>
    <dgm:pt modelId="{9DFA7D04-C614-4FBF-84DF-BDE006623161}" type="pres">
      <dgm:prSet presAssocID="{0ADE6F8B-D0EA-4FCE-9FCB-5BD8328F0C2C}" presName="circ2Tx" presStyleLbl="revTx" presStyleIdx="0" presStyleCnt="0">
        <dgm:presLayoutVars>
          <dgm:chMax val="0"/>
          <dgm:chPref val="0"/>
          <dgm:bulletEnabled val="1"/>
        </dgm:presLayoutVars>
      </dgm:prSet>
      <dgm:spPr/>
    </dgm:pt>
  </dgm:ptLst>
  <dgm:cxnLst>
    <dgm:cxn modelId="{0276520C-6BE9-4E51-8FC6-E82525535578}" type="presOf" srcId="{0ADE6F8B-D0EA-4FCE-9FCB-5BD8328F0C2C}" destId="{9DFA7D04-C614-4FBF-84DF-BDE006623161}" srcOrd="1" destOrd="0" presId="urn:microsoft.com/office/officeart/2005/8/layout/venn1"/>
    <dgm:cxn modelId="{2898D72E-1F4D-4907-A0B0-2FD81E6DC7A3}" type="presOf" srcId="{47E40F3A-B5FC-4395-9656-772AE1728C3F}" destId="{5DCFF47A-4B4E-4032-B133-9852BE6F9B06}" srcOrd="1" destOrd="0" presId="urn:microsoft.com/office/officeart/2005/8/layout/venn1"/>
    <dgm:cxn modelId="{84F5B35E-3141-4F63-B7BA-EEC6E034B483}" srcId="{CD648F22-DD43-4C59-BB7D-D24FF04BF114}" destId="{47E40F3A-B5FC-4395-9656-772AE1728C3F}" srcOrd="0" destOrd="0" parTransId="{DECF3040-7C85-45DD-B721-33CA4FEA1D03}" sibTransId="{519F8161-5F3B-40BD-AC68-61693355F855}"/>
    <dgm:cxn modelId="{D588CD48-AD84-4287-A9AD-86298633001B}" type="presOf" srcId="{47E40F3A-B5FC-4395-9656-772AE1728C3F}" destId="{7B0DA852-DEF1-4218-B9A5-8541A19DB430}" srcOrd="0" destOrd="0" presId="urn:microsoft.com/office/officeart/2005/8/layout/venn1"/>
    <dgm:cxn modelId="{51768C49-886B-494E-BC7A-C7D2303AA4A8}" srcId="{CD648F22-DD43-4C59-BB7D-D24FF04BF114}" destId="{0ADE6F8B-D0EA-4FCE-9FCB-5BD8328F0C2C}" srcOrd="1" destOrd="0" parTransId="{A46FEC4A-8161-4D22-B63C-B00A12F1DA33}" sibTransId="{B98A8A45-1389-46A9-A080-F25D1D91D52D}"/>
    <dgm:cxn modelId="{3BE78775-2598-46BB-A745-4BE03F3774F7}" type="presOf" srcId="{0ADE6F8B-D0EA-4FCE-9FCB-5BD8328F0C2C}" destId="{ED949442-C7B0-45D5-A4C7-9EEFDAA0F118}" srcOrd="0" destOrd="0" presId="urn:microsoft.com/office/officeart/2005/8/layout/venn1"/>
    <dgm:cxn modelId="{6718B4CC-2B82-4D6D-B7C2-91AE27262D89}" type="presOf" srcId="{CD648F22-DD43-4C59-BB7D-D24FF04BF114}" destId="{594F3E29-DDF5-403F-B55E-0DC6B4276282}" srcOrd="0" destOrd="0" presId="urn:microsoft.com/office/officeart/2005/8/layout/venn1"/>
    <dgm:cxn modelId="{2D925D52-59C1-48E8-96AC-D4D8A333909F}" type="presParOf" srcId="{594F3E29-DDF5-403F-B55E-0DC6B4276282}" destId="{7B0DA852-DEF1-4218-B9A5-8541A19DB430}" srcOrd="0" destOrd="0" presId="urn:microsoft.com/office/officeart/2005/8/layout/venn1"/>
    <dgm:cxn modelId="{1EC5792E-5769-4F53-AB0D-733078D6F093}" type="presParOf" srcId="{594F3E29-DDF5-403F-B55E-0DC6B4276282}" destId="{5DCFF47A-4B4E-4032-B133-9852BE6F9B06}" srcOrd="1" destOrd="0" presId="urn:microsoft.com/office/officeart/2005/8/layout/venn1"/>
    <dgm:cxn modelId="{FB82ED7B-6CBB-4C5A-BE9F-D0C065ABF835}" type="presParOf" srcId="{594F3E29-DDF5-403F-B55E-0DC6B4276282}" destId="{ED949442-C7B0-45D5-A4C7-9EEFDAA0F118}" srcOrd="2" destOrd="0" presId="urn:microsoft.com/office/officeart/2005/8/layout/venn1"/>
    <dgm:cxn modelId="{4875CAC4-BBA3-4EC1-9333-85438A0CF1B8}" type="presParOf" srcId="{594F3E29-DDF5-403F-B55E-0DC6B4276282}" destId="{9DFA7D04-C614-4FBF-84DF-BDE006623161}"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F51FD2B-8A3F-4245-B59F-D8816441F664}"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GB"/>
        </a:p>
      </dgm:t>
    </dgm:pt>
    <dgm:pt modelId="{76B4077B-F370-4A0C-A3AD-E38FED4617EF}">
      <dgm:prSet custT="1"/>
      <dgm:spPr/>
      <dgm:t>
        <a:bodyPr/>
        <a:lstStyle/>
        <a:p>
          <a:r>
            <a:rPr lang="en-GB" sz="1200" dirty="0"/>
            <a:t>92% of reviews 2022-2023 were undertaken on people who were white British</a:t>
          </a:r>
        </a:p>
      </dgm:t>
    </dgm:pt>
    <dgm:pt modelId="{D1A1A0A3-F6A0-4586-9C2B-029BDE8FDF02}" type="parTrans" cxnId="{F6C347F5-059B-4CC3-AC62-25DC27905A30}">
      <dgm:prSet/>
      <dgm:spPr/>
      <dgm:t>
        <a:bodyPr/>
        <a:lstStyle/>
        <a:p>
          <a:endParaRPr lang="en-GB"/>
        </a:p>
      </dgm:t>
    </dgm:pt>
    <dgm:pt modelId="{1CD9132E-A20C-485E-B1CA-7E25B6A47C6B}" type="sibTrans" cxnId="{F6C347F5-059B-4CC3-AC62-25DC27905A30}">
      <dgm:prSet/>
      <dgm:spPr/>
      <dgm:t>
        <a:bodyPr/>
        <a:lstStyle/>
        <a:p>
          <a:endParaRPr lang="en-GB"/>
        </a:p>
      </dgm:t>
    </dgm:pt>
    <dgm:pt modelId="{34C919EA-67EC-40F6-9292-5EA98BEBC5BC}">
      <dgm:prSet custT="1"/>
      <dgm:spPr/>
      <dgm:t>
        <a:bodyPr/>
        <a:lstStyle/>
        <a:p>
          <a:r>
            <a:rPr lang="en-GB" sz="1000" dirty="0"/>
            <a:t>6% of reviews were undertaken on people who were either from an ethnic minority or ethnic origin stated as unknown.</a:t>
          </a:r>
        </a:p>
      </dgm:t>
    </dgm:pt>
    <dgm:pt modelId="{974CF16B-BDA1-45B4-B547-8E0A07849880}" type="parTrans" cxnId="{CB96C533-4AB6-4C77-81C4-BC405193A092}">
      <dgm:prSet/>
      <dgm:spPr/>
      <dgm:t>
        <a:bodyPr/>
        <a:lstStyle/>
        <a:p>
          <a:endParaRPr lang="en-GB"/>
        </a:p>
      </dgm:t>
    </dgm:pt>
    <dgm:pt modelId="{412114E0-9336-422B-B37E-9DE10D0A6C9B}" type="sibTrans" cxnId="{CB96C533-4AB6-4C77-81C4-BC405193A092}">
      <dgm:prSet/>
      <dgm:spPr/>
      <dgm:t>
        <a:bodyPr/>
        <a:lstStyle/>
        <a:p>
          <a:endParaRPr lang="en-GB"/>
        </a:p>
      </dgm:t>
    </dgm:pt>
    <dgm:pt modelId="{E59F718B-2F93-437B-81A7-E4F80CFEA840}">
      <dgm:prSet/>
      <dgm:spPr/>
      <dgm:t>
        <a:bodyPr/>
        <a:lstStyle/>
        <a:p>
          <a:r>
            <a:rPr lang="en-GB" dirty="0"/>
            <a:t>Ethnicity was recorded in 98% of reviews  </a:t>
          </a:r>
        </a:p>
      </dgm:t>
    </dgm:pt>
    <dgm:pt modelId="{6F177C00-4CCB-4F23-8C0E-31BC6E1C6BE2}" type="parTrans" cxnId="{B073DC20-12CC-4031-837B-EDD1462FD817}">
      <dgm:prSet/>
      <dgm:spPr/>
      <dgm:t>
        <a:bodyPr/>
        <a:lstStyle/>
        <a:p>
          <a:endParaRPr lang="en-GB"/>
        </a:p>
      </dgm:t>
    </dgm:pt>
    <dgm:pt modelId="{3CDFC231-FDF8-4CC4-9BF1-E375757F1FA6}" type="sibTrans" cxnId="{B073DC20-12CC-4031-837B-EDD1462FD817}">
      <dgm:prSet/>
      <dgm:spPr/>
      <dgm:t>
        <a:bodyPr/>
        <a:lstStyle/>
        <a:p>
          <a:endParaRPr lang="en-GB"/>
        </a:p>
      </dgm:t>
    </dgm:pt>
    <dgm:pt modelId="{AE16555E-ABFF-40F1-B1F6-D943B61D271F}" type="pres">
      <dgm:prSet presAssocID="{EF51FD2B-8A3F-4245-B59F-D8816441F664}" presName="cycle" presStyleCnt="0">
        <dgm:presLayoutVars>
          <dgm:dir/>
          <dgm:resizeHandles val="exact"/>
        </dgm:presLayoutVars>
      </dgm:prSet>
      <dgm:spPr/>
    </dgm:pt>
    <dgm:pt modelId="{7D3EE980-51AA-4C32-836A-B5A3F3AFB7F8}" type="pres">
      <dgm:prSet presAssocID="{76B4077B-F370-4A0C-A3AD-E38FED4617EF}" presName="node" presStyleLbl="node1" presStyleIdx="0" presStyleCnt="3">
        <dgm:presLayoutVars>
          <dgm:bulletEnabled val="1"/>
        </dgm:presLayoutVars>
      </dgm:prSet>
      <dgm:spPr/>
    </dgm:pt>
    <dgm:pt modelId="{F8A02955-6F74-4F29-9D8F-D5205FC293B9}" type="pres">
      <dgm:prSet presAssocID="{1CD9132E-A20C-485E-B1CA-7E25B6A47C6B}" presName="sibTrans" presStyleLbl="sibTrans2D1" presStyleIdx="0" presStyleCnt="3"/>
      <dgm:spPr/>
    </dgm:pt>
    <dgm:pt modelId="{3A164DD6-7987-4A35-8660-660EE40932E7}" type="pres">
      <dgm:prSet presAssocID="{1CD9132E-A20C-485E-B1CA-7E25B6A47C6B}" presName="connectorText" presStyleLbl="sibTrans2D1" presStyleIdx="0" presStyleCnt="3"/>
      <dgm:spPr/>
    </dgm:pt>
    <dgm:pt modelId="{46791D46-BE15-4ABB-9C21-DFB119B68CCF}" type="pres">
      <dgm:prSet presAssocID="{34C919EA-67EC-40F6-9292-5EA98BEBC5BC}" presName="node" presStyleLbl="node1" presStyleIdx="1" presStyleCnt="3">
        <dgm:presLayoutVars>
          <dgm:bulletEnabled val="1"/>
        </dgm:presLayoutVars>
      </dgm:prSet>
      <dgm:spPr/>
    </dgm:pt>
    <dgm:pt modelId="{8D954C3B-7671-447F-84EB-0E27232AF160}" type="pres">
      <dgm:prSet presAssocID="{412114E0-9336-422B-B37E-9DE10D0A6C9B}" presName="sibTrans" presStyleLbl="sibTrans2D1" presStyleIdx="1" presStyleCnt="3"/>
      <dgm:spPr/>
    </dgm:pt>
    <dgm:pt modelId="{9F89969B-F102-4555-ADAF-BA9B18074D9A}" type="pres">
      <dgm:prSet presAssocID="{412114E0-9336-422B-B37E-9DE10D0A6C9B}" presName="connectorText" presStyleLbl="sibTrans2D1" presStyleIdx="1" presStyleCnt="3"/>
      <dgm:spPr/>
    </dgm:pt>
    <dgm:pt modelId="{F5BA582A-E150-43D8-9AF8-8FD8DB70C4DC}" type="pres">
      <dgm:prSet presAssocID="{E59F718B-2F93-437B-81A7-E4F80CFEA840}" presName="node" presStyleLbl="node1" presStyleIdx="2" presStyleCnt="3">
        <dgm:presLayoutVars>
          <dgm:bulletEnabled val="1"/>
        </dgm:presLayoutVars>
      </dgm:prSet>
      <dgm:spPr/>
    </dgm:pt>
    <dgm:pt modelId="{747893C1-A251-40E6-9C87-7737E190E894}" type="pres">
      <dgm:prSet presAssocID="{3CDFC231-FDF8-4CC4-9BF1-E375757F1FA6}" presName="sibTrans" presStyleLbl="sibTrans2D1" presStyleIdx="2" presStyleCnt="3"/>
      <dgm:spPr/>
    </dgm:pt>
    <dgm:pt modelId="{C5F8948C-83D4-4773-A3E1-14D5C0282EF0}" type="pres">
      <dgm:prSet presAssocID="{3CDFC231-FDF8-4CC4-9BF1-E375757F1FA6}" presName="connectorText" presStyleLbl="sibTrans2D1" presStyleIdx="2" presStyleCnt="3"/>
      <dgm:spPr/>
    </dgm:pt>
  </dgm:ptLst>
  <dgm:cxnLst>
    <dgm:cxn modelId="{024A0913-5188-4555-95D6-E3F417826327}" type="presOf" srcId="{412114E0-9336-422B-B37E-9DE10D0A6C9B}" destId="{8D954C3B-7671-447F-84EB-0E27232AF160}" srcOrd="0" destOrd="0" presId="urn:microsoft.com/office/officeart/2005/8/layout/cycle2"/>
    <dgm:cxn modelId="{B073DC20-12CC-4031-837B-EDD1462FD817}" srcId="{EF51FD2B-8A3F-4245-B59F-D8816441F664}" destId="{E59F718B-2F93-437B-81A7-E4F80CFEA840}" srcOrd="2" destOrd="0" parTransId="{6F177C00-4CCB-4F23-8C0E-31BC6E1C6BE2}" sibTransId="{3CDFC231-FDF8-4CC4-9BF1-E375757F1FA6}"/>
    <dgm:cxn modelId="{2FFD9531-3666-4E6F-817F-4B3B88FB8926}" type="presOf" srcId="{34C919EA-67EC-40F6-9292-5EA98BEBC5BC}" destId="{46791D46-BE15-4ABB-9C21-DFB119B68CCF}" srcOrd="0" destOrd="0" presId="urn:microsoft.com/office/officeart/2005/8/layout/cycle2"/>
    <dgm:cxn modelId="{CB96C533-4AB6-4C77-81C4-BC405193A092}" srcId="{EF51FD2B-8A3F-4245-B59F-D8816441F664}" destId="{34C919EA-67EC-40F6-9292-5EA98BEBC5BC}" srcOrd="1" destOrd="0" parTransId="{974CF16B-BDA1-45B4-B547-8E0A07849880}" sibTransId="{412114E0-9336-422B-B37E-9DE10D0A6C9B}"/>
    <dgm:cxn modelId="{EDE77537-1BD1-4C74-BE72-7702CBD20923}" type="presOf" srcId="{1CD9132E-A20C-485E-B1CA-7E25B6A47C6B}" destId="{3A164DD6-7987-4A35-8660-660EE40932E7}" srcOrd="1" destOrd="0" presId="urn:microsoft.com/office/officeart/2005/8/layout/cycle2"/>
    <dgm:cxn modelId="{77FDEE61-01D6-437B-B924-5EEAFCF12195}" type="presOf" srcId="{EF51FD2B-8A3F-4245-B59F-D8816441F664}" destId="{AE16555E-ABFF-40F1-B1F6-D943B61D271F}" srcOrd="0" destOrd="0" presId="urn:microsoft.com/office/officeart/2005/8/layout/cycle2"/>
    <dgm:cxn modelId="{17790F47-8E13-46B7-9D23-14483DEE1A46}" type="presOf" srcId="{E59F718B-2F93-437B-81A7-E4F80CFEA840}" destId="{F5BA582A-E150-43D8-9AF8-8FD8DB70C4DC}" srcOrd="0" destOrd="0" presId="urn:microsoft.com/office/officeart/2005/8/layout/cycle2"/>
    <dgm:cxn modelId="{71FD984A-64F1-4C36-AF4C-A2C404F26090}" type="presOf" srcId="{3CDFC231-FDF8-4CC4-9BF1-E375757F1FA6}" destId="{747893C1-A251-40E6-9C87-7737E190E894}" srcOrd="0" destOrd="0" presId="urn:microsoft.com/office/officeart/2005/8/layout/cycle2"/>
    <dgm:cxn modelId="{D99ACF81-F7F8-4F00-993E-9111F81625D0}" type="presOf" srcId="{3CDFC231-FDF8-4CC4-9BF1-E375757F1FA6}" destId="{C5F8948C-83D4-4773-A3E1-14D5C0282EF0}" srcOrd="1" destOrd="0" presId="urn:microsoft.com/office/officeart/2005/8/layout/cycle2"/>
    <dgm:cxn modelId="{47D9D6DC-D3E1-4636-940C-950C11E03D6D}" type="presOf" srcId="{1CD9132E-A20C-485E-B1CA-7E25B6A47C6B}" destId="{F8A02955-6F74-4F29-9D8F-D5205FC293B9}" srcOrd="0" destOrd="0" presId="urn:microsoft.com/office/officeart/2005/8/layout/cycle2"/>
    <dgm:cxn modelId="{1661A4E6-9360-4318-84ED-CFC57A5CEFC2}" type="presOf" srcId="{412114E0-9336-422B-B37E-9DE10D0A6C9B}" destId="{9F89969B-F102-4555-ADAF-BA9B18074D9A}" srcOrd="1" destOrd="0" presId="urn:microsoft.com/office/officeart/2005/8/layout/cycle2"/>
    <dgm:cxn modelId="{B36EEEE8-B7DC-4A08-A123-8DE75EF98E80}" type="presOf" srcId="{76B4077B-F370-4A0C-A3AD-E38FED4617EF}" destId="{7D3EE980-51AA-4C32-836A-B5A3F3AFB7F8}" srcOrd="0" destOrd="0" presId="urn:microsoft.com/office/officeart/2005/8/layout/cycle2"/>
    <dgm:cxn modelId="{F6C347F5-059B-4CC3-AC62-25DC27905A30}" srcId="{EF51FD2B-8A3F-4245-B59F-D8816441F664}" destId="{76B4077B-F370-4A0C-A3AD-E38FED4617EF}" srcOrd="0" destOrd="0" parTransId="{D1A1A0A3-F6A0-4586-9C2B-029BDE8FDF02}" sibTransId="{1CD9132E-A20C-485E-B1CA-7E25B6A47C6B}"/>
    <dgm:cxn modelId="{9E59D995-56EF-40CE-8B0C-3F1A83FEF89C}" type="presParOf" srcId="{AE16555E-ABFF-40F1-B1F6-D943B61D271F}" destId="{7D3EE980-51AA-4C32-836A-B5A3F3AFB7F8}" srcOrd="0" destOrd="0" presId="urn:microsoft.com/office/officeart/2005/8/layout/cycle2"/>
    <dgm:cxn modelId="{2BDBA1DA-C825-430B-B73E-53D5A9CAAE4B}" type="presParOf" srcId="{AE16555E-ABFF-40F1-B1F6-D943B61D271F}" destId="{F8A02955-6F74-4F29-9D8F-D5205FC293B9}" srcOrd="1" destOrd="0" presId="urn:microsoft.com/office/officeart/2005/8/layout/cycle2"/>
    <dgm:cxn modelId="{6441A029-5B7E-4172-A167-84A24E3EEDCC}" type="presParOf" srcId="{F8A02955-6F74-4F29-9D8F-D5205FC293B9}" destId="{3A164DD6-7987-4A35-8660-660EE40932E7}" srcOrd="0" destOrd="0" presId="urn:microsoft.com/office/officeart/2005/8/layout/cycle2"/>
    <dgm:cxn modelId="{0ACA748F-6698-4949-ABF7-50F761B717DB}" type="presParOf" srcId="{AE16555E-ABFF-40F1-B1F6-D943B61D271F}" destId="{46791D46-BE15-4ABB-9C21-DFB119B68CCF}" srcOrd="2" destOrd="0" presId="urn:microsoft.com/office/officeart/2005/8/layout/cycle2"/>
    <dgm:cxn modelId="{5BE48C39-45B6-4DED-8A0A-75EC7C34AB71}" type="presParOf" srcId="{AE16555E-ABFF-40F1-B1F6-D943B61D271F}" destId="{8D954C3B-7671-447F-84EB-0E27232AF160}" srcOrd="3" destOrd="0" presId="urn:microsoft.com/office/officeart/2005/8/layout/cycle2"/>
    <dgm:cxn modelId="{8FF7C180-32A1-4161-8C03-1295B91E346C}" type="presParOf" srcId="{8D954C3B-7671-447F-84EB-0E27232AF160}" destId="{9F89969B-F102-4555-ADAF-BA9B18074D9A}" srcOrd="0" destOrd="0" presId="urn:microsoft.com/office/officeart/2005/8/layout/cycle2"/>
    <dgm:cxn modelId="{8BD6345E-B048-4F69-990D-6E355EE374DA}" type="presParOf" srcId="{AE16555E-ABFF-40F1-B1F6-D943B61D271F}" destId="{F5BA582A-E150-43D8-9AF8-8FD8DB70C4DC}" srcOrd="4" destOrd="0" presId="urn:microsoft.com/office/officeart/2005/8/layout/cycle2"/>
    <dgm:cxn modelId="{844136F0-7F50-45F2-8EB3-F7FC71A3CFAB}" type="presParOf" srcId="{AE16555E-ABFF-40F1-B1F6-D943B61D271F}" destId="{747893C1-A251-40E6-9C87-7737E190E894}" srcOrd="5" destOrd="0" presId="urn:microsoft.com/office/officeart/2005/8/layout/cycle2"/>
    <dgm:cxn modelId="{C9A8C5DB-78EC-4F2F-924E-37C4D0CB26BD}" type="presParOf" srcId="{747893C1-A251-40E6-9C87-7737E190E894}" destId="{C5F8948C-83D4-4773-A3E1-14D5C0282EF0}"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D0B29DF-6C56-4C76-B285-333652871B20}"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n-GB"/>
        </a:p>
      </dgm:t>
    </dgm:pt>
    <dgm:pt modelId="{AF609157-8C82-4654-B877-6347AABC174F}">
      <dgm:prSet/>
      <dgm:spPr/>
      <dgm:t>
        <a:bodyPr/>
        <a:lstStyle/>
        <a:p>
          <a:r>
            <a:rPr lang="en-GB" dirty="0"/>
            <a:t>A small task and finish group within the LeDeR Learning into Action Group including experts by experience  has started planning some targeted work around reducing health inequalities and raising awareness of LeDeR in BME communities. This work is aimed at:</a:t>
          </a:r>
        </a:p>
      </dgm:t>
    </dgm:pt>
    <dgm:pt modelId="{2B9103EA-E91D-4D1C-ACA4-8EDA1C19D3ED}" type="parTrans" cxnId="{8A7A6C08-F1DC-4B5D-8F2D-EFDCE3EB615D}">
      <dgm:prSet/>
      <dgm:spPr/>
      <dgm:t>
        <a:bodyPr/>
        <a:lstStyle/>
        <a:p>
          <a:endParaRPr lang="en-GB"/>
        </a:p>
      </dgm:t>
    </dgm:pt>
    <dgm:pt modelId="{B32D14CC-3EAE-4B39-8DCF-543B1EF65DAA}" type="sibTrans" cxnId="{8A7A6C08-F1DC-4B5D-8F2D-EFDCE3EB615D}">
      <dgm:prSet/>
      <dgm:spPr/>
      <dgm:t>
        <a:bodyPr/>
        <a:lstStyle/>
        <a:p>
          <a:endParaRPr lang="en-GB"/>
        </a:p>
      </dgm:t>
    </dgm:pt>
    <dgm:pt modelId="{04645FCF-80B3-4EE4-A870-210612B52231}">
      <dgm:prSet/>
      <dgm:spPr/>
      <dgm:t>
        <a:bodyPr/>
        <a:lstStyle/>
        <a:p>
          <a:r>
            <a:rPr lang="en-GB" b="1"/>
            <a:t>Increasing awareness of health inequalities and  LeDeR amongst communities minoritised by race and health and with health and care services that support them.</a:t>
          </a:r>
          <a:endParaRPr lang="en-GB"/>
        </a:p>
      </dgm:t>
    </dgm:pt>
    <dgm:pt modelId="{A9E3276D-F75F-4651-A4E8-5BB32EFA547F}" type="parTrans" cxnId="{E499D6A3-6487-4393-B507-3C4AA8324285}">
      <dgm:prSet/>
      <dgm:spPr/>
      <dgm:t>
        <a:bodyPr/>
        <a:lstStyle/>
        <a:p>
          <a:endParaRPr lang="en-GB"/>
        </a:p>
      </dgm:t>
    </dgm:pt>
    <dgm:pt modelId="{47782DF9-B88C-49DB-8124-578C76211933}" type="sibTrans" cxnId="{E499D6A3-6487-4393-B507-3C4AA8324285}">
      <dgm:prSet/>
      <dgm:spPr/>
      <dgm:t>
        <a:bodyPr/>
        <a:lstStyle/>
        <a:p>
          <a:endParaRPr lang="en-GB"/>
        </a:p>
      </dgm:t>
    </dgm:pt>
    <dgm:pt modelId="{168B4343-8CBD-4599-99B6-1A993B57539C}">
      <dgm:prSet/>
      <dgm:spPr/>
      <dgm:t>
        <a:bodyPr/>
        <a:lstStyle/>
        <a:p>
          <a:r>
            <a:rPr lang="en-GB" b="1"/>
            <a:t>Increasing the uptake of Annual Health Checks amongst people with learning disabilities from communities minoritised by race.</a:t>
          </a:r>
          <a:endParaRPr lang="en-GB"/>
        </a:p>
      </dgm:t>
    </dgm:pt>
    <dgm:pt modelId="{F1FAE60F-5B60-43B8-893B-E8047A039FE3}" type="parTrans" cxnId="{A907D77C-B8A8-411F-A68B-5A667C9E7F46}">
      <dgm:prSet/>
      <dgm:spPr/>
      <dgm:t>
        <a:bodyPr/>
        <a:lstStyle/>
        <a:p>
          <a:endParaRPr lang="en-GB"/>
        </a:p>
      </dgm:t>
    </dgm:pt>
    <dgm:pt modelId="{798543F8-65B3-4696-B972-89B693D02A78}" type="sibTrans" cxnId="{A907D77C-B8A8-411F-A68B-5A667C9E7F46}">
      <dgm:prSet/>
      <dgm:spPr/>
      <dgm:t>
        <a:bodyPr/>
        <a:lstStyle/>
        <a:p>
          <a:endParaRPr lang="en-GB"/>
        </a:p>
      </dgm:t>
    </dgm:pt>
    <dgm:pt modelId="{1A3C3DFB-139F-4011-97EB-A45295CE051A}">
      <dgm:prSet/>
      <dgm:spPr/>
      <dgm:t>
        <a:bodyPr/>
        <a:lstStyle/>
        <a:p>
          <a:r>
            <a:rPr lang="en-GB" b="1"/>
            <a:t>In 2023-2024 working on the recommendations arising from Race and Health Observatory Report </a:t>
          </a:r>
          <a:r>
            <a:rPr lang="en-GB" b="1" u="sng">
              <a:hlinkClick xmlns:r="http://schemas.openxmlformats.org/officeDocument/2006/relationships" r:id="rId1"/>
            </a:rPr>
            <a:t>We deserve better: Ethnic minorities with a learning disability and access to healthcare - NHS - Race and Health ObservatoryNHS – Race and Health Observatory (nhsrho.org)</a:t>
          </a:r>
          <a:endParaRPr lang="en-GB"/>
        </a:p>
      </dgm:t>
    </dgm:pt>
    <dgm:pt modelId="{3E1E2133-20FD-4819-AA25-E3116D14E553}" type="parTrans" cxnId="{D7EF1C99-6DCB-4F9D-9664-2B9FD6162131}">
      <dgm:prSet/>
      <dgm:spPr/>
      <dgm:t>
        <a:bodyPr/>
        <a:lstStyle/>
        <a:p>
          <a:endParaRPr lang="en-GB"/>
        </a:p>
      </dgm:t>
    </dgm:pt>
    <dgm:pt modelId="{D631139E-36F8-4EEF-B96A-84E655BF0B1F}" type="sibTrans" cxnId="{D7EF1C99-6DCB-4F9D-9664-2B9FD6162131}">
      <dgm:prSet/>
      <dgm:spPr/>
      <dgm:t>
        <a:bodyPr/>
        <a:lstStyle/>
        <a:p>
          <a:endParaRPr lang="en-GB"/>
        </a:p>
      </dgm:t>
    </dgm:pt>
    <dgm:pt modelId="{3A2157A7-88E0-41DF-9E07-2E1CEEECBC10}" type="pres">
      <dgm:prSet presAssocID="{4D0B29DF-6C56-4C76-B285-333652871B20}" presName="hierChild1" presStyleCnt="0">
        <dgm:presLayoutVars>
          <dgm:orgChart val="1"/>
          <dgm:chPref val="1"/>
          <dgm:dir/>
          <dgm:animOne val="branch"/>
          <dgm:animLvl val="lvl"/>
          <dgm:resizeHandles/>
        </dgm:presLayoutVars>
      </dgm:prSet>
      <dgm:spPr/>
    </dgm:pt>
    <dgm:pt modelId="{79891FAB-C2CD-4191-977E-27BC1C31067C}" type="pres">
      <dgm:prSet presAssocID="{AF609157-8C82-4654-B877-6347AABC174F}" presName="hierRoot1" presStyleCnt="0">
        <dgm:presLayoutVars>
          <dgm:hierBranch val="init"/>
        </dgm:presLayoutVars>
      </dgm:prSet>
      <dgm:spPr/>
    </dgm:pt>
    <dgm:pt modelId="{5064F052-D69F-443B-8BC9-8C1D269C1F88}" type="pres">
      <dgm:prSet presAssocID="{AF609157-8C82-4654-B877-6347AABC174F}" presName="rootComposite1" presStyleCnt="0"/>
      <dgm:spPr/>
    </dgm:pt>
    <dgm:pt modelId="{21ED20B2-ABA3-44A7-B09B-BA4D03A20275}" type="pres">
      <dgm:prSet presAssocID="{AF609157-8C82-4654-B877-6347AABC174F}" presName="rootText1" presStyleLbl="node0" presStyleIdx="0" presStyleCnt="1">
        <dgm:presLayoutVars>
          <dgm:chPref val="3"/>
        </dgm:presLayoutVars>
      </dgm:prSet>
      <dgm:spPr/>
    </dgm:pt>
    <dgm:pt modelId="{13F167D0-4526-4B15-90CE-26173626BF7E}" type="pres">
      <dgm:prSet presAssocID="{AF609157-8C82-4654-B877-6347AABC174F}" presName="rootConnector1" presStyleLbl="node1" presStyleIdx="0" presStyleCnt="0"/>
      <dgm:spPr/>
    </dgm:pt>
    <dgm:pt modelId="{291C50F3-EBBC-4A5E-A894-884EB19C63D0}" type="pres">
      <dgm:prSet presAssocID="{AF609157-8C82-4654-B877-6347AABC174F}" presName="hierChild2" presStyleCnt="0"/>
      <dgm:spPr/>
    </dgm:pt>
    <dgm:pt modelId="{F9673D71-CBF9-4561-AA9B-BDC59E15FF53}" type="pres">
      <dgm:prSet presAssocID="{A9E3276D-F75F-4651-A4E8-5BB32EFA547F}" presName="Name37" presStyleLbl="parChTrans1D2" presStyleIdx="0" presStyleCnt="3"/>
      <dgm:spPr/>
    </dgm:pt>
    <dgm:pt modelId="{D8A0DA52-E329-4EA2-B27D-612434A881FF}" type="pres">
      <dgm:prSet presAssocID="{04645FCF-80B3-4EE4-A870-210612B52231}" presName="hierRoot2" presStyleCnt="0">
        <dgm:presLayoutVars>
          <dgm:hierBranch val="init"/>
        </dgm:presLayoutVars>
      </dgm:prSet>
      <dgm:spPr/>
    </dgm:pt>
    <dgm:pt modelId="{19E34E8A-67AA-4635-97E1-6FB4C10F7886}" type="pres">
      <dgm:prSet presAssocID="{04645FCF-80B3-4EE4-A870-210612B52231}" presName="rootComposite" presStyleCnt="0"/>
      <dgm:spPr/>
    </dgm:pt>
    <dgm:pt modelId="{392790E1-632E-4E0F-8BCD-167C583C75E2}" type="pres">
      <dgm:prSet presAssocID="{04645FCF-80B3-4EE4-A870-210612B52231}" presName="rootText" presStyleLbl="node2" presStyleIdx="0" presStyleCnt="3">
        <dgm:presLayoutVars>
          <dgm:chPref val="3"/>
        </dgm:presLayoutVars>
      </dgm:prSet>
      <dgm:spPr/>
    </dgm:pt>
    <dgm:pt modelId="{21BCF914-47FC-4E68-9278-B114BAF64E04}" type="pres">
      <dgm:prSet presAssocID="{04645FCF-80B3-4EE4-A870-210612B52231}" presName="rootConnector" presStyleLbl="node2" presStyleIdx="0" presStyleCnt="3"/>
      <dgm:spPr/>
    </dgm:pt>
    <dgm:pt modelId="{A19DEEF9-7B8A-4273-BFC2-A334A3253E5D}" type="pres">
      <dgm:prSet presAssocID="{04645FCF-80B3-4EE4-A870-210612B52231}" presName="hierChild4" presStyleCnt="0"/>
      <dgm:spPr/>
    </dgm:pt>
    <dgm:pt modelId="{A4F85BE6-27B1-45A2-81A5-749425ECE4BA}" type="pres">
      <dgm:prSet presAssocID="{04645FCF-80B3-4EE4-A870-210612B52231}" presName="hierChild5" presStyleCnt="0"/>
      <dgm:spPr/>
    </dgm:pt>
    <dgm:pt modelId="{FA2D7D6F-03EB-4BBE-BB35-FD496AE649EA}" type="pres">
      <dgm:prSet presAssocID="{F1FAE60F-5B60-43B8-893B-E8047A039FE3}" presName="Name37" presStyleLbl="parChTrans1D2" presStyleIdx="1" presStyleCnt="3"/>
      <dgm:spPr/>
    </dgm:pt>
    <dgm:pt modelId="{92FFC0AA-B329-442C-B3F1-65D4E1A1360F}" type="pres">
      <dgm:prSet presAssocID="{168B4343-8CBD-4599-99B6-1A993B57539C}" presName="hierRoot2" presStyleCnt="0">
        <dgm:presLayoutVars>
          <dgm:hierBranch val="init"/>
        </dgm:presLayoutVars>
      </dgm:prSet>
      <dgm:spPr/>
    </dgm:pt>
    <dgm:pt modelId="{8BB6C4BE-5400-48D6-BB24-5B6B34256BA3}" type="pres">
      <dgm:prSet presAssocID="{168B4343-8CBD-4599-99B6-1A993B57539C}" presName="rootComposite" presStyleCnt="0"/>
      <dgm:spPr/>
    </dgm:pt>
    <dgm:pt modelId="{CF9F236F-4D5B-42B6-8357-66FCD79463C8}" type="pres">
      <dgm:prSet presAssocID="{168B4343-8CBD-4599-99B6-1A993B57539C}" presName="rootText" presStyleLbl="node2" presStyleIdx="1" presStyleCnt="3">
        <dgm:presLayoutVars>
          <dgm:chPref val="3"/>
        </dgm:presLayoutVars>
      </dgm:prSet>
      <dgm:spPr/>
    </dgm:pt>
    <dgm:pt modelId="{26587381-3F88-4732-949B-9CD19A5F11B9}" type="pres">
      <dgm:prSet presAssocID="{168B4343-8CBD-4599-99B6-1A993B57539C}" presName="rootConnector" presStyleLbl="node2" presStyleIdx="1" presStyleCnt="3"/>
      <dgm:spPr/>
    </dgm:pt>
    <dgm:pt modelId="{C1DC9593-0219-4D35-822F-F4D9CC1D926D}" type="pres">
      <dgm:prSet presAssocID="{168B4343-8CBD-4599-99B6-1A993B57539C}" presName="hierChild4" presStyleCnt="0"/>
      <dgm:spPr/>
    </dgm:pt>
    <dgm:pt modelId="{C6D67DC3-FD80-48C7-AAE3-CAB563EE2DEA}" type="pres">
      <dgm:prSet presAssocID="{168B4343-8CBD-4599-99B6-1A993B57539C}" presName="hierChild5" presStyleCnt="0"/>
      <dgm:spPr/>
    </dgm:pt>
    <dgm:pt modelId="{F27BCA81-DF93-473C-8DA0-2E169A0A8727}" type="pres">
      <dgm:prSet presAssocID="{3E1E2133-20FD-4819-AA25-E3116D14E553}" presName="Name37" presStyleLbl="parChTrans1D2" presStyleIdx="2" presStyleCnt="3"/>
      <dgm:spPr/>
    </dgm:pt>
    <dgm:pt modelId="{17461D01-112E-4758-AE5E-283465C97814}" type="pres">
      <dgm:prSet presAssocID="{1A3C3DFB-139F-4011-97EB-A45295CE051A}" presName="hierRoot2" presStyleCnt="0">
        <dgm:presLayoutVars>
          <dgm:hierBranch val="init"/>
        </dgm:presLayoutVars>
      </dgm:prSet>
      <dgm:spPr/>
    </dgm:pt>
    <dgm:pt modelId="{BBE95D4C-5BF2-48E3-A022-16865D686BFB}" type="pres">
      <dgm:prSet presAssocID="{1A3C3DFB-139F-4011-97EB-A45295CE051A}" presName="rootComposite" presStyleCnt="0"/>
      <dgm:spPr/>
    </dgm:pt>
    <dgm:pt modelId="{DA52FA27-06E0-434F-B29A-2C033AB60572}" type="pres">
      <dgm:prSet presAssocID="{1A3C3DFB-139F-4011-97EB-A45295CE051A}" presName="rootText" presStyleLbl="node2" presStyleIdx="2" presStyleCnt="3">
        <dgm:presLayoutVars>
          <dgm:chPref val="3"/>
        </dgm:presLayoutVars>
      </dgm:prSet>
      <dgm:spPr/>
    </dgm:pt>
    <dgm:pt modelId="{8CFB993A-7BD4-442C-B767-2D77A2E01141}" type="pres">
      <dgm:prSet presAssocID="{1A3C3DFB-139F-4011-97EB-A45295CE051A}" presName="rootConnector" presStyleLbl="node2" presStyleIdx="2" presStyleCnt="3"/>
      <dgm:spPr/>
    </dgm:pt>
    <dgm:pt modelId="{2DF3730F-C17B-43AC-AF34-0A79A57FF22E}" type="pres">
      <dgm:prSet presAssocID="{1A3C3DFB-139F-4011-97EB-A45295CE051A}" presName="hierChild4" presStyleCnt="0"/>
      <dgm:spPr/>
    </dgm:pt>
    <dgm:pt modelId="{474D5B95-4C35-44B5-88E2-AF453BCA2A7A}" type="pres">
      <dgm:prSet presAssocID="{1A3C3DFB-139F-4011-97EB-A45295CE051A}" presName="hierChild5" presStyleCnt="0"/>
      <dgm:spPr/>
    </dgm:pt>
    <dgm:pt modelId="{1E42D66D-20DC-4988-ACF7-71334985B5F5}" type="pres">
      <dgm:prSet presAssocID="{AF609157-8C82-4654-B877-6347AABC174F}" presName="hierChild3" presStyleCnt="0"/>
      <dgm:spPr/>
    </dgm:pt>
  </dgm:ptLst>
  <dgm:cxnLst>
    <dgm:cxn modelId="{8A7A6C08-F1DC-4B5D-8F2D-EFDCE3EB615D}" srcId="{4D0B29DF-6C56-4C76-B285-333652871B20}" destId="{AF609157-8C82-4654-B877-6347AABC174F}" srcOrd="0" destOrd="0" parTransId="{2B9103EA-E91D-4D1C-ACA4-8EDA1C19D3ED}" sibTransId="{B32D14CC-3EAE-4B39-8DCF-543B1EF65DAA}"/>
    <dgm:cxn modelId="{F498992A-076C-407E-BB97-AE387DB15F97}" type="presOf" srcId="{168B4343-8CBD-4599-99B6-1A993B57539C}" destId="{CF9F236F-4D5B-42B6-8357-66FCD79463C8}" srcOrd="0" destOrd="0" presId="urn:microsoft.com/office/officeart/2005/8/layout/orgChart1"/>
    <dgm:cxn modelId="{9811CA65-1171-414E-A10E-1C3D99F160D3}" type="presOf" srcId="{AF609157-8C82-4654-B877-6347AABC174F}" destId="{21ED20B2-ABA3-44A7-B09B-BA4D03A20275}" srcOrd="0" destOrd="0" presId="urn:microsoft.com/office/officeart/2005/8/layout/orgChart1"/>
    <dgm:cxn modelId="{DD4B6F6B-7A01-458C-9671-1FC6FC1E8234}" type="presOf" srcId="{A9E3276D-F75F-4651-A4E8-5BB32EFA547F}" destId="{F9673D71-CBF9-4561-AA9B-BDC59E15FF53}" srcOrd="0" destOrd="0" presId="urn:microsoft.com/office/officeart/2005/8/layout/orgChart1"/>
    <dgm:cxn modelId="{8FECB373-86DB-4020-B6AF-7AC60A97814B}" type="presOf" srcId="{4D0B29DF-6C56-4C76-B285-333652871B20}" destId="{3A2157A7-88E0-41DF-9E07-2E1CEEECBC10}" srcOrd="0" destOrd="0" presId="urn:microsoft.com/office/officeart/2005/8/layout/orgChart1"/>
    <dgm:cxn modelId="{A907D77C-B8A8-411F-A68B-5A667C9E7F46}" srcId="{AF609157-8C82-4654-B877-6347AABC174F}" destId="{168B4343-8CBD-4599-99B6-1A993B57539C}" srcOrd="1" destOrd="0" parTransId="{F1FAE60F-5B60-43B8-893B-E8047A039FE3}" sibTransId="{798543F8-65B3-4696-B972-89B693D02A78}"/>
    <dgm:cxn modelId="{BCDE4985-167A-4775-8357-96704BDD1507}" type="presOf" srcId="{168B4343-8CBD-4599-99B6-1A993B57539C}" destId="{26587381-3F88-4732-949B-9CD19A5F11B9}" srcOrd="1" destOrd="0" presId="urn:microsoft.com/office/officeart/2005/8/layout/orgChart1"/>
    <dgm:cxn modelId="{D7EF1C99-6DCB-4F9D-9664-2B9FD6162131}" srcId="{AF609157-8C82-4654-B877-6347AABC174F}" destId="{1A3C3DFB-139F-4011-97EB-A45295CE051A}" srcOrd="2" destOrd="0" parTransId="{3E1E2133-20FD-4819-AA25-E3116D14E553}" sibTransId="{D631139E-36F8-4EEF-B96A-84E655BF0B1F}"/>
    <dgm:cxn modelId="{E499D6A3-6487-4393-B507-3C4AA8324285}" srcId="{AF609157-8C82-4654-B877-6347AABC174F}" destId="{04645FCF-80B3-4EE4-A870-210612B52231}" srcOrd="0" destOrd="0" parTransId="{A9E3276D-F75F-4651-A4E8-5BB32EFA547F}" sibTransId="{47782DF9-B88C-49DB-8124-578C76211933}"/>
    <dgm:cxn modelId="{08FCD8A7-C5BB-4C64-B3BA-41907A98E497}" type="presOf" srcId="{3E1E2133-20FD-4819-AA25-E3116D14E553}" destId="{F27BCA81-DF93-473C-8DA0-2E169A0A8727}" srcOrd="0" destOrd="0" presId="urn:microsoft.com/office/officeart/2005/8/layout/orgChart1"/>
    <dgm:cxn modelId="{122B6EB5-E79A-41B9-9C86-7062F616A934}" type="presOf" srcId="{04645FCF-80B3-4EE4-A870-210612B52231}" destId="{21BCF914-47FC-4E68-9278-B114BAF64E04}" srcOrd="1" destOrd="0" presId="urn:microsoft.com/office/officeart/2005/8/layout/orgChart1"/>
    <dgm:cxn modelId="{5B78D7D0-7724-4BF0-9DF8-0F6CB41EE6C7}" type="presOf" srcId="{04645FCF-80B3-4EE4-A870-210612B52231}" destId="{392790E1-632E-4E0F-8BCD-167C583C75E2}" srcOrd="0" destOrd="0" presId="urn:microsoft.com/office/officeart/2005/8/layout/orgChart1"/>
    <dgm:cxn modelId="{D81323E9-7C72-40C3-A0B3-2C315495A214}" type="presOf" srcId="{AF609157-8C82-4654-B877-6347AABC174F}" destId="{13F167D0-4526-4B15-90CE-26173626BF7E}" srcOrd="1" destOrd="0" presId="urn:microsoft.com/office/officeart/2005/8/layout/orgChart1"/>
    <dgm:cxn modelId="{8A7B6FEB-AC6A-45F0-AAF1-4628288F1B2B}" type="presOf" srcId="{1A3C3DFB-139F-4011-97EB-A45295CE051A}" destId="{DA52FA27-06E0-434F-B29A-2C033AB60572}" srcOrd="0" destOrd="0" presId="urn:microsoft.com/office/officeart/2005/8/layout/orgChart1"/>
    <dgm:cxn modelId="{ACD0D6EE-0F0C-4C47-95B1-ABC9E58690D9}" type="presOf" srcId="{F1FAE60F-5B60-43B8-893B-E8047A039FE3}" destId="{FA2D7D6F-03EB-4BBE-BB35-FD496AE649EA}" srcOrd="0" destOrd="0" presId="urn:microsoft.com/office/officeart/2005/8/layout/orgChart1"/>
    <dgm:cxn modelId="{578D37F6-8188-4D52-BC81-D9442FD8F69C}" type="presOf" srcId="{1A3C3DFB-139F-4011-97EB-A45295CE051A}" destId="{8CFB993A-7BD4-442C-B767-2D77A2E01141}" srcOrd="1" destOrd="0" presId="urn:microsoft.com/office/officeart/2005/8/layout/orgChart1"/>
    <dgm:cxn modelId="{ED3FEFAF-4610-4D48-A77D-B07CEF29279E}" type="presParOf" srcId="{3A2157A7-88E0-41DF-9E07-2E1CEEECBC10}" destId="{79891FAB-C2CD-4191-977E-27BC1C31067C}" srcOrd="0" destOrd="0" presId="urn:microsoft.com/office/officeart/2005/8/layout/orgChart1"/>
    <dgm:cxn modelId="{F5B92422-ED89-46D6-A79A-CDDA3E153B3C}" type="presParOf" srcId="{79891FAB-C2CD-4191-977E-27BC1C31067C}" destId="{5064F052-D69F-443B-8BC9-8C1D269C1F88}" srcOrd="0" destOrd="0" presId="urn:microsoft.com/office/officeart/2005/8/layout/orgChart1"/>
    <dgm:cxn modelId="{CBA50EA3-02CB-4A20-B3E4-7EA0C243645C}" type="presParOf" srcId="{5064F052-D69F-443B-8BC9-8C1D269C1F88}" destId="{21ED20B2-ABA3-44A7-B09B-BA4D03A20275}" srcOrd="0" destOrd="0" presId="urn:microsoft.com/office/officeart/2005/8/layout/orgChart1"/>
    <dgm:cxn modelId="{323EC5E1-274E-48C0-8B92-53A9434A4E01}" type="presParOf" srcId="{5064F052-D69F-443B-8BC9-8C1D269C1F88}" destId="{13F167D0-4526-4B15-90CE-26173626BF7E}" srcOrd="1" destOrd="0" presId="urn:microsoft.com/office/officeart/2005/8/layout/orgChart1"/>
    <dgm:cxn modelId="{9086AC84-E4DC-486B-9647-B816CC057587}" type="presParOf" srcId="{79891FAB-C2CD-4191-977E-27BC1C31067C}" destId="{291C50F3-EBBC-4A5E-A894-884EB19C63D0}" srcOrd="1" destOrd="0" presId="urn:microsoft.com/office/officeart/2005/8/layout/orgChart1"/>
    <dgm:cxn modelId="{3AA8E8D4-9E06-4CC5-9D6F-B669A256355C}" type="presParOf" srcId="{291C50F3-EBBC-4A5E-A894-884EB19C63D0}" destId="{F9673D71-CBF9-4561-AA9B-BDC59E15FF53}" srcOrd="0" destOrd="0" presId="urn:microsoft.com/office/officeart/2005/8/layout/orgChart1"/>
    <dgm:cxn modelId="{83148CB7-9878-40E7-B100-52D88612E247}" type="presParOf" srcId="{291C50F3-EBBC-4A5E-A894-884EB19C63D0}" destId="{D8A0DA52-E329-4EA2-B27D-612434A881FF}" srcOrd="1" destOrd="0" presId="urn:microsoft.com/office/officeart/2005/8/layout/orgChart1"/>
    <dgm:cxn modelId="{68D47C4B-C373-437A-AB24-983B15149F0C}" type="presParOf" srcId="{D8A0DA52-E329-4EA2-B27D-612434A881FF}" destId="{19E34E8A-67AA-4635-97E1-6FB4C10F7886}" srcOrd="0" destOrd="0" presId="urn:microsoft.com/office/officeart/2005/8/layout/orgChart1"/>
    <dgm:cxn modelId="{F6826D69-EC93-4BED-9EBF-076E5809D704}" type="presParOf" srcId="{19E34E8A-67AA-4635-97E1-6FB4C10F7886}" destId="{392790E1-632E-4E0F-8BCD-167C583C75E2}" srcOrd="0" destOrd="0" presId="urn:microsoft.com/office/officeart/2005/8/layout/orgChart1"/>
    <dgm:cxn modelId="{0BB7A076-19D8-4545-97AC-E95B19F1870B}" type="presParOf" srcId="{19E34E8A-67AA-4635-97E1-6FB4C10F7886}" destId="{21BCF914-47FC-4E68-9278-B114BAF64E04}" srcOrd="1" destOrd="0" presId="urn:microsoft.com/office/officeart/2005/8/layout/orgChart1"/>
    <dgm:cxn modelId="{9BB346C8-AC97-4D3A-B367-C2A2C7CCB645}" type="presParOf" srcId="{D8A0DA52-E329-4EA2-B27D-612434A881FF}" destId="{A19DEEF9-7B8A-4273-BFC2-A334A3253E5D}" srcOrd="1" destOrd="0" presId="urn:microsoft.com/office/officeart/2005/8/layout/orgChart1"/>
    <dgm:cxn modelId="{482408AB-ADDC-468B-BABA-18336D671A66}" type="presParOf" srcId="{D8A0DA52-E329-4EA2-B27D-612434A881FF}" destId="{A4F85BE6-27B1-45A2-81A5-749425ECE4BA}" srcOrd="2" destOrd="0" presId="urn:microsoft.com/office/officeart/2005/8/layout/orgChart1"/>
    <dgm:cxn modelId="{4A540B6B-6965-4E9F-872C-26B63CBF93C1}" type="presParOf" srcId="{291C50F3-EBBC-4A5E-A894-884EB19C63D0}" destId="{FA2D7D6F-03EB-4BBE-BB35-FD496AE649EA}" srcOrd="2" destOrd="0" presId="urn:microsoft.com/office/officeart/2005/8/layout/orgChart1"/>
    <dgm:cxn modelId="{C23C9164-7AD9-43C6-8FAD-D50C63C57EBC}" type="presParOf" srcId="{291C50F3-EBBC-4A5E-A894-884EB19C63D0}" destId="{92FFC0AA-B329-442C-B3F1-65D4E1A1360F}" srcOrd="3" destOrd="0" presId="urn:microsoft.com/office/officeart/2005/8/layout/orgChart1"/>
    <dgm:cxn modelId="{A872554B-3ECF-4C41-9D55-50176107C253}" type="presParOf" srcId="{92FFC0AA-B329-442C-B3F1-65D4E1A1360F}" destId="{8BB6C4BE-5400-48D6-BB24-5B6B34256BA3}" srcOrd="0" destOrd="0" presId="urn:microsoft.com/office/officeart/2005/8/layout/orgChart1"/>
    <dgm:cxn modelId="{5CABF6A0-C959-4BC8-8887-E51B1B20D02F}" type="presParOf" srcId="{8BB6C4BE-5400-48D6-BB24-5B6B34256BA3}" destId="{CF9F236F-4D5B-42B6-8357-66FCD79463C8}" srcOrd="0" destOrd="0" presId="urn:microsoft.com/office/officeart/2005/8/layout/orgChart1"/>
    <dgm:cxn modelId="{BC5638F5-C323-44E3-8AF9-AD85ED9210A1}" type="presParOf" srcId="{8BB6C4BE-5400-48D6-BB24-5B6B34256BA3}" destId="{26587381-3F88-4732-949B-9CD19A5F11B9}" srcOrd="1" destOrd="0" presId="urn:microsoft.com/office/officeart/2005/8/layout/orgChart1"/>
    <dgm:cxn modelId="{3293BA48-1B32-43C6-A20C-D6BC42CBBE35}" type="presParOf" srcId="{92FFC0AA-B329-442C-B3F1-65D4E1A1360F}" destId="{C1DC9593-0219-4D35-822F-F4D9CC1D926D}" srcOrd="1" destOrd="0" presId="urn:microsoft.com/office/officeart/2005/8/layout/orgChart1"/>
    <dgm:cxn modelId="{01557A6D-E531-4FCF-88D6-15C770B2B486}" type="presParOf" srcId="{92FFC0AA-B329-442C-B3F1-65D4E1A1360F}" destId="{C6D67DC3-FD80-48C7-AAE3-CAB563EE2DEA}" srcOrd="2" destOrd="0" presId="urn:microsoft.com/office/officeart/2005/8/layout/orgChart1"/>
    <dgm:cxn modelId="{50E4E69E-05FF-4C47-B436-F7810061F3DF}" type="presParOf" srcId="{291C50F3-EBBC-4A5E-A894-884EB19C63D0}" destId="{F27BCA81-DF93-473C-8DA0-2E169A0A8727}" srcOrd="4" destOrd="0" presId="urn:microsoft.com/office/officeart/2005/8/layout/orgChart1"/>
    <dgm:cxn modelId="{300DEDB4-C818-4350-90E1-C4CF8DF023AE}" type="presParOf" srcId="{291C50F3-EBBC-4A5E-A894-884EB19C63D0}" destId="{17461D01-112E-4758-AE5E-283465C97814}" srcOrd="5" destOrd="0" presId="urn:microsoft.com/office/officeart/2005/8/layout/orgChart1"/>
    <dgm:cxn modelId="{3DB5B432-D17D-437C-BE81-CDE717069884}" type="presParOf" srcId="{17461D01-112E-4758-AE5E-283465C97814}" destId="{BBE95D4C-5BF2-48E3-A022-16865D686BFB}" srcOrd="0" destOrd="0" presId="urn:microsoft.com/office/officeart/2005/8/layout/orgChart1"/>
    <dgm:cxn modelId="{79D851F4-2E7E-4832-9D91-C574FC0C5EF6}" type="presParOf" srcId="{BBE95D4C-5BF2-48E3-A022-16865D686BFB}" destId="{DA52FA27-06E0-434F-B29A-2C033AB60572}" srcOrd="0" destOrd="0" presId="urn:microsoft.com/office/officeart/2005/8/layout/orgChart1"/>
    <dgm:cxn modelId="{D92CFF80-430E-4A33-87A0-9F39B2B7D157}" type="presParOf" srcId="{BBE95D4C-5BF2-48E3-A022-16865D686BFB}" destId="{8CFB993A-7BD4-442C-B767-2D77A2E01141}" srcOrd="1" destOrd="0" presId="urn:microsoft.com/office/officeart/2005/8/layout/orgChart1"/>
    <dgm:cxn modelId="{94942A91-DDB2-4DC9-8F99-3872B27D6EA2}" type="presParOf" srcId="{17461D01-112E-4758-AE5E-283465C97814}" destId="{2DF3730F-C17B-43AC-AF34-0A79A57FF22E}" srcOrd="1" destOrd="0" presId="urn:microsoft.com/office/officeart/2005/8/layout/orgChart1"/>
    <dgm:cxn modelId="{03AC60A9-43E9-41A5-9FED-8D80A49EC3FA}" type="presParOf" srcId="{17461D01-112E-4758-AE5E-283465C97814}" destId="{474D5B95-4C35-44B5-88E2-AF453BCA2A7A}" srcOrd="2" destOrd="0" presId="urn:microsoft.com/office/officeart/2005/8/layout/orgChart1"/>
    <dgm:cxn modelId="{4D98F69E-D068-438C-97F7-6CFE2CB43367}" type="presParOf" srcId="{79891FAB-C2CD-4191-977E-27BC1C31067C}" destId="{1E42D66D-20DC-4988-ACF7-71334985B5F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49672F-3F07-4D2C-B2FB-767462001112}" type="doc">
      <dgm:prSet loTypeId="urn:microsoft.com/office/officeart/2005/8/layout/venn3" loCatId="relationship" qsTypeId="urn:microsoft.com/office/officeart/2005/8/quickstyle/3d3" qsCatId="3D" csTypeId="urn:microsoft.com/office/officeart/2005/8/colors/accent1_2" csCatId="accent1"/>
      <dgm:spPr/>
      <dgm:t>
        <a:bodyPr/>
        <a:lstStyle/>
        <a:p>
          <a:endParaRPr lang="en-GB"/>
        </a:p>
      </dgm:t>
    </dgm:pt>
    <dgm:pt modelId="{5AE545DB-6C75-4000-A824-56F5B8F6C5D1}">
      <dgm:prSet custT="1"/>
      <dgm:spPr/>
      <dgm:t>
        <a:bodyPr/>
        <a:lstStyle/>
        <a:p>
          <a:r>
            <a:rPr lang="en-GB" sz="1200" dirty="0"/>
            <a:t>Learning from lives and deaths – People with a learning disability and autistic people, or LeDeR (formerly known as the Learning from Deaths Review Programme) started in April 2017.</a:t>
          </a:r>
        </a:p>
      </dgm:t>
    </dgm:pt>
    <dgm:pt modelId="{901BA0CF-216F-484C-9ADF-AC74F70019C1}" type="parTrans" cxnId="{F99D7995-1E9C-4799-A9C5-3F55B8E4B2A0}">
      <dgm:prSet/>
      <dgm:spPr/>
      <dgm:t>
        <a:bodyPr/>
        <a:lstStyle/>
        <a:p>
          <a:endParaRPr lang="en-GB"/>
        </a:p>
      </dgm:t>
    </dgm:pt>
    <dgm:pt modelId="{2DAA5B93-F8A3-454B-9234-62A812A32CE3}" type="sibTrans" cxnId="{F99D7995-1E9C-4799-A9C5-3F55B8E4B2A0}">
      <dgm:prSet/>
      <dgm:spPr/>
      <dgm:t>
        <a:bodyPr/>
        <a:lstStyle/>
        <a:p>
          <a:endParaRPr lang="en-GB"/>
        </a:p>
      </dgm:t>
    </dgm:pt>
    <dgm:pt modelId="{6CD3FB34-707B-4732-8625-E0BAB9184DDE}">
      <dgm:prSet custT="1"/>
      <dgm:spPr/>
      <dgm:t>
        <a:bodyPr/>
        <a:lstStyle/>
        <a:p>
          <a:r>
            <a:rPr lang="en-GB" sz="1100" dirty="0"/>
            <a:t>It grew out of the Confidential Inquiry into Premature Deaths of People with a Learning Disability (CIPOLD) 2013 and was piloted in parts of the country in 2016. A commitment to continuing the LeDeR programme was made in the NHS Long Term Plan 2019</a:t>
          </a:r>
        </a:p>
      </dgm:t>
    </dgm:pt>
    <dgm:pt modelId="{EA7016DB-8AC3-41F2-B95F-A748443AA000}" type="parTrans" cxnId="{229A4986-8B71-4A75-9D20-5448E339ADD6}">
      <dgm:prSet/>
      <dgm:spPr/>
      <dgm:t>
        <a:bodyPr/>
        <a:lstStyle/>
        <a:p>
          <a:endParaRPr lang="en-GB"/>
        </a:p>
      </dgm:t>
    </dgm:pt>
    <dgm:pt modelId="{47652634-53F2-451D-8175-FD5109556D5B}" type="sibTrans" cxnId="{229A4986-8B71-4A75-9D20-5448E339ADD6}">
      <dgm:prSet/>
      <dgm:spPr/>
      <dgm:t>
        <a:bodyPr/>
        <a:lstStyle/>
        <a:p>
          <a:endParaRPr lang="en-GB"/>
        </a:p>
      </dgm:t>
    </dgm:pt>
    <dgm:pt modelId="{95266511-7C9C-4E42-9C18-DE95BA5FD0F8}" type="pres">
      <dgm:prSet presAssocID="{F649672F-3F07-4D2C-B2FB-767462001112}" presName="Name0" presStyleCnt="0">
        <dgm:presLayoutVars>
          <dgm:dir/>
          <dgm:resizeHandles val="exact"/>
        </dgm:presLayoutVars>
      </dgm:prSet>
      <dgm:spPr/>
    </dgm:pt>
    <dgm:pt modelId="{889E1B2C-8F96-4D74-A880-BEF16BC36D41}" type="pres">
      <dgm:prSet presAssocID="{5AE545DB-6C75-4000-A824-56F5B8F6C5D1}" presName="Name5" presStyleLbl="vennNode1" presStyleIdx="0" presStyleCnt="2">
        <dgm:presLayoutVars>
          <dgm:bulletEnabled val="1"/>
        </dgm:presLayoutVars>
      </dgm:prSet>
      <dgm:spPr/>
    </dgm:pt>
    <dgm:pt modelId="{71CFF2F3-73EB-46B5-A01D-755118B39726}" type="pres">
      <dgm:prSet presAssocID="{2DAA5B93-F8A3-454B-9234-62A812A32CE3}" presName="space" presStyleCnt="0"/>
      <dgm:spPr/>
    </dgm:pt>
    <dgm:pt modelId="{D6EA6765-2428-470E-AD58-C4EDDD7F84E5}" type="pres">
      <dgm:prSet presAssocID="{6CD3FB34-707B-4732-8625-E0BAB9184DDE}" presName="Name5" presStyleLbl="vennNode1" presStyleIdx="1" presStyleCnt="2">
        <dgm:presLayoutVars>
          <dgm:bulletEnabled val="1"/>
        </dgm:presLayoutVars>
      </dgm:prSet>
      <dgm:spPr/>
    </dgm:pt>
  </dgm:ptLst>
  <dgm:cxnLst>
    <dgm:cxn modelId="{13619D4A-E5F5-4419-A9F3-F68C069D34E4}" type="presOf" srcId="{F649672F-3F07-4D2C-B2FB-767462001112}" destId="{95266511-7C9C-4E42-9C18-DE95BA5FD0F8}" srcOrd="0" destOrd="0" presId="urn:microsoft.com/office/officeart/2005/8/layout/venn3"/>
    <dgm:cxn modelId="{68F8026D-AA44-4FEB-835C-79B2A9991139}" type="presOf" srcId="{5AE545DB-6C75-4000-A824-56F5B8F6C5D1}" destId="{889E1B2C-8F96-4D74-A880-BEF16BC36D41}" srcOrd="0" destOrd="0" presId="urn:microsoft.com/office/officeart/2005/8/layout/venn3"/>
    <dgm:cxn modelId="{229A4986-8B71-4A75-9D20-5448E339ADD6}" srcId="{F649672F-3F07-4D2C-B2FB-767462001112}" destId="{6CD3FB34-707B-4732-8625-E0BAB9184DDE}" srcOrd="1" destOrd="0" parTransId="{EA7016DB-8AC3-41F2-B95F-A748443AA000}" sibTransId="{47652634-53F2-451D-8175-FD5109556D5B}"/>
    <dgm:cxn modelId="{F99D7995-1E9C-4799-A9C5-3F55B8E4B2A0}" srcId="{F649672F-3F07-4D2C-B2FB-767462001112}" destId="{5AE545DB-6C75-4000-A824-56F5B8F6C5D1}" srcOrd="0" destOrd="0" parTransId="{901BA0CF-216F-484C-9ADF-AC74F70019C1}" sibTransId="{2DAA5B93-F8A3-454B-9234-62A812A32CE3}"/>
    <dgm:cxn modelId="{69FA20BE-F842-48B4-A90E-90CE63C2EF92}" type="presOf" srcId="{6CD3FB34-707B-4732-8625-E0BAB9184DDE}" destId="{D6EA6765-2428-470E-AD58-C4EDDD7F84E5}" srcOrd="0" destOrd="0" presId="urn:microsoft.com/office/officeart/2005/8/layout/venn3"/>
    <dgm:cxn modelId="{ECC5A34A-76B3-46C4-AD11-7A5A52D1EAEC}" type="presParOf" srcId="{95266511-7C9C-4E42-9C18-DE95BA5FD0F8}" destId="{889E1B2C-8F96-4D74-A880-BEF16BC36D41}" srcOrd="0" destOrd="0" presId="urn:microsoft.com/office/officeart/2005/8/layout/venn3"/>
    <dgm:cxn modelId="{6292E3FD-7B03-4777-B470-335958C06C18}" type="presParOf" srcId="{95266511-7C9C-4E42-9C18-DE95BA5FD0F8}" destId="{71CFF2F3-73EB-46B5-A01D-755118B39726}" srcOrd="1" destOrd="0" presId="urn:microsoft.com/office/officeart/2005/8/layout/venn3"/>
    <dgm:cxn modelId="{C5577B27-57DC-4552-A6B7-4FEFF28CFEF2}" type="presParOf" srcId="{95266511-7C9C-4E42-9C18-DE95BA5FD0F8}" destId="{D6EA6765-2428-470E-AD58-C4EDDD7F84E5}" srcOrd="2"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B02062D-A9D0-4498-98DA-EC18F67A761B}" type="doc">
      <dgm:prSet loTypeId="urn:microsoft.com/office/officeart/2005/8/layout/chart3" loCatId="relationship" qsTypeId="urn:microsoft.com/office/officeart/2005/8/quickstyle/3d2" qsCatId="3D" csTypeId="urn:microsoft.com/office/officeart/2005/8/colors/accent1_2" csCatId="accent1" phldr="1"/>
      <dgm:spPr/>
      <dgm:t>
        <a:bodyPr/>
        <a:lstStyle/>
        <a:p>
          <a:endParaRPr lang="en-GB"/>
        </a:p>
      </dgm:t>
    </dgm:pt>
    <dgm:pt modelId="{A1B7B65B-DBEF-4819-AFBF-5C778030EDDE}">
      <dgm:prSet custT="1"/>
      <dgm:spPr/>
      <dgm:t>
        <a:bodyPr/>
        <a:lstStyle/>
        <a:p>
          <a:r>
            <a:rPr lang="en-GB" sz="1100" b="1" dirty="0"/>
            <a:t>Nationa</a:t>
          </a:r>
          <a:r>
            <a:rPr lang="en-GB" sz="1100" b="0" dirty="0"/>
            <a:t>l 	</a:t>
          </a:r>
          <a:r>
            <a:rPr lang="en-GB" sz="700" b="1" dirty="0"/>
            <a:t>			</a:t>
          </a:r>
          <a:endParaRPr lang="en-GB" sz="700" dirty="0"/>
        </a:p>
      </dgm:t>
    </dgm:pt>
    <dgm:pt modelId="{233D0E03-A69B-40CC-8BAA-5E24BB64CBBE}" type="parTrans" cxnId="{4138CA30-ECCE-46B9-A0A8-1C7B72F8AB95}">
      <dgm:prSet/>
      <dgm:spPr/>
      <dgm:t>
        <a:bodyPr/>
        <a:lstStyle/>
        <a:p>
          <a:endParaRPr lang="en-GB"/>
        </a:p>
      </dgm:t>
    </dgm:pt>
    <dgm:pt modelId="{0A1FE6D0-E9BF-49EF-BB9E-4C15E092ED70}" type="sibTrans" cxnId="{4138CA30-ECCE-46B9-A0A8-1C7B72F8AB95}">
      <dgm:prSet/>
      <dgm:spPr/>
      <dgm:t>
        <a:bodyPr/>
        <a:lstStyle/>
        <a:p>
          <a:endParaRPr lang="en-GB"/>
        </a:p>
      </dgm:t>
    </dgm:pt>
    <dgm:pt modelId="{4E5F8DB2-BB0E-4F80-AF43-EEB6735316A1}">
      <dgm:prSet/>
      <dgm:spPr/>
      <dgm:t>
        <a:bodyPr/>
        <a:lstStyle/>
        <a:p>
          <a:r>
            <a:rPr lang="en-GB"/>
            <a:t>No. of deaths 3,304</a:t>
          </a:r>
        </a:p>
      </dgm:t>
    </dgm:pt>
    <dgm:pt modelId="{B77CAE29-69BD-4833-B513-EBEA3A635609}" type="parTrans" cxnId="{85D9DE2D-81AA-49C5-BE79-88A5934FBAB6}">
      <dgm:prSet/>
      <dgm:spPr/>
      <dgm:t>
        <a:bodyPr/>
        <a:lstStyle/>
        <a:p>
          <a:endParaRPr lang="en-GB"/>
        </a:p>
      </dgm:t>
    </dgm:pt>
    <dgm:pt modelId="{83289E72-DAF7-49FF-8EB9-9C37BD883F71}" type="sibTrans" cxnId="{85D9DE2D-81AA-49C5-BE79-88A5934FBAB6}">
      <dgm:prSet/>
      <dgm:spPr/>
      <dgm:t>
        <a:bodyPr/>
        <a:lstStyle/>
        <a:p>
          <a:endParaRPr lang="en-GB"/>
        </a:p>
      </dgm:t>
    </dgm:pt>
    <dgm:pt modelId="{EF8DEBC3-6653-4D43-AAC0-B750478F2086}">
      <dgm:prSet/>
      <dgm:spPr/>
      <dgm:t>
        <a:bodyPr/>
        <a:lstStyle/>
        <a:p>
          <a:r>
            <a:rPr lang="en-GB"/>
            <a:t>56% male / 44% female</a:t>
          </a:r>
        </a:p>
      </dgm:t>
    </dgm:pt>
    <dgm:pt modelId="{BA9D7508-E261-471D-A563-4657E261CCAD}" type="parTrans" cxnId="{86846069-5CB1-4AB3-9F3B-01CFAF25E724}">
      <dgm:prSet/>
      <dgm:spPr/>
      <dgm:t>
        <a:bodyPr/>
        <a:lstStyle/>
        <a:p>
          <a:endParaRPr lang="en-GB"/>
        </a:p>
      </dgm:t>
    </dgm:pt>
    <dgm:pt modelId="{652D92B6-6356-4E67-9419-D07729FA83C2}" type="sibTrans" cxnId="{86846069-5CB1-4AB3-9F3B-01CFAF25E724}">
      <dgm:prSet/>
      <dgm:spPr/>
      <dgm:t>
        <a:bodyPr/>
        <a:lstStyle/>
        <a:p>
          <a:endParaRPr lang="en-GB"/>
        </a:p>
      </dgm:t>
    </dgm:pt>
    <dgm:pt modelId="{7FE922BB-7DE0-45BF-809A-2D7C7A10F1B1}">
      <dgm:prSet/>
      <dgm:spPr/>
      <dgm:t>
        <a:bodyPr/>
        <a:lstStyle/>
        <a:p>
          <a:r>
            <a:rPr lang="en-GB"/>
            <a:t>Females median age at death: 60</a:t>
          </a:r>
        </a:p>
      </dgm:t>
    </dgm:pt>
    <dgm:pt modelId="{39544B79-19ED-4435-AC58-DEA131AEFCEB}" type="parTrans" cxnId="{6614C627-85BD-4AA6-AD38-B04FECB73A2E}">
      <dgm:prSet/>
      <dgm:spPr/>
      <dgm:t>
        <a:bodyPr/>
        <a:lstStyle/>
        <a:p>
          <a:endParaRPr lang="en-GB"/>
        </a:p>
      </dgm:t>
    </dgm:pt>
    <dgm:pt modelId="{CE18793E-1298-47B3-925B-6312CD2C5654}" type="sibTrans" cxnId="{6614C627-85BD-4AA6-AD38-B04FECB73A2E}">
      <dgm:prSet/>
      <dgm:spPr/>
      <dgm:t>
        <a:bodyPr/>
        <a:lstStyle/>
        <a:p>
          <a:endParaRPr lang="en-GB"/>
        </a:p>
      </dgm:t>
    </dgm:pt>
    <dgm:pt modelId="{BC9319E6-5822-40BD-AFE4-D6234A1565F7}">
      <dgm:prSet/>
      <dgm:spPr/>
      <dgm:t>
        <a:bodyPr/>
        <a:lstStyle/>
        <a:p>
          <a:r>
            <a:rPr lang="en-GB"/>
            <a:t>Males median age at death: 61</a:t>
          </a:r>
        </a:p>
      </dgm:t>
    </dgm:pt>
    <dgm:pt modelId="{85561754-EA6A-4930-A4A5-0B7214917761}" type="parTrans" cxnId="{47BDAFE6-4156-47C3-AE31-312785153EFA}">
      <dgm:prSet/>
      <dgm:spPr/>
      <dgm:t>
        <a:bodyPr/>
        <a:lstStyle/>
        <a:p>
          <a:endParaRPr lang="en-GB"/>
        </a:p>
      </dgm:t>
    </dgm:pt>
    <dgm:pt modelId="{C130EF91-F8DB-42D7-B106-5A8446D7845A}" type="sibTrans" cxnId="{47BDAFE6-4156-47C3-AE31-312785153EFA}">
      <dgm:prSet/>
      <dgm:spPr/>
      <dgm:t>
        <a:bodyPr/>
        <a:lstStyle/>
        <a:p>
          <a:endParaRPr lang="en-GB"/>
        </a:p>
      </dgm:t>
    </dgm:pt>
    <dgm:pt modelId="{EB023C74-9A23-447E-AB38-58CF0BCBD0A0}">
      <dgm:prSet/>
      <dgm:spPr/>
      <dgm:t>
        <a:bodyPr/>
        <a:lstStyle/>
        <a:p>
          <a:r>
            <a:rPr lang="en-GB" dirty="0"/>
            <a:t>Overall median age of death: 62 </a:t>
          </a:r>
        </a:p>
      </dgm:t>
    </dgm:pt>
    <dgm:pt modelId="{9507DC38-BF9C-440C-A901-DFC76572FCF5}" type="parTrans" cxnId="{21053805-759B-4F8B-9A5A-CF1D0B6268C2}">
      <dgm:prSet/>
      <dgm:spPr/>
      <dgm:t>
        <a:bodyPr/>
        <a:lstStyle/>
        <a:p>
          <a:endParaRPr lang="en-GB"/>
        </a:p>
      </dgm:t>
    </dgm:pt>
    <dgm:pt modelId="{B38E5F25-F86C-4317-A504-35CAE4C9860C}" type="sibTrans" cxnId="{21053805-759B-4F8B-9A5A-CF1D0B6268C2}">
      <dgm:prSet/>
      <dgm:spPr/>
      <dgm:t>
        <a:bodyPr/>
        <a:lstStyle/>
        <a:p>
          <a:endParaRPr lang="en-GB"/>
        </a:p>
      </dgm:t>
    </dgm:pt>
    <dgm:pt modelId="{87FF17E2-5FE8-4FFE-9688-652AD088C41F}">
      <dgm:prSet/>
      <dgm:spPr/>
      <dgm:t>
        <a:bodyPr/>
        <a:lstStyle/>
        <a:p>
          <a:endParaRPr lang="en-GB"/>
        </a:p>
      </dgm:t>
    </dgm:pt>
    <dgm:pt modelId="{706F3F39-71F7-423E-9FB3-B7B99065610A}" type="parTrans" cxnId="{D09AC210-B634-48C8-9A48-250FDB80D90C}">
      <dgm:prSet/>
      <dgm:spPr/>
      <dgm:t>
        <a:bodyPr/>
        <a:lstStyle/>
        <a:p>
          <a:endParaRPr lang="en-GB"/>
        </a:p>
      </dgm:t>
    </dgm:pt>
    <dgm:pt modelId="{D4B0BE99-17F3-41FD-9784-4E98768EA2BF}" type="sibTrans" cxnId="{D09AC210-B634-48C8-9A48-250FDB80D90C}">
      <dgm:prSet/>
      <dgm:spPr/>
      <dgm:t>
        <a:bodyPr/>
        <a:lstStyle/>
        <a:p>
          <a:endParaRPr lang="en-GB"/>
        </a:p>
      </dgm:t>
    </dgm:pt>
    <dgm:pt modelId="{D9EC8BD9-DCD6-4285-A88A-65D6BBB2476F}">
      <dgm:prSet/>
      <dgm:spPr/>
      <dgm:t>
        <a:bodyPr/>
        <a:lstStyle/>
        <a:p>
          <a:endParaRPr lang="en-GB"/>
        </a:p>
      </dgm:t>
    </dgm:pt>
    <dgm:pt modelId="{53EB879F-4BA0-4448-9FE2-E3BBDDC4C7FC}" type="parTrans" cxnId="{081012B2-F496-4244-806F-CD424E59DE35}">
      <dgm:prSet/>
      <dgm:spPr/>
      <dgm:t>
        <a:bodyPr/>
        <a:lstStyle/>
        <a:p>
          <a:endParaRPr lang="en-GB"/>
        </a:p>
      </dgm:t>
    </dgm:pt>
    <dgm:pt modelId="{30340601-B344-4C67-8969-548F5557875B}" type="sibTrans" cxnId="{081012B2-F496-4244-806F-CD424E59DE35}">
      <dgm:prSet/>
      <dgm:spPr/>
      <dgm:t>
        <a:bodyPr/>
        <a:lstStyle/>
        <a:p>
          <a:endParaRPr lang="en-GB"/>
        </a:p>
      </dgm:t>
    </dgm:pt>
    <dgm:pt modelId="{A72F3EA1-31DE-480B-971C-C3F3C31B286D}">
      <dgm:prSet/>
      <dgm:spPr/>
      <dgm:t>
        <a:bodyPr/>
        <a:lstStyle/>
        <a:p>
          <a:endParaRPr lang="en-GB"/>
        </a:p>
      </dgm:t>
    </dgm:pt>
    <dgm:pt modelId="{F9DA2AFA-5340-4491-8034-8694C1CBAFAC}" type="parTrans" cxnId="{5F292A95-4B1C-4535-B9F4-7443CBBF1D14}">
      <dgm:prSet/>
      <dgm:spPr/>
      <dgm:t>
        <a:bodyPr/>
        <a:lstStyle/>
        <a:p>
          <a:endParaRPr lang="en-GB"/>
        </a:p>
      </dgm:t>
    </dgm:pt>
    <dgm:pt modelId="{4D9540ED-F4D2-41DF-8B0B-A33BA8EB9F76}" type="sibTrans" cxnId="{5F292A95-4B1C-4535-B9F4-7443CBBF1D14}">
      <dgm:prSet/>
      <dgm:spPr/>
      <dgm:t>
        <a:bodyPr/>
        <a:lstStyle/>
        <a:p>
          <a:endParaRPr lang="en-GB"/>
        </a:p>
      </dgm:t>
    </dgm:pt>
    <dgm:pt modelId="{8E61388A-DAD4-4F3F-A004-E6CD39945E4B}">
      <dgm:prSet/>
      <dgm:spPr/>
      <dgm:t>
        <a:bodyPr/>
        <a:lstStyle/>
        <a:p>
          <a:endParaRPr lang="en-GB"/>
        </a:p>
      </dgm:t>
    </dgm:pt>
    <dgm:pt modelId="{E4A56785-BBB9-4C72-8F46-ECE25CE9E549}" type="parTrans" cxnId="{0DD0653D-BBC7-4295-80CE-D401C2EF8665}">
      <dgm:prSet/>
      <dgm:spPr/>
      <dgm:t>
        <a:bodyPr/>
        <a:lstStyle/>
        <a:p>
          <a:endParaRPr lang="en-GB"/>
        </a:p>
      </dgm:t>
    </dgm:pt>
    <dgm:pt modelId="{A18618BE-B1FE-4884-AFB0-8B66BA768342}" type="sibTrans" cxnId="{0DD0653D-BBC7-4295-80CE-D401C2EF8665}">
      <dgm:prSet/>
      <dgm:spPr/>
      <dgm:t>
        <a:bodyPr/>
        <a:lstStyle/>
        <a:p>
          <a:endParaRPr lang="en-GB"/>
        </a:p>
      </dgm:t>
    </dgm:pt>
    <dgm:pt modelId="{988486EA-6338-4F27-9288-CD088CB924DF}">
      <dgm:prSet/>
      <dgm:spPr/>
      <dgm:t>
        <a:bodyPr/>
        <a:lstStyle/>
        <a:p>
          <a:endParaRPr lang="en-GB"/>
        </a:p>
      </dgm:t>
    </dgm:pt>
    <dgm:pt modelId="{E6CF7025-F6FF-4223-956D-A519740C431E}" type="parTrans" cxnId="{DD069505-D86B-42B2-BB48-02E9D9065BB6}">
      <dgm:prSet/>
      <dgm:spPr/>
      <dgm:t>
        <a:bodyPr/>
        <a:lstStyle/>
        <a:p>
          <a:endParaRPr lang="en-GB"/>
        </a:p>
      </dgm:t>
    </dgm:pt>
    <dgm:pt modelId="{62F6BEDB-CEE2-4A21-92A4-95E04EC35C81}" type="sibTrans" cxnId="{DD069505-D86B-42B2-BB48-02E9D9065BB6}">
      <dgm:prSet/>
      <dgm:spPr/>
      <dgm:t>
        <a:bodyPr/>
        <a:lstStyle/>
        <a:p>
          <a:endParaRPr lang="en-GB"/>
        </a:p>
      </dgm:t>
    </dgm:pt>
    <dgm:pt modelId="{E2C1D6D2-7C0C-4405-B285-FBC8EE397412}">
      <dgm:prSet/>
      <dgm:spPr/>
      <dgm:t>
        <a:bodyPr/>
        <a:lstStyle/>
        <a:p>
          <a:endParaRPr lang="en-GB"/>
        </a:p>
      </dgm:t>
    </dgm:pt>
    <dgm:pt modelId="{8FA3569F-A440-408D-AFCE-E48BD73F589A}" type="parTrans" cxnId="{C7FB75F7-3BE1-4827-97B9-4343117A1B28}">
      <dgm:prSet/>
      <dgm:spPr/>
      <dgm:t>
        <a:bodyPr/>
        <a:lstStyle/>
        <a:p>
          <a:endParaRPr lang="en-GB"/>
        </a:p>
      </dgm:t>
    </dgm:pt>
    <dgm:pt modelId="{8B1B0004-5C79-44E5-BD90-EACB8E36247D}" type="sibTrans" cxnId="{C7FB75F7-3BE1-4827-97B9-4343117A1B28}">
      <dgm:prSet/>
      <dgm:spPr/>
      <dgm:t>
        <a:bodyPr/>
        <a:lstStyle/>
        <a:p>
          <a:endParaRPr lang="en-GB"/>
        </a:p>
      </dgm:t>
    </dgm:pt>
    <dgm:pt modelId="{B38009BC-64C5-40C0-A061-02E7F4AD8BEA}">
      <dgm:prSet/>
      <dgm:spPr/>
      <dgm:t>
        <a:bodyPr/>
        <a:lstStyle/>
        <a:p>
          <a:endParaRPr lang="en-GB"/>
        </a:p>
      </dgm:t>
    </dgm:pt>
    <dgm:pt modelId="{4C5CD1AF-5D6B-4358-8294-32BA78721AC0}" type="parTrans" cxnId="{91CC390E-54B3-4D99-B065-9480572C356E}">
      <dgm:prSet/>
      <dgm:spPr/>
      <dgm:t>
        <a:bodyPr/>
        <a:lstStyle/>
        <a:p>
          <a:endParaRPr lang="en-GB"/>
        </a:p>
      </dgm:t>
    </dgm:pt>
    <dgm:pt modelId="{9320F069-D9C9-4342-BA13-B9B48A483E77}" type="sibTrans" cxnId="{91CC390E-54B3-4D99-B065-9480572C356E}">
      <dgm:prSet/>
      <dgm:spPr/>
      <dgm:t>
        <a:bodyPr/>
        <a:lstStyle/>
        <a:p>
          <a:endParaRPr lang="en-GB"/>
        </a:p>
      </dgm:t>
    </dgm:pt>
    <dgm:pt modelId="{886379F5-1E9E-45BE-96FC-E5FE0FC488BD}">
      <dgm:prSet/>
      <dgm:spPr/>
      <dgm:t>
        <a:bodyPr/>
        <a:lstStyle/>
        <a:p>
          <a:endParaRPr lang="en-GB"/>
        </a:p>
      </dgm:t>
    </dgm:pt>
    <dgm:pt modelId="{2DA9F4DB-0BBF-4C5F-B9C6-437C5F24062D}" type="parTrans" cxnId="{B3DB7BB3-F333-4459-8DC9-953AB30ADC53}">
      <dgm:prSet/>
      <dgm:spPr/>
      <dgm:t>
        <a:bodyPr/>
        <a:lstStyle/>
        <a:p>
          <a:endParaRPr lang="en-GB"/>
        </a:p>
      </dgm:t>
    </dgm:pt>
    <dgm:pt modelId="{1C8CE451-FC5A-4DAF-AE56-6FD2F8EC0079}" type="sibTrans" cxnId="{B3DB7BB3-F333-4459-8DC9-953AB30ADC53}">
      <dgm:prSet/>
      <dgm:spPr/>
      <dgm:t>
        <a:bodyPr/>
        <a:lstStyle/>
        <a:p>
          <a:endParaRPr lang="en-GB"/>
        </a:p>
      </dgm:t>
    </dgm:pt>
    <dgm:pt modelId="{8862338C-3019-4875-BEE5-0BFE66C3EB2C}">
      <dgm:prSet/>
      <dgm:spPr/>
      <dgm:t>
        <a:bodyPr/>
        <a:lstStyle/>
        <a:p>
          <a:endParaRPr lang="en-GB"/>
        </a:p>
      </dgm:t>
    </dgm:pt>
    <dgm:pt modelId="{4CFAAE32-F81A-4852-B441-A2F3BD4ABCE1}" type="parTrans" cxnId="{87DD7D03-BF77-4CA2-A532-6075A29337C3}">
      <dgm:prSet/>
      <dgm:spPr/>
      <dgm:t>
        <a:bodyPr/>
        <a:lstStyle/>
        <a:p>
          <a:endParaRPr lang="en-GB"/>
        </a:p>
      </dgm:t>
    </dgm:pt>
    <dgm:pt modelId="{95A609A5-3122-47C2-AF82-0FD8FE5804EE}" type="sibTrans" cxnId="{87DD7D03-BF77-4CA2-A532-6075A29337C3}">
      <dgm:prSet/>
      <dgm:spPr/>
      <dgm:t>
        <a:bodyPr/>
        <a:lstStyle/>
        <a:p>
          <a:endParaRPr lang="en-GB"/>
        </a:p>
      </dgm:t>
    </dgm:pt>
    <dgm:pt modelId="{D4940518-5C1F-40C2-BD7D-815C7578264B}">
      <dgm:prSet/>
      <dgm:spPr/>
      <dgm:t>
        <a:bodyPr/>
        <a:lstStyle/>
        <a:p>
          <a:endParaRPr lang="en-GB"/>
        </a:p>
      </dgm:t>
    </dgm:pt>
    <dgm:pt modelId="{B07C0CD8-83C3-4FA3-B28D-4D793EECB3DF}" type="parTrans" cxnId="{D57E5788-0078-4902-BC9E-606D6E2BA9AC}">
      <dgm:prSet/>
      <dgm:spPr/>
      <dgm:t>
        <a:bodyPr/>
        <a:lstStyle/>
        <a:p>
          <a:endParaRPr lang="en-GB"/>
        </a:p>
      </dgm:t>
    </dgm:pt>
    <dgm:pt modelId="{48037E51-919D-4651-9B2D-232845E29C52}" type="sibTrans" cxnId="{D57E5788-0078-4902-BC9E-606D6E2BA9AC}">
      <dgm:prSet/>
      <dgm:spPr/>
      <dgm:t>
        <a:bodyPr/>
        <a:lstStyle/>
        <a:p>
          <a:endParaRPr lang="en-GB"/>
        </a:p>
      </dgm:t>
    </dgm:pt>
    <dgm:pt modelId="{ECE00942-7CF4-4B65-ADFA-CFB8FA8C7162}">
      <dgm:prSet/>
      <dgm:spPr/>
      <dgm:t>
        <a:bodyPr/>
        <a:lstStyle/>
        <a:p>
          <a:endParaRPr lang="en-GB"/>
        </a:p>
      </dgm:t>
    </dgm:pt>
    <dgm:pt modelId="{AE4C5B7A-5613-4512-BC61-2518B9C6EE6F}" type="parTrans" cxnId="{2E9C0915-71B1-4820-B84B-9005031FF3E4}">
      <dgm:prSet/>
      <dgm:spPr/>
      <dgm:t>
        <a:bodyPr/>
        <a:lstStyle/>
        <a:p>
          <a:endParaRPr lang="en-GB"/>
        </a:p>
      </dgm:t>
    </dgm:pt>
    <dgm:pt modelId="{61F82AA9-8414-46C9-AFBF-743557172A6D}" type="sibTrans" cxnId="{2E9C0915-71B1-4820-B84B-9005031FF3E4}">
      <dgm:prSet/>
      <dgm:spPr/>
      <dgm:t>
        <a:bodyPr/>
        <a:lstStyle/>
        <a:p>
          <a:endParaRPr lang="en-GB"/>
        </a:p>
      </dgm:t>
    </dgm:pt>
    <dgm:pt modelId="{7B5F21F0-E84F-4B4E-A2BD-E12BB11EB7DE}">
      <dgm:prSet/>
      <dgm:spPr/>
      <dgm:t>
        <a:bodyPr/>
        <a:lstStyle/>
        <a:p>
          <a:endParaRPr lang="en-GB"/>
        </a:p>
      </dgm:t>
    </dgm:pt>
    <dgm:pt modelId="{6404087F-1A23-43B3-AF7C-A690DA0FE71A}" type="sibTrans" cxnId="{A144B14C-30CD-484E-97BE-863E170FA3E0}">
      <dgm:prSet/>
      <dgm:spPr/>
      <dgm:t>
        <a:bodyPr/>
        <a:lstStyle/>
        <a:p>
          <a:endParaRPr lang="en-GB"/>
        </a:p>
      </dgm:t>
    </dgm:pt>
    <dgm:pt modelId="{0F63D617-E615-4531-A055-A2F919217226}" type="parTrans" cxnId="{A144B14C-30CD-484E-97BE-863E170FA3E0}">
      <dgm:prSet/>
      <dgm:spPr/>
      <dgm:t>
        <a:bodyPr/>
        <a:lstStyle/>
        <a:p>
          <a:endParaRPr lang="en-GB"/>
        </a:p>
      </dgm:t>
    </dgm:pt>
    <dgm:pt modelId="{0CE2ADAE-37C9-463A-8E65-4B0B1E4733CA}">
      <dgm:prSet/>
      <dgm:spPr/>
    </dgm:pt>
    <dgm:pt modelId="{59A1CCCA-39F4-4D53-9F43-EEB09E8E1079}" type="parTrans" cxnId="{6A13BB80-61C1-4B53-86BA-6C5A309BB26E}">
      <dgm:prSet/>
      <dgm:spPr/>
      <dgm:t>
        <a:bodyPr/>
        <a:lstStyle/>
        <a:p>
          <a:endParaRPr lang="en-GB"/>
        </a:p>
      </dgm:t>
    </dgm:pt>
    <dgm:pt modelId="{BF291B1F-890D-4AF7-85B3-CF6456E3DA33}" type="sibTrans" cxnId="{6A13BB80-61C1-4B53-86BA-6C5A309BB26E}">
      <dgm:prSet/>
      <dgm:spPr/>
      <dgm:t>
        <a:bodyPr/>
        <a:lstStyle/>
        <a:p>
          <a:endParaRPr lang="en-GB"/>
        </a:p>
      </dgm:t>
    </dgm:pt>
    <dgm:pt modelId="{AD0ED172-7186-4F68-800E-62664D76A4A8}" type="pres">
      <dgm:prSet presAssocID="{1B02062D-A9D0-4498-98DA-EC18F67A761B}" presName="compositeShape" presStyleCnt="0">
        <dgm:presLayoutVars>
          <dgm:chMax val="7"/>
          <dgm:dir/>
          <dgm:resizeHandles val="exact"/>
        </dgm:presLayoutVars>
      </dgm:prSet>
      <dgm:spPr/>
    </dgm:pt>
    <dgm:pt modelId="{E7E79C1F-520A-461B-B6A4-47CAE40E5B60}" type="pres">
      <dgm:prSet presAssocID="{1B02062D-A9D0-4498-98DA-EC18F67A761B}" presName="wedge1" presStyleLbl="node1" presStyleIdx="0" presStyleCnt="7"/>
      <dgm:spPr/>
    </dgm:pt>
    <dgm:pt modelId="{1C49BB30-26A5-4F40-9DED-96EF14BD9D2D}" type="pres">
      <dgm:prSet presAssocID="{1B02062D-A9D0-4498-98DA-EC18F67A761B}" presName="wedge1Tx" presStyleLbl="node1" presStyleIdx="0" presStyleCnt="7">
        <dgm:presLayoutVars>
          <dgm:chMax val="0"/>
          <dgm:chPref val="0"/>
          <dgm:bulletEnabled val="1"/>
        </dgm:presLayoutVars>
      </dgm:prSet>
      <dgm:spPr/>
    </dgm:pt>
    <dgm:pt modelId="{6B162FDE-7209-48DD-BB09-F38B51A95E1B}" type="pres">
      <dgm:prSet presAssocID="{1B02062D-A9D0-4498-98DA-EC18F67A761B}" presName="wedge2" presStyleLbl="node1" presStyleIdx="1" presStyleCnt="7"/>
      <dgm:spPr/>
    </dgm:pt>
    <dgm:pt modelId="{D40E80C5-CF88-4F9F-950B-758DE8CE9C37}" type="pres">
      <dgm:prSet presAssocID="{1B02062D-A9D0-4498-98DA-EC18F67A761B}" presName="wedge2Tx" presStyleLbl="node1" presStyleIdx="1" presStyleCnt="7">
        <dgm:presLayoutVars>
          <dgm:chMax val="0"/>
          <dgm:chPref val="0"/>
          <dgm:bulletEnabled val="1"/>
        </dgm:presLayoutVars>
      </dgm:prSet>
      <dgm:spPr/>
    </dgm:pt>
    <dgm:pt modelId="{172CA9DC-78F6-4E52-89D3-A78563157819}" type="pres">
      <dgm:prSet presAssocID="{1B02062D-A9D0-4498-98DA-EC18F67A761B}" presName="wedge3" presStyleLbl="node1" presStyleIdx="2" presStyleCnt="7"/>
      <dgm:spPr/>
    </dgm:pt>
    <dgm:pt modelId="{E600938D-2664-494A-9259-B63EAE0C97AF}" type="pres">
      <dgm:prSet presAssocID="{1B02062D-A9D0-4498-98DA-EC18F67A761B}" presName="wedge3Tx" presStyleLbl="node1" presStyleIdx="2" presStyleCnt="7">
        <dgm:presLayoutVars>
          <dgm:chMax val="0"/>
          <dgm:chPref val="0"/>
          <dgm:bulletEnabled val="1"/>
        </dgm:presLayoutVars>
      </dgm:prSet>
      <dgm:spPr/>
    </dgm:pt>
    <dgm:pt modelId="{87E43030-C3FE-47BD-A22C-72BFC52A398F}" type="pres">
      <dgm:prSet presAssocID="{1B02062D-A9D0-4498-98DA-EC18F67A761B}" presName="wedge4" presStyleLbl="node1" presStyleIdx="3" presStyleCnt="7"/>
      <dgm:spPr/>
    </dgm:pt>
    <dgm:pt modelId="{739F7F11-CAD7-4694-9386-72FB869E5CEC}" type="pres">
      <dgm:prSet presAssocID="{1B02062D-A9D0-4498-98DA-EC18F67A761B}" presName="wedge4Tx" presStyleLbl="node1" presStyleIdx="3" presStyleCnt="7">
        <dgm:presLayoutVars>
          <dgm:chMax val="0"/>
          <dgm:chPref val="0"/>
          <dgm:bulletEnabled val="1"/>
        </dgm:presLayoutVars>
      </dgm:prSet>
      <dgm:spPr/>
    </dgm:pt>
    <dgm:pt modelId="{DF673CD0-967C-442D-917D-4A47E7246BC3}" type="pres">
      <dgm:prSet presAssocID="{1B02062D-A9D0-4498-98DA-EC18F67A761B}" presName="wedge5" presStyleLbl="node1" presStyleIdx="4" presStyleCnt="7"/>
      <dgm:spPr/>
    </dgm:pt>
    <dgm:pt modelId="{B433E649-4DF0-444B-B7B0-DF1421CAC5FA}" type="pres">
      <dgm:prSet presAssocID="{1B02062D-A9D0-4498-98DA-EC18F67A761B}" presName="wedge5Tx" presStyleLbl="node1" presStyleIdx="4" presStyleCnt="7">
        <dgm:presLayoutVars>
          <dgm:chMax val="0"/>
          <dgm:chPref val="0"/>
          <dgm:bulletEnabled val="1"/>
        </dgm:presLayoutVars>
      </dgm:prSet>
      <dgm:spPr/>
    </dgm:pt>
    <dgm:pt modelId="{AD14F6CA-15A1-4761-83DE-BEB80BB1EBEC}" type="pres">
      <dgm:prSet presAssocID="{1B02062D-A9D0-4498-98DA-EC18F67A761B}" presName="wedge6" presStyleLbl="node1" presStyleIdx="5" presStyleCnt="7"/>
      <dgm:spPr/>
    </dgm:pt>
    <dgm:pt modelId="{A61FFB74-A24B-43EC-B64A-A7457CE252B2}" type="pres">
      <dgm:prSet presAssocID="{1B02062D-A9D0-4498-98DA-EC18F67A761B}" presName="wedge6Tx" presStyleLbl="node1" presStyleIdx="5" presStyleCnt="7">
        <dgm:presLayoutVars>
          <dgm:chMax val="0"/>
          <dgm:chPref val="0"/>
          <dgm:bulletEnabled val="1"/>
        </dgm:presLayoutVars>
      </dgm:prSet>
      <dgm:spPr/>
    </dgm:pt>
    <dgm:pt modelId="{4D98C171-DED5-4438-A444-CAB7FB145DF5}" type="pres">
      <dgm:prSet presAssocID="{1B02062D-A9D0-4498-98DA-EC18F67A761B}" presName="wedge7" presStyleLbl="node1" presStyleIdx="6" presStyleCnt="7"/>
      <dgm:spPr/>
    </dgm:pt>
    <dgm:pt modelId="{7D6F5EBC-5CF6-410D-B963-9DA89A5EC08F}" type="pres">
      <dgm:prSet presAssocID="{1B02062D-A9D0-4498-98DA-EC18F67A761B}" presName="wedge7Tx" presStyleLbl="node1" presStyleIdx="6" presStyleCnt="7">
        <dgm:presLayoutVars>
          <dgm:chMax val="0"/>
          <dgm:chPref val="0"/>
          <dgm:bulletEnabled val="1"/>
        </dgm:presLayoutVars>
      </dgm:prSet>
      <dgm:spPr/>
    </dgm:pt>
  </dgm:ptLst>
  <dgm:cxnLst>
    <dgm:cxn modelId="{87DD7D03-BF77-4CA2-A532-6075A29337C3}" srcId="{1B02062D-A9D0-4498-98DA-EC18F67A761B}" destId="{8862338C-3019-4875-BEE5-0BFE66C3EB2C}" srcOrd="15" destOrd="0" parTransId="{4CFAAE32-F81A-4852-B441-A2F3BD4ABCE1}" sibTransId="{95A609A5-3122-47C2-AF82-0FD8FE5804EE}"/>
    <dgm:cxn modelId="{21053805-759B-4F8B-9A5A-CF1D0B6268C2}" srcId="{1B02062D-A9D0-4498-98DA-EC18F67A761B}" destId="{EB023C74-9A23-447E-AB38-58CF0BCBD0A0}" srcOrd="5" destOrd="0" parTransId="{9507DC38-BF9C-440C-A901-DFC76572FCF5}" sibTransId="{B38E5F25-F86C-4317-A504-35CAE4C9860C}"/>
    <dgm:cxn modelId="{DD069505-D86B-42B2-BB48-02E9D9065BB6}" srcId="{1B02062D-A9D0-4498-98DA-EC18F67A761B}" destId="{988486EA-6338-4F27-9288-CD088CB924DF}" srcOrd="11" destOrd="0" parTransId="{E6CF7025-F6FF-4223-956D-A519740C431E}" sibTransId="{62F6BEDB-CEE2-4A21-92A4-95E04EC35C81}"/>
    <dgm:cxn modelId="{91CC390E-54B3-4D99-B065-9480572C356E}" srcId="{1B02062D-A9D0-4498-98DA-EC18F67A761B}" destId="{B38009BC-64C5-40C0-A061-02E7F4AD8BEA}" srcOrd="13" destOrd="0" parTransId="{4C5CD1AF-5D6B-4358-8294-32BA78721AC0}" sibTransId="{9320F069-D9C9-4342-BA13-B9B48A483E77}"/>
    <dgm:cxn modelId="{D09AC210-B634-48C8-9A48-250FDB80D90C}" srcId="{1B02062D-A9D0-4498-98DA-EC18F67A761B}" destId="{87FF17E2-5FE8-4FFE-9688-652AD088C41F}" srcOrd="7" destOrd="0" parTransId="{706F3F39-71F7-423E-9FB3-B7B99065610A}" sibTransId="{D4B0BE99-17F3-41FD-9784-4E98768EA2BF}"/>
    <dgm:cxn modelId="{2E9C0915-71B1-4820-B84B-9005031FF3E4}" srcId="{1B02062D-A9D0-4498-98DA-EC18F67A761B}" destId="{ECE00942-7CF4-4B65-ADFA-CFB8FA8C7162}" srcOrd="17" destOrd="0" parTransId="{AE4C5B7A-5613-4512-BC61-2518B9C6EE6F}" sibTransId="{61F82AA9-8414-46C9-AFBF-743557172A6D}"/>
    <dgm:cxn modelId="{805F1118-0FFE-46E7-9099-77907C2A6C0D}" type="presOf" srcId="{BC9319E6-5822-40BD-AFE4-D6234A1565F7}" destId="{DF673CD0-967C-442D-917D-4A47E7246BC3}" srcOrd="0" destOrd="0" presId="urn:microsoft.com/office/officeart/2005/8/layout/chart3"/>
    <dgm:cxn modelId="{60314623-274D-4F9D-89E7-D857FC3DF287}" type="presOf" srcId="{7B5F21F0-E84F-4B4E-A2BD-E12BB11EB7DE}" destId="{4D98C171-DED5-4438-A444-CAB7FB145DF5}" srcOrd="0" destOrd="0" presId="urn:microsoft.com/office/officeart/2005/8/layout/chart3"/>
    <dgm:cxn modelId="{718AC224-3270-4795-9A3E-6F0452F7AB2A}" type="presOf" srcId="{EF8DEBC3-6653-4D43-AAC0-B750478F2086}" destId="{172CA9DC-78F6-4E52-89D3-A78563157819}" srcOrd="0" destOrd="0" presId="urn:microsoft.com/office/officeart/2005/8/layout/chart3"/>
    <dgm:cxn modelId="{A0501125-64BD-46DB-8394-B46568326F8C}" type="presOf" srcId="{1B02062D-A9D0-4498-98DA-EC18F67A761B}" destId="{AD0ED172-7186-4F68-800E-62664D76A4A8}" srcOrd="0" destOrd="0" presId="urn:microsoft.com/office/officeart/2005/8/layout/chart3"/>
    <dgm:cxn modelId="{6614C627-85BD-4AA6-AD38-B04FECB73A2E}" srcId="{1B02062D-A9D0-4498-98DA-EC18F67A761B}" destId="{7FE922BB-7DE0-45BF-809A-2D7C7A10F1B1}" srcOrd="3" destOrd="0" parTransId="{39544B79-19ED-4435-AC58-DEA131AEFCEB}" sibTransId="{CE18793E-1298-47B3-925B-6312CD2C5654}"/>
    <dgm:cxn modelId="{85D9DE2D-81AA-49C5-BE79-88A5934FBAB6}" srcId="{1B02062D-A9D0-4498-98DA-EC18F67A761B}" destId="{4E5F8DB2-BB0E-4F80-AF43-EEB6735316A1}" srcOrd="1" destOrd="0" parTransId="{B77CAE29-69BD-4833-B513-EBEA3A635609}" sibTransId="{83289E72-DAF7-49FF-8EB9-9C37BD883F71}"/>
    <dgm:cxn modelId="{4138CA30-ECCE-46B9-A0A8-1C7B72F8AB95}" srcId="{1B02062D-A9D0-4498-98DA-EC18F67A761B}" destId="{A1B7B65B-DBEF-4819-AFBF-5C778030EDDE}" srcOrd="0" destOrd="0" parTransId="{233D0E03-A69B-40CC-8BAA-5E24BB64CBBE}" sibTransId="{0A1FE6D0-E9BF-49EF-BB9E-4C15E092ED70}"/>
    <dgm:cxn modelId="{32C82C35-C13A-4456-9B83-1F30389EC22E}" type="presOf" srcId="{EF8DEBC3-6653-4D43-AAC0-B750478F2086}" destId="{E600938D-2664-494A-9259-B63EAE0C97AF}" srcOrd="1" destOrd="0" presId="urn:microsoft.com/office/officeart/2005/8/layout/chart3"/>
    <dgm:cxn modelId="{0DD0653D-BBC7-4295-80CE-D401C2EF8665}" srcId="{1B02062D-A9D0-4498-98DA-EC18F67A761B}" destId="{8E61388A-DAD4-4F3F-A004-E6CD39945E4B}" srcOrd="10" destOrd="0" parTransId="{E4A56785-BBB9-4C72-8F46-ECE25CE9E549}" sibTransId="{A18618BE-B1FE-4884-AFB0-8B66BA768342}"/>
    <dgm:cxn modelId="{50B5295F-D9A2-4D6D-8269-C3C44C5D0606}" type="presOf" srcId="{4E5F8DB2-BB0E-4F80-AF43-EEB6735316A1}" destId="{D40E80C5-CF88-4F9F-950B-758DE8CE9C37}" srcOrd="1" destOrd="0" presId="urn:microsoft.com/office/officeart/2005/8/layout/chart3"/>
    <dgm:cxn modelId="{746F2660-B9B2-46BC-A09B-C30FD8DAB164}" type="presOf" srcId="{4E5F8DB2-BB0E-4F80-AF43-EEB6735316A1}" destId="{6B162FDE-7209-48DD-BB09-F38B51A95E1B}" srcOrd="0" destOrd="0" presId="urn:microsoft.com/office/officeart/2005/8/layout/chart3"/>
    <dgm:cxn modelId="{86846069-5CB1-4AB3-9F3B-01CFAF25E724}" srcId="{1B02062D-A9D0-4498-98DA-EC18F67A761B}" destId="{EF8DEBC3-6653-4D43-AAC0-B750478F2086}" srcOrd="2" destOrd="0" parTransId="{BA9D7508-E261-471D-A563-4657E261CCAD}" sibTransId="{652D92B6-6356-4E67-9419-D07729FA83C2}"/>
    <dgm:cxn modelId="{8EE68C6A-CA41-44D2-80F5-08126EEB4AF0}" type="presOf" srcId="{7FE922BB-7DE0-45BF-809A-2D7C7A10F1B1}" destId="{739F7F11-CAD7-4694-9386-72FB869E5CEC}" srcOrd="1" destOrd="0" presId="urn:microsoft.com/office/officeart/2005/8/layout/chart3"/>
    <dgm:cxn modelId="{A144B14C-30CD-484E-97BE-863E170FA3E0}" srcId="{1B02062D-A9D0-4498-98DA-EC18F67A761B}" destId="{7B5F21F0-E84F-4B4E-A2BD-E12BB11EB7DE}" srcOrd="6" destOrd="0" parTransId="{0F63D617-E615-4531-A055-A2F919217226}" sibTransId="{6404087F-1A23-43B3-AF7C-A690DA0FE71A}"/>
    <dgm:cxn modelId="{8C9F777B-F75A-4041-8DEE-E0EE928F8233}" type="presOf" srcId="{BC9319E6-5822-40BD-AFE4-D6234A1565F7}" destId="{B433E649-4DF0-444B-B7B0-DF1421CAC5FA}" srcOrd="1" destOrd="0" presId="urn:microsoft.com/office/officeart/2005/8/layout/chart3"/>
    <dgm:cxn modelId="{6A13BB80-61C1-4B53-86BA-6C5A309BB26E}" srcId="{1B02062D-A9D0-4498-98DA-EC18F67A761B}" destId="{0CE2ADAE-37C9-463A-8E65-4B0B1E4733CA}" srcOrd="18" destOrd="0" parTransId="{59A1CCCA-39F4-4D53-9F43-EEB09E8E1079}" sibTransId="{BF291B1F-890D-4AF7-85B3-CF6456E3DA33}"/>
    <dgm:cxn modelId="{D57E5788-0078-4902-BC9E-606D6E2BA9AC}" srcId="{1B02062D-A9D0-4498-98DA-EC18F67A761B}" destId="{D4940518-5C1F-40C2-BD7D-815C7578264B}" srcOrd="16" destOrd="0" parTransId="{B07C0CD8-83C3-4FA3-B28D-4D793EECB3DF}" sibTransId="{48037E51-919D-4651-9B2D-232845E29C52}"/>
    <dgm:cxn modelId="{D0DF1E93-B089-4B9E-81EE-7532E05A6296}" type="presOf" srcId="{7FE922BB-7DE0-45BF-809A-2D7C7A10F1B1}" destId="{87E43030-C3FE-47BD-A22C-72BFC52A398F}" srcOrd="0" destOrd="0" presId="urn:microsoft.com/office/officeart/2005/8/layout/chart3"/>
    <dgm:cxn modelId="{5F292A95-4B1C-4535-B9F4-7443CBBF1D14}" srcId="{1B02062D-A9D0-4498-98DA-EC18F67A761B}" destId="{A72F3EA1-31DE-480B-971C-C3F3C31B286D}" srcOrd="9" destOrd="0" parTransId="{F9DA2AFA-5340-4491-8034-8694C1CBAFAC}" sibTransId="{4D9540ED-F4D2-41DF-8B0B-A33BA8EB9F76}"/>
    <dgm:cxn modelId="{8B9471A0-42D2-4241-B44C-ED2A387BF4C4}" type="presOf" srcId="{EB023C74-9A23-447E-AB38-58CF0BCBD0A0}" destId="{A61FFB74-A24B-43EC-B64A-A7457CE252B2}" srcOrd="1" destOrd="0" presId="urn:microsoft.com/office/officeart/2005/8/layout/chart3"/>
    <dgm:cxn modelId="{081012B2-F496-4244-806F-CD424E59DE35}" srcId="{1B02062D-A9D0-4498-98DA-EC18F67A761B}" destId="{D9EC8BD9-DCD6-4285-A88A-65D6BBB2476F}" srcOrd="8" destOrd="0" parTransId="{53EB879F-4BA0-4448-9FE2-E3BBDDC4C7FC}" sibTransId="{30340601-B344-4C67-8969-548F5557875B}"/>
    <dgm:cxn modelId="{B3DB7BB3-F333-4459-8DC9-953AB30ADC53}" srcId="{1B02062D-A9D0-4498-98DA-EC18F67A761B}" destId="{886379F5-1E9E-45BE-96FC-E5FE0FC488BD}" srcOrd="14" destOrd="0" parTransId="{2DA9F4DB-0BBF-4C5F-B9C6-437C5F24062D}" sibTransId="{1C8CE451-FC5A-4DAF-AE56-6FD2F8EC0079}"/>
    <dgm:cxn modelId="{7975A4C6-DF1C-426E-B1B6-60D8327DBD55}" type="presOf" srcId="{EB023C74-9A23-447E-AB38-58CF0BCBD0A0}" destId="{AD14F6CA-15A1-4761-83DE-BEB80BB1EBEC}" srcOrd="0" destOrd="0" presId="urn:microsoft.com/office/officeart/2005/8/layout/chart3"/>
    <dgm:cxn modelId="{4F1664D5-DC84-4A6F-9A52-A1F81CA855CB}" type="presOf" srcId="{A1B7B65B-DBEF-4819-AFBF-5C778030EDDE}" destId="{E7E79C1F-520A-461B-B6A4-47CAE40E5B60}" srcOrd="0" destOrd="0" presId="urn:microsoft.com/office/officeart/2005/8/layout/chart3"/>
    <dgm:cxn modelId="{19A16ED6-82B4-4F9D-BFD1-A022E327A79A}" type="presOf" srcId="{7B5F21F0-E84F-4B4E-A2BD-E12BB11EB7DE}" destId="{7D6F5EBC-5CF6-410D-B963-9DA89A5EC08F}" srcOrd="1" destOrd="0" presId="urn:microsoft.com/office/officeart/2005/8/layout/chart3"/>
    <dgm:cxn modelId="{47BDAFE6-4156-47C3-AE31-312785153EFA}" srcId="{1B02062D-A9D0-4498-98DA-EC18F67A761B}" destId="{BC9319E6-5822-40BD-AFE4-D6234A1565F7}" srcOrd="4" destOrd="0" parTransId="{85561754-EA6A-4930-A4A5-0B7214917761}" sibTransId="{C130EF91-F8DB-42D7-B106-5A8446D7845A}"/>
    <dgm:cxn modelId="{0C0931F0-3AA0-429E-8153-DF8997D46A25}" type="presOf" srcId="{A1B7B65B-DBEF-4819-AFBF-5C778030EDDE}" destId="{1C49BB30-26A5-4F40-9DED-96EF14BD9D2D}" srcOrd="1" destOrd="0" presId="urn:microsoft.com/office/officeart/2005/8/layout/chart3"/>
    <dgm:cxn modelId="{C7FB75F7-3BE1-4827-97B9-4343117A1B28}" srcId="{1B02062D-A9D0-4498-98DA-EC18F67A761B}" destId="{E2C1D6D2-7C0C-4405-B285-FBC8EE397412}" srcOrd="12" destOrd="0" parTransId="{8FA3569F-A440-408D-AFCE-E48BD73F589A}" sibTransId="{8B1B0004-5C79-44E5-BD90-EACB8E36247D}"/>
    <dgm:cxn modelId="{778680FF-42BB-4D5C-A954-0ABE463FC95D}" type="presParOf" srcId="{AD0ED172-7186-4F68-800E-62664D76A4A8}" destId="{E7E79C1F-520A-461B-B6A4-47CAE40E5B60}" srcOrd="0" destOrd="0" presId="urn:microsoft.com/office/officeart/2005/8/layout/chart3"/>
    <dgm:cxn modelId="{5868E798-85A3-4A9F-9A57-CFBC4A83F83C}" type="presParOf" srcId="{AD0ED172-7186-4F68-800E-62664D76A4A8}" destId="{1C49BB30-26A5-4F40-9DED-96EF14BD9D2D}" srcOrd="1" destOrd="0" presId="urn:microsoft.com/office/officeart/2005/8/layout/chart3"/>
    <dgm:cxn modelId="{782691EF-2F5D-4783-A6FA-FA0C491C05F5}" type="presParOf" srcId="{AD0ED172-7186-4F68-800E-62664D76A4A8}" destId="{6B162FDE-7209-48DD-BB09-F38B51A95E1B}" srcOrd="2" destOrd="0" presId="urn:microsoft.com/office/officeart/2005/8/layout/chart3"/>
    <dgm:cxn modelId="{06DBF944-A48D-4D40-B719-FA00FB9D7BA8}" type="presParOf" srcId="{AD0ED172-7186-4F68-800E-62664D76A4A8}" destId="{D40E80C5-CF88-4F9F-950B-758DE8CE9C37}" srcOrd="3" destOrd="0" presId="urn:microsoft.com/office/officeart/2005/8/layout/chart3"/>
    <dgm:cxn modelId="{4CDA4F43-1367-4457-B973-F6B572460C13}" type="presParOf" srcId="{AD0ED172-7186-4F68-800E-62664D76A4A8}" destId="{172CA9DC-78F6-4E52-89D3-A78563157819}" srcOrd="4" destOrd="0" presId="urn:microsoft.com/office/officeart/2005/8/layout/chart3"/>
    <dgm:cxn modelId="{B846244C-6682-47DF-B403-AB5EBAEA802E}" type="presParOf" srcId="{AD0ED172-7186-4F68-800E-62664D76A4A8}" destId="{E600938D-2664-494A-9259-B63EAE0C97AF}" srcOrd="5" destOrd="0" presId="urn:microsoft.com/office/officeart/2005/8/layout/chart3"/>
    <dgm:cxn modelId="{B2EAEF7D-EBE0-411E-9A3F-4326D6086978}" type="presParOf" srcId="{AD0ED172-7186-4F68-800E-62664D76A4A8}" destId="{87E43030-C3FE-47BD-A22C-72BFC52A398F}" srcOrd="6" destOrd="0" presId="urn:microsoft.com/office/officeart/2005/8/layout/chart3"/>
    <dgm:cxn modelId="{4A8683FD-5887-4527-9992-ED4E06064E70}" type="presParOf" srcId="{AD0ED172-7186-4F68-800E-62664D76A4A8}" destId="{739F7F11-CAD7-4694-9386-72FB869E5CEC}" srcOrd="7" destOrd="0" presId="urn:microsoft.com/office/officeart/2005/8/layout/chart3"/>
    <dgm:cxn modelId="{D67D0FEF-2CD2-4897-8801-3AF42BBBF544}" type="presParOf" srcId="{AD0ED172-7186-4F68-800E-62664D76A4A8}" destId="{DF673CD0-967C-442D-917D-4A47E7246BC3}" srcOrd="8" destOrd="0" presId="urn:microsoft.com/office/officeart/2005/8/layout/chart3"/>
    <dgm:cxn modelId="{E432E598-271B-4978-BF28-12CACA7369E0}" type="presParOf" srcId="{AD0ED172-7186-4F68-800E-62664D76A4A8}" destId="{B433E649-4DF0-444B-B7B0-DF1421CAC5FA}" srcOrd="9" destOrd="0" presId="urn:microsoft.com/office/officeart/2005/8/layout/chart3"/>
    <dgm:cxn modelId="{FDE0DCBE-43AC-4E78-8908-0B8ED0B4BB92}" type="presParOf" srcId="{AD0ED172-7186-4F68-800E-62664D76A4A8}" destId="{AD14F6CA-15A1-4761-83DE-BEB80BB1EBEC}" srcOrd="10" destOrd="0" presId="urn:microsoft.com/office/officeart/2005/8/layout/chart3"/>
    <dgm:cxn modelId="{5B5D847E-0F23-4C5F-900B-5CEEB85388BA}" type="presParOf" srcId="{AD0ED172-7186-4F68-800E-62664D76A4A8}" destId="{A61FFB74-A24B-43EC-B64A-A7457CE252B2}" srcOrd="11" destOrd="0" presId="urn:microsoft.com/office/officeart/2005/8/layout/chart3"/>
    <dgm:cxn modelId="{566C6D17-BC3B-494D-A1E4-43DEF5C63A6E}" type="presParOf" srcId="{AD0ED172-7186-4F68-800E-62664D76A4A8}" destId="{4D98C171-DED5-4438-A444-CAB7FB145DF5}" srcOrd="12" destOrd="0" presId="urn:microsoft.com/office/officeart/2005/8/layout/chart3"/>
    <dgm:cxn modelId="{99697E6A-B112-490A-B2A9-15D3AAF55830}" type="presParOf" srcId="{AD0ED172-7186-4F68-800E-62664D76A4A8}" destId="{7D6F5EBC-5CF6-410D-B963-9DA89A5EC08F}"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AE2CB37-5C76-4F80-8BA7-396041CE7A70}" type="doc">
      <dgm:prSet loTypeId="urn:microsoft.com/office/officeart/2005/8/layout/cycle8" loCatId="cycle" qsTypeId="urn:microsoft.com/office/officeart/2005/8/quickstyle/3d2" qsCatId="3D" csTypeId="urn:microsoft.com/office/officeart/2005/8/colors/accent4_2" csCatId="accent4"/>
      <dgm:spPr/>
      <dgm:t>
        <a:bodyPr/>
        <a:lstStyle/>
        <a:p>
          <a:endParaRPr lang="en-GB"/>
        </a:p>
      </dgm:t>
    </dgm:pt>
    <dgm:pt modelId="{47A4E20F-4B0E-468D-BEFE-0AB9E543C87C}">
      <dgm:prSet custT="1"/>
      <dgm:spPr/>
      <dgm:t>
        <a:bodyPr/>
        <a:lstStyle/>
        <a:p>
          <a:r>
            <a:rPr lang="en-GB" sz="1200" b="1" dirty="0"/>
            <a:t>Regional </a:t>
          </a:r>
          <a:endParaRPr lang="en-GB" sz="1200" dirty="0"/>
        </a:p>
      </dgm:t>
    </dgm:pt>
    <dgm:pt modelId="{8D63FBE8-B3E9-4D00-9715-800F70FE1E35}" type="parTrans" cxnId="{5320CD09-B0A9-4853-B13E-2CAC2FF129BB}">
      <dgm:prSet/>
      <dgm:spPr/>
      <dgm:t>
        <a:bodyPr/>
        <a:lstStyle/>
        <a:p>
          <a:endParaRPr lang="en-GB"/>
        </a:p>
      </dgm:t>
    </dgm:pt>
    <dgm:pt modelId="{E90D75CB-476F-46D9-85C4-245AFFD53BE6}" type="sibTrans" cxnId="{5320CD09-B0A9-4853-B13E-2CAC2FF129BB}">
      <dgm:prSet/>
      <dgm:spPr/>
      <dgm:t>
        <a:bodyPr/>
        <a:lstStyle/>
        <a:p>
          <a:endParaRPr lang="en-GB"/>
        </a:p>
      </dgm:t>
    </dgm:pt>
    <dgm:pt modelId="{8B4BC02E-E7A9-41D1-8DA4-AFE8D25A104B}">
      <dgm:prSet/>
      <dgm:spPr/>
      <dgm:t>
        <a:bodyPr/>
        <a:lstStyle/>
        <a:p>
          <a:r>
            <a:rPr lang="en-GB" b="1"/>
            <a:t>No. of deaths 336</a:t>
          </a:r>
          <a:endParaRPr lang="en-GB"/>
        </a:p>
      </dgm:t>
    </dgm:pt>
    <dgm:pt modelId="{19EA4CE6-8AC6-46BC-95A3-B8F9216EEF95}" type="parTrans" cxnId="{F865497F-6057-429A-B515-E85778810B43}">
      <dgm:prSet/>
      <dgm:spPr/>
      <dgm:t>
        <a:bodyPr/>
        <a:lstStyle/>
        <a:p>
          <a:endParaRPr lang="en-GB"/>
        </a:p>
      </dgm:t>
    </dgm:pt>
    <dgm:pt modelId="{5342569F-5387-44D3-AA77-0BB24AA9DBCA}" type="sibTrans" cxnId="{F865497F-6057-429A-B515-E85778810B43}">
      <dgm:prSet/>
      <dgm:spPr/>
      <dgm:t>
        <a:bodyPr/>
        <a:lstStyle/>
        <a:p>
          <a:endParaRPr lang="en-GB"/>
        </a:p>
      </dgm:t>
    </dgm:pt>
    <dgm:pt modelId="{80729E4E-9EDD-4AC6-952A-47B624B3E5DB}">
      <dgm:prSet/>
      <dgm:spPr/>
      <dgm:t>
        <a:bodyPr/>
        <a:lstStyle/>
        <a:p>
          <a:r>
            <a:rPr lang="en-GB" b="1"/>
            <a:t>59% male  / 41%female</a:t>
          </a:r>
          <a:endParaRPr lang="en-GB"/>
        </a:p>
      </dgm:t>
    </dgm:pt>
    <dgm:pt modelId="{E520B348-344B-4E8A-8F76-879E4C774B86}" type="parTrans" cxnId="{3B87DC6B-1D0E-4469-AF78-74E4A6A770D3}">
      <dgm:prSet/>
      <dgm:spPr/>
      <dgm:t>
        <a:bodyPr/>
        <a:lstStyle/>
        <a:p>
          <a:endParaRPr lang="en-GB"/>
        </a:p>
      </dgm:t>
    </dgm:pt>
    <dgm:pt modelId="{D6AB2962-4402-4BBD-9C9E-767C8A1375B0}" type="sibTrans" cxnId="{3B87DC6B-1D0E-4469-AF78-74E4A6A770D3}">
      <dgm:prSet/>
      <dgm:spPr/>
      <dgm:t>
        <a:bodyPr/>
        <a:lstStyle/>
        <a:p>
          <a:endParaRPr lang="en-GB"/>
        </a:p>
      </dgm:t>
    </dgm:pt>
    <dgm:pt modelId="{8DECD95E-9E40-4ECC-8F00-5D4478FE461F}">
      <dgm:prSet/>
      <dgm:spPr/>
      <dgm:t>
        <a:bodyPr/>
        <a:lstStyle/>
        <a:p>
          <a:r>
            <a:rPr lang="en-GB" b="1"/>
            <a:t>Female median age at death: 58.5</a:t>
          </a:r>
          <a:endParaRPr lang="en-GB"/>
        </a:p>
      </dgm:t>
    </dgm:pt>
    <dgm:pt modelId="{91DC9C67-84CF-4B90-8899-09F8A3A89571}" type="parTrans" cxnId="{12CBB9FE-AD6C-4527-8DE8-7978DFA4F52C}">
      <dgm:prSet/>
      <dgm:spPr/>
      <dgm:t>
        <a:bodyPr/>
        <a:lstStyle/>
        <a:p>
          <a:endParaRPr lang="en-GB"/>
        </a:p>
      </dgm:t>
    </dgm:pt>
    <dgm:pt modelId="{3A3C560A-1672-4F14-BFA2-B7A888EBB9C3}" type="sibTrans" cxnId="{12CBB9FE-AD6C-4527-8DE8-7978DFA4F52C}">
      <dgm:prSet/>
      <dgm:spPr/>
      <dgm:t>
        <a:bodyPr/>
        <a:lstStyle/>
        <a:p>
          <a:endParaRPr lang="en-GB"/>
        </a:p>
      </dgm:t>
    </dgm:pt>
    <dgm:pt modelId="{C8EC3E33-452D-4E63-B677-28019EA404BD}">
      <dgm:prSet/>
      <dgm:spPr/>
      <dgm:t>
        <a:bodyPr/>
        <a:lstStyle/>
        <a:p>
          <a:r>
            <a:rPr lang="en-GB" b="1"/>
            <a:t>Males median age at death; 61</a:t>
          </a:r>
          <a:endParaRPr lang="en-GB"/>
        </a:p>
      </dgm:t>
    </dgm:pt>
    <dgm:pt modelId="{BD5E39F0-CB55-4389-972F-D242CEF601DB}" type="parTrans" cxnId="{BBD713FD-17B8-4214-8FA4-88DFE41687D3}">
      <dgm:prSet/>
      <dgm:spPr/>
      <dgm:t>
        <a:bodyPr/>
        <a:lstStyle/>
        <a:p>
          <a:endParaRPr lang="en-GB"/>
        </a:p>
      </dgm:t>
    </dgm:pt>
    <dgm:pt modelId="{F546FDF4-5485-4955-9596-8F1BF281532D}" type="sibTrans" cxnId="{BBD713FD-17B8-4214-8FA4-88DFE41687D3}">
      <dgm:prSet/>
      <dgm:spPr/>
      <dgm:t>
        <a:bodyPr/>
        <a:lstStyle/>
        <a:p>
          <a:endParaRPr lang="en-GB"/>
        </a:p>
      </dgm:t>
    </dgm:pt>
    <dgm:pt modelId="{C1264A7C-0B9B-4782-9071-9577917016DD}">
      <dgm:prSet/>
      <dgm:spPr/>
      <dgm:t>
        <a:bodyPr/>
        <a:lstStyle/>
        <a:p>
          <a:r>
            <a:rPr lang="en-GB" b="1"/>
            <a:t>Overall median age of death: 60 </a:t>
          </a:r>
          <a:endParaRPr lang="en-GB"/>
        </a:p>
      </dgm:t>
    </dgm:pt>
    <dgm:pt modelId="{85B210DF-64F2-47BB-90D8-70AB9D987BFA}" type="parTrans" cxnId="{07BD8989-2BA8-4ADE-B54E-D1547E80FDEB}">
      <dgm:prSet/>
      <dgm:spPr/>
      <dgm:t>
        <a:bodyPr/>
        <a:lstStyle/>
        <a:p>
          <a:endParaRPr lang="en-GB"/>
        </a:p>
      </dgm:t>
    </dgm:pt>
    <dgm:pt modelId="{9ADE007F-1F57-42C9-9EF3-5A5C80CFF705}" type="sibTrans" cxnId="{07BD8989-2BA8-4ADE-B54E-D1547E80FDEB}">
      <dgm:prSet/>
      <dgm:spPr/>
      <dgm:t>
        <a:bodyPr/>
        <a:lstStyle/>
        <a:p>
          <a:endParaRPr lang="en-GB"/>
        </a:p>
      </dgm:t>
    </dgm:pt>
    <dgm:pt modelId="{322890A6-920F-480C-B646-78F5D2CF761D}" type="pres">
      <dgm:prSet presAssocID="{CAE2CB37-5C76-4F80-8BA7-396041CE7A70}" presName="compositeShape" presStyleCnt="0">
        <dgm:presLayoutVars>
          <dgm:chMax val="7"/>
          <dgm:dir/>
          <dgm:resizeHandles val="exact"/>
        </dgm:presLayoutVars>
      </dgm:prSet>
      <dgm:spPr/>
    </dgm:pt>
    <dgm:pt modelId="{E1295B9B-0540-4ACA-A376-512AE91F58C3}" type="pres">
      <dgm:prSet presAssocID="{CAE2CB37-5C76-4F80-8BA7-396041CE7A70}" presName="wedge1" presStyleLbl="node1" presStyleIdx="0" presStyleCnt="6"/>
      <dgm:spPr/>
    </dgm:pt>
    <dgm:pt modelId="{5CF293E6-55B3-49AD-81FA-B1916D744792}" type="pres">
      <dgm:prSet presAssocID="{CAE2CB37-5C76-4F80-8BA7-396041CE7A70}" presName="dummy1a" presStyleCnt="0"/>
      <dgm:spPr/>
    </dgm:pt>
    <dgm:pt modelId="{7167E74B-FEEB-4F81-A0B5-50A5A64B5A90}" type="pres">
      <dgm:prSet presAssocID="{CAE2CB37-5C76-4F80-8BA7-396041CE7A70}" presName="dummy1b" presStyleCnt="0"/>
      <dgm:spPr/>
    </dgm:pt>
    <dgm:pt modelId="{C9DC1748-1839-4F2B-A711-BE79C38ABECD}" type="pres">
      <dgm:prSet presAssocID="{CAE2CB37-5C76-4F80-8BA7-396041CE7A70}" presName="wedge1Tx" presStyleLbl="node1" presStyleIdx="0" presStyleCnt="6">
        <dgm:presLayoutVars>
          <dgm:chMax val="0"/>
          <dgm:chPref val="0"/>
          <dgm:bulletEnabled val="1"/>
        </dgm:presLayoutVars>
      </dgm:prSet>
      <dgm:spPr/>
    </dgm:pt>
    <dgm:pt modelId="{735BAD2C-8745-4C97-94FF-E1FA3DBA6925}" type="pres">
      <dgm:prSet presAssocID="{CAE2CB37-5C76-4F80-8BA7-396041CE7A70}" presName="wedge2" presStyleLbl="node1" presStyleIdx="1" presStyleCnt="6"/>
      <dgm:spPr/>
    </dgm:pt>
    <dgm:pt modelId="{73FD38E1-FE00-421E-B6B1-B90382AE5229}" type="pres">
      <dgm:prSet presAssocID="{CAE2CB37-5C76-4F80-8BA7-396041CE7A70}" presName="dummy2a" presStyleCnt="0"/>
      <dgm:spPr/>
    </dgm:pt>
    <dgm:pt modelId="{7F9E7455-119B-4E68-BE4C-02310775E4E0}" type="pres">
      <dgm:prSet presAssocID="{CAE2CB37-5C76-4F80-8BA7-396041CE7A70}" presName="dummy2b" presStyleCnt="0"/>
      <dgm:spPr/>
    </dgm:pt>
    <dgm:pt modelId="{8BE90B48-CD6E-4A2E-8C23-0FE4EE18FA96}" type="pres">
      <dgm:prSet presAssocID="{CAE2CB37-5C76-4F80-8BA7-396041CE7A70}" presName="wedge2Tx" presStyleLbl="node1" presStyleIdx="1" presStyleCnt="6">
        <dgm:presLayoutVars>
          <dgm:chMax val="0"/>
          <dgm:chPref val="0"/>
          <dgm:bulletEnabled val="1"/>
        </dgm:presLayoutVars>
      </dgm:prSet>
      <dgm:spPr/>
    </dgm:pt>
    <dgm:pt modelId="{CC2B0EA5-1A5A-4DDA-BB7B-69916CA977C2}" type="pres">
      <dgm:prSet presAssocID="{CAE2CB37-5C76-4F80-8BA7-396041CE7A70}" presName="wedge3" presStyleLbl="node1" presStyleIdx="2" presStyleCnt="6"/>
      <dgm:spPr/>
    </dgm:pt>
    <dgm:pt modelId="{86363423-4CA8-4FDE-AF1E-9FF1D5A27B3E}" type="pres">
      <dgm:prSet presAssocID="{CAE2CB37-5C76-4F80-8BA7-396041CE7A70}" presName="dummy3a" presStyleCnt="0"/>
      <dgm:spPr/>
    </dgm:pt>
    <dgm:pt modelId="{2D390F37-7C4A-49C9-8987-FE8B9008AC19}" type="pres">
      <dgm:prSet presAssocID="{CAE2CB37-5C76-4F80-8BA7-396041CE7A70}" presName="dummy3b" presStyleCnt="0"/>
      <dgm:spPr/>
    </dgm:pt>
    <dgm:pt modelId="{17E86CAD-EF1C-47E3-9543-153E4146EA98}" type="pres">
      <dgm:prSet presAssocID="{CAE2CB37-5C76-4F80-8BA7-396041CE7A70}" presName="wedge3Tx" presStyleLbl="node1" presStyleIdx="2" presStyleCnt="6">
        <dgm:presLayoutVars>
          <dgm:chMax val="0"/>
          <dgm:chPref val="0"/>
          <dgm:bulletEnabled val="1"/>
        </dgm:presLayoutVars>
      </dgm:prSet>
      <dgm:spPr/>
    </dgm:pt>
    <dgm:pt modelId="{8AB1ED51-C407-497F-ACE6-B79CDB5C7EA6}" type="pres">
      <dgm:prSet presAssocID="{CAE2CB37-5C76-4F80-8BA7-396041CE7A70}" presName="wedge4" presStyleLbl="node1" presStyleIdx="3" presStyleCnt="6"/>
      <dgm:spPr/>
    </dgm:pt>
    <dgm:pt modelId="{09ED405B-5E80-4360-BF2F-54DB76E278C5}" type="pres">
      <dgm:prSet presAssocID="{CAE2CB37-5C76-4F80-8BA7-396041CE7A70}" presName="dummy4a" presStyleCnt="0"/>
      <dgm:spPr/>
    </dgm:pt>
    <dgm:pt modelId="{0FFEF09C-14C3-4E5E-9144-A54487D83E40}" type="pres">
      <dgm:prSet presAssocID="{CAE2CB37-5C76-4F80-8BA7-396041CE7A70}" presName="dummy4b" presStyleCnt="0"/>
      <dgm:spPr/>
    </dgm:pt>
    <dgm:pt modelId="{D001B677-BD64-49EB-AFE2-AF7629C13D7F}" type="pres">
      <dgm:prSet presAssocID="{CAE2CB37-5C76-4F80-8BA7-396041CE7A70}" presName="wedge4Tx" presStyleLbl="node1" presStyleIdx="3" presStyleCnt="6">
        <dgm:presLayoutVars>
          <dgm:chMax val="0"/>
          <dgm:chPref val="0"/>
          <dgm:bulletEnabled val="1"/>
        </dgm:presLayoutVars>
      </dgm:prSet>
      <dgm:spPr/>
    </dgm:pt>
    <dgm:pt modelId="{21BE41BF-CDBC-44C4-B55C-7CBEA40AE8F3}" type="pres">
      <dgm:prSet presAssocID="{CAE2CB37-5C76-4F80-8BA7-396041CE7A70}" presName="wedge5" presStyleLbl="node1" presStyleIdx="4" presStyleCnt="6"/>
      <dgm:spPr/>
    </dgm:pt>
    <dgm:pt modelId="{FB77DC2F-20B9-436A-9A66-D01960D66300}" type="pres">
      <dgm:prSet presAssocID="{CAE2CB37-5C76-4F80-8BA7-396041CE7A70}" presName="dummy5a" presStyleCnt="0"/>
      <dgm:spPr/>
    </dgm:pt>
    <dgm:pt modelId="{13FE418E-7BAF-4AA9-8B09-8D41D28BFB3F}" type="pres">
      <dgm:prSet presAssocID="{CAE2CB37-5C76-4F80-8BA7-396041CE7A70}" presName="dummy5b" presStyleCnt="0"/>
      <dgm:spPr/>
    </dgm:pt>
    <dgm:pt modelId="{DCA747A4-0352-4BBB-8195-50AFCC79830A}" type="pres">
      <dgm:prSet presAssocID="{CAE2CB37-5C76-4F80-8BA7-396041CE7A70}" presName="wedge5Tx" presStyleLbl="node1" presStyleIdx="4" presStyleCnt="6">
        <dgm:presLayoutVars>
          <dgm:chMax val="0"/>
          <dgm:chPref val="0"/>
          <dgm:bulletEnabled val="1"/>
        </dgm:presLayoutVars>
      </dgm:prSet>
      <dgm:spPr/>
    </dgm:pt>
    <dgm:pt modelId="{EB0CB952-C931-4998-ABD6-06893058D015}" type="pres">
      <dgm:prSet presAssocID="{CAE2CB37-5C76-4F80-8BA7-396041CE7A70}" presName="wedge6" presStyleLbl="node1" presStyleIdx="5" presStyleCnt="6"/>
      <dgm:spPr/>
    </dgm:pt>
    <dgm:pt modelId="{EE26B658-608C-4D73-8A2C-E490AC9789C5}" type="pres">
      <dgm:prSet presAssocID="{CAE2CB37-5C76-4F80-8BA7-396041CE7A70}" presName="dummy6a" presStyleCnt="0"/>
      <dgm:spPr/>
    </dgm:pt>
    <dgm:pt modelId="{4CD43D04-C169-4240-A09D-2BABA5532450}" type="pres">
      <dgm:prSet presAssocID="{CAE2CB37-5C76-4F80-8BA7-396041CE7A70}" presName="dummy6b" presStyleCnt="0"/>
      <dgm:spPr/>
    </dgm:pt>
    <dgm:pt modelId="{FEFC31C6-43F0-4009-A863-BF8F5C9461B4}" type="pres">
      <dgm:prSet presAssocID="{CAE2CB37-5C76-4F80-8BA7-396041CE7A70}" presName="wedge6Tx" presStyleLbl="node1" presStyleIdx="5" presStyleCnt="6">
        <dgm:presLayoutVars>
          <dgm:chMax val="0"/>
          <dgm:chPref val="0"/>
          <dgm:bulletEnabled val="1"/>
        </dgm:presLayoutVars>
      </dgm:prSet>
      <dgm:spPr/>
    </dgm:pt>
    <dgm:pt modelId="{4DAEFF6A-DD10-4625-A5DF-6BB397BD6D29}" type="pres">
      <dgm:prSet presAssocID="{E90D75CB-476F-46D9-85C4-245AFFD53BE6}" presName="arrowWedge1" presStyleLbl="fgSibTrans2D1" presStyleIdx="0" presStyleCnt="6"/>
      <dgm:spPr/>
    </dgm:pt>
    <dgm:pt modelId="{E0BEBA5C-7051-47BD-A6C4-4EA96BBCE411}" type="pres">
      <dgm:prSet presAssocID="{5342569F-5387-44D3-AA77-0BB24AA9DBCA}" presName="arrowWedge2" presStyleLbl="fgSibTrans2D1" presStyleIdx="1" presStyleCnt="6"/>
      <dgm:spPr/>
    </dgm:pt>
    <dgm:pt modelId="{B07DD218-4ED5-4CA0-B216-4C8307207B6D}" type="pres">
      <dgm:prSet presAssocID="{D6AB2962-4402-4BBD-9C9E-767C8A1375B0}" presName="arrowWedge3" presStyleLbl="fgSibTrans2D1" presStyleIdx="2" presStyleCnt="6"/>
      <dgm:spPr/>
    </dgm:pt>
    <dgm:pt modelId="{4B22AA21-7E09-443E-B752-A5B230F260E4}" type="pres">
      <dgm:prSet presAssocID="{3A3C560A-1672-4F14-BFA2-B7A888EBB9C3}" presName="arrowWedge4" presStyleLbl="fgSibTrans2D1" presStyleIdx="3" presStyleCnt="6"/>
      <dgm:spPr/>
    </dgm:pt>
    <dgm:pt modelId="{EDB1FDB9-07A7-4131-B734-F3FFB17EC435}" type="pres">
      <dgm:prSet presAssocID="{F546FDF4-5485-4955-9596-8F1BF281532D}" presName="arrowWedge5" presStyleLbl="fgSibTrans2D1" presStyleIdx="4" presStyleCnt="6"/>
      <dgm:spPr/>
    </dgm:pt>
    <dgm:pt modelId="{91A0FD74-231C-4BB8-A048-9FFCC694F734}" type="pres">
      <dgm:prSet presAssocID="{9ADE007F-1F57-42C9-9EF3-5A5C80CFF705}" presName="arrowWedge6" presStyleLbl="fgSibTrans2D1" presStyleIdx="5" presStyleCnt="6"/>
      <dgm:spPr/>
    </dgm:pt>
  </dgm:ptLst>
  <dgm:cxnLst>
    <dgm:cxn modelId="{5320CD09-B0A9-4853-B13E-2CAC2FF129BB}" srcId="{CAE2CB37-5C76-4F80-8BA7-396041CE7A70}" destId="{47A4E20F-4B0E-468D-BEFE-0AB9E543C87C}" srcOrd="0" destOrd="0" parTransId="{8D63FBE8-B3E9-4D00-9715-800F70FE1E35}" sibTransId="{E90D75CB-476F-46D9-85C4-245AFFD53BE6}"/>
    <dgm:cxn modelId="{F762111B-CD6F-41E9-AC9A-808392548BBE}" type="presOf" srcId="{8DECD95E-9E40-4ECC-8F00-5D4478FE461F}" destId="{8AB1ED51-C407-497F-ACE6-B79CDB5C7EA6}" srcOrd="0" destOrd="0" presId="urn:microsoft.com/office/officeart/2005/8/layout/cycle8"/>
    <dgm:cxn modelId="{96143B21-2904-4474-8798-DAC59A18A182}" type="presOf" srcId="{47A4E20F-4B0E-468D-BEFE-0AB9E543C87C}" destId="{E1295B9B-0540-4ACA-A376-512AE91F58C3}" srcOrd="0" destOrd="0" presId="urn:microsoft.com/office/officeart/2005/8/layout/cycle8"/>
    <dgm:cxn modelId="{9267E327-1835-4D78-AD4C-C1ED6A582CE3}" type="presOf" srcId="{80729E4E-9EDD-4AC6-952A-47B624B3E5DB}" destId="{CC2B0EA5-1A5A-4DDA-BB7B-69916CA977C2}" srcOrd="0" destOrd="0" presId="urn:microsoft.com/office/officeart/2005/8/layout/cycle8"/>
    <dgm:cxn modelId="{62B49430-65EB-4926-97D2-C89CCDBE21B0}" type="presOf" srcId="{CAE2CB37-5C76-4F80-8BA7-396041CE7A70}" destId="{322890A6-920F-480C-B646-78F5D2CF761D}" srcOrd="0" destOrd="0" presId="urn:microsoft.com/office/officeart/2005/8/layout/cycle8"/>
    <dgm:cxn modelId="{8D0CD647-69E4-4D45-9CD9-3AC4197EB21F}" type="presOf" srcId="{C8EC3E33-452D-4E63-B677-28019EA404BD}" destId="{21BE41BF-CDBC-44C4-B55C-7CBEA40AE8F3}" srcOrd="0" destOrd="0" presId="urn:microsoft.com/office/officeart/2005/8/layout/cycle8"/>
    <dgm:cxn modelId="{3B87DC6B-1D0E-4469-AF78-74E4A6A770D3}" srcId="{CAE2CB37-5C76-4F80-8BA7-396041CE7A70}" destId="{80729E4E-9EDD-4AC6-952A-47B624B3E5DB}" srcOrd="2" destOrd="0" parTransId="{E520B348-344B-4E8A-8F76-879E4C774B86}" sibTransId="{D6AB2962-4402-4BBD-9C9E-767C8A1375B0}"/>
    <dgm:cxn modelId="{E336706C-77A1-4C40-9086-7CB72551D08A}" type="presOf" srcId="{C1264A7C-0B9B-4782-9071-9577917016DD}" destId="{FEFC31C6-43F0-4009-A863-BF8F5C9461B4}" srcOrd="1" destOrd="0" presId="urn:microsoft.com/office/officeart/2005/8/layout/cycle8"/>
    <dgm:cxn modelId="{3AD1C754-90AA-4B51-9812-50DC54BC8AF3}" type="presOf" srcId="{C1264A7C-0B9B-4782-9071-9577917016DD}" destId="{EB0CB952-C931-4998-ABD6-06893058D015}" srcOrd="0" destOrd="0" presId="urn:microsoft.com/office/officeart/2005/8/layout/cycle8"/>
    <dgm:cxn modelId="{F865497F-6057-429A-B515-E85778810B43}" srcId="{CAE2CB37-5C76-4F80-8BA7-396041CE7A70}" destId="{8B4BC02E-E7A9-41D1-8DA4-AFE8D25A104B}" srcOrd="1" destOrd="0" parTransId="{19EA4CE6-8AC6-46BC-95A3-B8F9216EEF95}" sibTransId="{5342569F-5387-44D3-AA77-0BB24AA9DBCA}"/>
    <dgm:cxn modelId="{EF7DAB87-4294-418A-A98C-E830489F2065}" type="presOf" srcId="{80729E4E-9EDD-4AC6-952A-47B624B3E5DB}" destId="{17E86CAD-EF1C-47E3-9543-153E4146EA98}" srcOrd="1" destOrd="0" presId="urn:microsoft.com/office/officeart/2005/8/layout/cycle8"/>
    <dgm:cxn modelId="{07BD8989-2BA8-4ADE-B54E-D1547E80FDEB}" srcId="{CAE2CB37-5C76-4F80-8BA7-396041CE7A70}" destId="{C1264A7C-0B9B-4782-9071-9577917016DD}" srcOrd="5" destOrd="0" parTransId="{85B210DF-64F2-47BB-90D8-70AB9D987BFA}" sibTransId="{9ADE007F-1F57-42C9-9EF3-5A5C80CFF705}"/>
    <dgm:cxn modelId="{2AF0EB8E-B497-4ACB-9DB9-FC435129FE9B}" type="presOf" srcId="{C8EC3E33-452D-4E63-B677-28019EA404BD}" destId="{DCA747A4-0352-4BBB-8195-50AFCC79830A}" srcOrd="1" destOrd="0" presId="urn:microsoft.com/office/officeart/2005/8/layout/cycle8"/>
    <dgm:cxn modelId="{5B114695-2CF8-43BF-B417-99BE4005B335}" type="presOf" srcId="{47A4E20F-4B0E-468D-BEFE-0AB9E543C87C}" destId="{C9DC1748-1839-4F2B-A711-BE79C38ABECD}" srcOrd="1" destOrd="0" presId="urn:microsoft.com/office/officeart/2005/8/layout/cycle8"/>
    <dgm:cxn modelId="{F5CCB8A4-72A0-44D6-B374-CB535313F2B7}" type="presOf" srcId="{8DECD95E-9E40-4ECC-8F00-5D4478FE461F}" destId="{D001B677-BD64-49EB-AFE2-AF7629C13D7F}" srcOrd="1" destOrd="0" presId="urn:microsoft.com/office/officeart/2005/8/layout/cycle8"/>
    <dgm:cxn modelId="{E31CC1BD-4C06-40BC-AF5D-DBA00410FB36}" type="presOf" srcId="{8B4BC02E-E7A9-41D1-8DA4-AFE8D25A104B}" destId="{8BE90B48-CD6E-4A2E-8C23-0FE4EE18FA96}" srcOrd="1" destOrd="0" presId="urn:microsoft.com/office/officeart/2005/8/layout/cycle8"/>
    <dgm:cxn modelId="{32CFC3E4-45A4-48F7-BAF7-21E59D4BB2D9}" type="presOf" srcId="{8B4BC02E-E7A9-41D1-8DA4-AFE8D25A104B}" destId="{735BAD2C-8745-4C97-94FF-E1FA3DBA6925}" srcOrd="0" destOrd="0" presId="urn:microsoft.com/office/officeart/2005/8/layout/cycle8"/>
    <dgm:cxn modelId="{BBD713FD-17B8-4214-8FA4-88DFE41687D3}" srcId="{CAE2CB37-5C76-4F80-8BA7-396041CE7A70}" destId="{C8EC3E33-452D-4E63-B677-28019EA404BD}" srcOrd="4" destOrd="0" parTransId="{BD5E39F0-CB55-4389-972F-D242CEF601DB}" sibTransId="{F546FDF4-5485-4955-9596-8F1BF281532D}"/>
    <dgm:cxn modelId="{12CBB9FE-AD6C-4527-8DE8-7978DFA4F52C}" srcId="{CAE2CB37-5C76-4F80-8BA7-396041CE7A70}" destId="{8DECD95E-9E40-4ECC-8F00-5D4478FE461F}" srcOrd="3" destOrd="0" parTransId="{91DC9C67-84CF-4B90-8899-09F8A3A89571}" sibTransId="{3A3C560A-1672-4F14-BFA2-B7A888EBB9C3}"/>
    <dgm:cxn modelId="{527E3F1B-7B33-401E-B8F6-FF0572992763}" type="presParOf" srcId="{322890A6-920F-480C-B646-78F5D2CF761D}" destId="{E1295B9B-0540-4ACA-A376-512AE91F58C3}" srcOrd="0" destOrd="0" presId="urn:microsoft.com/office/officeart/2005/8/layout/cycle8"/>
    <dgm:cxn modelId="{CD5D1E64-09F9-476A-8151-48D3A897D1AF}" type="presParOf" srcId="{322890A6-920F-480C-B646-78F5D2CF761D}" destId="{5CF293E6-55B3-49AD-81FA-B1916D744792}" srcOrd="1" destOrd="0" presId="urn:microsoft.com/office/officeart/2005/8/layout/cycle8"/>
    <dgm:cxn modelId="{E7A51177-430C-4720-968A-D81D896C9159}" type="presParOf" srcId="{322890A6-920F-480C-B646-78F5D2CF761D}" destId="{7167E74B-FEEB-4F81-A0B5-50A5A64B5A90}" srcOrd="2" destOrd="0" presId="urn:microsoft.com/office/officeart/2005/8/layout/cycle8"/>
    <dgm:cxn modelId="{2514AC81-0964-486F-AB98-887B465A3611}" type="presParOf" srcId="{322890A6-920F-480C-B646-78F5D2CF761D}" destId="{C9DC1748-1839-4F2B-A711-BE79C38ABECD}" srcOrd="3" destOrd="0" presId="urn:microsoft.com/office/officeart/2005/8/layout/cycle8"/>
    <dgm:cxn modelId="{7AF0D06D-878F-4662-89A9-E379C10A4BEC}" type="presParOf" srcId="{322890A6-920F-480C-B646-78F5D2CF761D}" destId="{735BAD2C-8745-4C97-94FF-E1FA3DBA6925}" srcOrd="4" destOrd="0" presId="urn:microsoft.com/office/officeart/2005/8/layout/cycle8"/>
    <dgm:cxn modelId="{F1DA053E-43E1-4DA7-BFFE-A2B3E48AFA83}" type="presParOf" srcId="{322890A6-920F-480C-B646-78F5D2CF761D}" destId="{73FD38E1-FE00-421E-B6B1-B90382AE5229}" srcOrd="5" destOrd="0" presId="urn:microsoft.com/office/officeart/2005/8/layout/cycle8"/>
    <dgm:cxn modelId="{1DE03B29-152D-4DDB-89B4-0FB01053FE85}" type="presParOf" srcId="{322890A6-920F-480C-B646-78F5D2CF761D}" destId="{7F9E7455-119B-4E68-BE4C-02310775E4E0}" srcOrd="6" destOrd="0" presId="urn:microsoft.com/office/officeart/2005/8/layout/cycle8"/>
    <dgm:cxn modelId="{40AACC38-5C36-43B9-AE79-EC475E884271}" type="presParOf" srcId="{322890A6-920F-480C-B646-78F5D2CF761D}" destId="{8BE90B48-CD6E-4A2E-8C23-0FE4EE18FA96}" srcOrd="7" destOrd="0" presId="urn:microsoft.com/office/officeart/2005/8/layout/cycle8"/>
    <dgm:cxn modelId="{95825D15-18D4-425E-8EEB-C39B6E9CB073}" type="presParOf" srcId="{322890A6-920F-480C-B646-78F5D2CF761D}" destId="{CC2B0EA5-1A5A-4DDA-BB7B-69916CA977C2}" srcOrd="8" destOrd="0" presId="urn:microsoft.com/office/officeart/2005/8/layout/cycle8"/>
    <dgm:cxn modelId="{F970B85E-70E6-4335-B33D-856E0EA99556}" type="presParOf" srcId="{322890A6-920F-480C-B646-78F5D2CF761D}" destId="{86363423-4CA8-4FDE-AF1E-9FF1D5A27B3E}" srcOrd="9" destOrd="0" presId="urn:microsoft.com/office/officeart/2005/8/layout/cycle8"/>
    <dgm:cxn modelId="{268C943D-6AAB-482C-BBB5-94C0823D0232}" type="presParOf" srcId="{322890A6-920F-480C-B646-78F5D2CF761D}" destId="{2D390F37-7C4A-49C9-8987-FE8B9008AC19}" srcOrd="10" destOrd="0" presId="urn:microsoft.com/office/officeart/2005/8/layout/cycle8"/>
    <dgm:cxn modelId="{8D51EAC1-49D3-4CC7-A2F4-CE8ED066E4B3}" type="presParOf" srcId="{322890A6-920F-480C-B646-78F5D2CF761D}" destId="{17E86CAD-EF1C-47E3-9543-153E4146EA98}" srcOrd="11" destOrd="0" presId="urn:microsoft.com/office/officeart/2005/8/layout/cycle8"/>
    <dgm:cxn modelId="{204B5FD1-9D58-4DDF-B33A-9F59CD1B109C}" type="presParOf" srcId="{322890A6-920F-480C-B646-78F5D2CF761D}" destId="{8AB1ED51-C407-497F-ACE6-B79CDB5C7EA6}" srcOrd="12" destOrd="0" presId="urn:microsoft.com/office/officeart/2005/8/layout/cycle8"/>
    <dgm:cxn modelId="{B93752B3-BDE8-4A0E-9AC0-9E6819A33949}" type="presParOf" srcId="{322890A6-920F-480C-B646-78F5D2CF761D}" destId="{09ED405B-5E80-4360-BF2F-54DB76E278C5}" srcOrd="13" destOrd="0" presId="urn:microsoft.com/office/officeart/2005/8/layout/cycle8"/>
    <dgm:cxn modelId="{BC013CA3-734F-4A5C-B27A-AA758F4D3158}" type="presParOf" srcId="{322890A6-920F-480C-B646-78F5D2CF761D}" destId="{0FFEF09C-14C3-4E5E-9144-A54487D83E40}" srcOrd="14" destOrd="0" presId="urn:microsoft.com/office/officeart/2005/8/layout/cycle8"/>
    <dgm:cxn modelId="{ED681DA1-3BC5-49D8-BC49-79FC1B5BD757}" type="presParOf" srcId="{322890A6-920F-480C-B646-78F5D2CF761D}" destId="{D001B677-BD64-49EB-AFE2-AF7629C13D7F}" srcOrd="15" destOrd="0" presId="urn:microsoft.com/office/officeart/2005/8/layout/cycle8"/>
    <dgm:cxn modelId="{62243F32-9A3A-49F7-ADE2-8535FC981371}" type="presParOf" srcId="{322890A6-920F-480C-B646-78F5D2CF761D}" destId="{21BE41BF-CDBC-44C4-B55C-7CBEA40AE8F3}" srcOrd="16" destOrd="0" presId="urn:microsoft.com/office/officeart/2005/8/layout/cycle8"/>
    <dgm:cxn modelId="{2EA8F598-D348-40C0-8B4D-C2AAFC616399}" type="presParOf" srcId="{322890A6-920F-480C-B646-78F5D2CF761D}" destId="{FB77DC2F-20B9-436A-9A66-D01960D66300}" srcOrd="17" destOrd="0" presId="urn:microsoft.com/office/officeart/2005/8/layout/cycle8"/>
    <dgm:cxn modelId="{F0C50E8A-2E12-4ED4-865C-0047813F6F52}" type="presParOf" srcId="{322890A6-920F-480C-B646-78F5D2CF761D}" destId="{13FE418E-7BAF-4AA9-8B09-8D41D28BFB3F}" srcOrd="18" destOrd="0" presId="urn:microsoft.com/office/officeart/2005/8/layout/cycle8"/>
    <dgm:cxn modelId="{418ED36C-FFB9-4C27-A959-83A4025DFE0F}" type="presParOf" srcId="{322890A6-920F-480C-B646-78F5D2CF761D}" destId="{DCA747A4-0352-4BBB-8195-50AFCC79830A}" srcOrd="19" destOrd="0" presId="urn:microsoft.com/office/officeart/2005/8/layout/cycle8"/>
    <dgm:cxn modelId="{12E738C5-ECE0-4B13-977A-37283AD352D7}" type="presParOf" srcId="{322890A6-920F-480C-B646-78F5D2CF761D}" destId="{EB0CB952-C931-4998-ABD6-06893058D015}" srcOrd="20" destOrd="0" presId="urn:microsoft.com/office/officeart/2005/8/layout/cycle8"/>
    <dgm:cxn modelId="{4CA82008-5F30-485E-AB70-6E86EA8A02B0}" type="presParOf" srcId="{322890A6-920F-480C-B646-78F5D2CF761D}" destId="{EE26B658-608C-4D73-8A2C-E490AC9789C5}" srcOrd="21" destOrd="0" presId="urn:microsoft.com/office/officeart/2005/8/layout/cycle8"/>
    <dgm:cxn modelId="{7C73525F-0AAE-4EE1-BF03-679CB91FA51E}" type="presParOf" srcId="{322890A6-920F-480C-B646-78F5D2CF761D}" destId="{4CD43D04-C169-4240-A09D-2BABA5532450}" srcOrd="22" destOrd="0" presId="urn:microsoft.com/office/officeart/2005/8/layout/cycle8"/>
    <dgm:cxn modelId="{359DABE8-82C3-4733-83E9-7DCEC325AF59}" type="presParOf" srcId="{322890A6-920F-480C-B646-78F5D2CF761D}" destId="{FEFC31C6-43F0-4009-A863-BF8F5C9461B4}" srcOrd="23" destOrd="0" presId="urn:microsoft.com/office/officeart/2005/8/layout/cycle8"/>
    <dgm:cxn modelId="{474BE0E4-A747-49AA-A41C-CFFD40BE648C}" type="presParOf" srcId="{322890A6-920F-480C-B646-78F5D2CF761D}" destId="{4DAEFF6A-DD10-4625-A5DF-6BB397BD6D29}" srcOrd="24" destOrd="0" presId="urn:microsoft.com/office/officeart/2005/8/layout/cycle8"/>
    <dgm:cxn modelId="{C69E70C6-1836-41AD-AD5A-C7D303F00504}" type="presParOf" srcId="{322890A6-920F-480C-B646-78F5D2CF761D}" destId="{E0BEBA5C-7051-47BD-A6C4-4EA96BBCE411}" srcOrd="25" destOrd="0" presId="urn:microsoft.com/office/officeart/2005/8/layout/cycle8"/>
    <dgm:cxn modelId="{B6A2C3E0-CA33-4937-8D88-3A82F4691BDA}" type="presParOf" srcId="{322890A6-920F-480C-B646-78F5D2CF761D}" destId="{B07DD218-4ED5-4CA0-B216-4C8307207B6D}" srcOrd="26" destOrd="0" presId="urn:microsoft.com/office/officeart/2005/8/layout/cycle8"/>
    <dgm:cxn modelId="{8D1AB769-EA8B-4089-93FD-BCFB345BAA2A}" type="presParOf" srcId="{322890A6-920F-480C-B646-78F5D2CF761D}" destId="{4B22AA21-7E09-443E-B752-A5B230F260E4}" srcOrd="27" destOrd="0" presId="urn:microsoft.com/office/officeart/2005/8/layout/cycle8"/>
    <dgm:cxn modelId="{1CB985D2-FB1B-49DF-9EB9-976752BB454F}" type="presParOf" srcId="{322890A6-920F-480C-B646-78F5D2CF761D}" destId="{EDB1FDB9-07A7-4131-B734-F3FFB17EC435}" srcOrd="28" destOrd="0" presId="urn:microsoft.com/office/officeart/2005/8/layout/cycle8"/>
    <dgm:cxn modelId="{F88AC697-380D-4F07-8B34-548C21AE0643}" type="presParOf" srcId="{322890A6-920F-480C-B646-78F5D2CF761D}" destId="{91A0FD74-231C-4BB8-A048-9FFCC694F734}" srcOrd="2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844F710-567F-4D7A-ABC0-FFAB07376266}" type="doc">
      <dgm:prSet loTypeId="urn:microsoft.com/office/officeart/2005/8/layout/cycle8" loCatId="cycle" qsTypeId="urn:microsoft.com/office/officeart/2005/8/quickstyle/3d2" qsCatId="3D" csTypeId="urn:microsoft.com/office/officeart/2005/8/colors/colorful1" csCatId="colorful" phldr="1"/>
      <dgm:spPr/>
      <dgm:t>
        <a:bodyPr/>
        <a:lstStyle/>
        <a:p>
          <a:endParaRPr lang="en-GB"/>
        </a:p>
      </dgm:t>
    </dgm:pt>
    <dgm:pt modelId="{FC6C366A-C2AE-487D-9F32-6A92D877A445}">
      <dgm:prSet/>
      <dgm:spPr/>
      <dgm:t>
        <a:bodyPr/>
        <a:lstStyle/>
        <a:p>
          <a:r>
            <a:rPr lang="en-GB" b="1" dirty="0"/>
            <a:t>Gloucestershire</a:t>
          </a:r>
          <a:endParaRPr lang="en-GB" dirty="0"/>
        </a:p>
      </dgm:t>
    </dgm:pt>
    <dgm:pt modelId="{D48B4A72-AE86-4592-AD46-F036E74BB581}" type="parTrans" cxnId="{D244DCB6-D50A-4E9E-9B11-846493A2BDA0}">
      <dgm:prSet/>
      <dgm:spPr/>
      <dgm:t>
        <a:bodyPr/>
        <a:lstStyle/>
        <a:p>
          <a:endParaRPr lang="en-GB"/>
        </a:p>
      </dgm:t>
    </dgm:pt>
    <dgm:pt modelId="{90A88E96-FEA3-43C5-963F-17A0AD93A726}" type="sibTrans" cxnId="{D244DCB6-D50A-4E9E-9B11-846493A2BDA0}">
      <dgm:prSet/>
      <dgm:spPr/>
      <dgm:t>
        <a:bodyPr/>
        <a:lstStyle/>
        <a:p>
          <a:endParaRPr lang="en-GB"/>
        </a:p>
      </dgm:t>
    </dgm:pt>
    <dgm:pt modelId="{90BA039F-7A44-4BBE-90FA-815E96571038}">
      <dgm:prSet custT="1"/>
      <dgm:spPr/>
      <dgm:t>
        <a:bodyPr/>
        <a:lstStyle/>
        <a:p>
          <a:r>
            <a:rPr lang="en-GB" sz="1200" dirty="0"/>
            <a:t>No. of deaths 48</a:t>
          </a:r>
        </a:p>
      </dgm:t>
    </dgm:pt>
    <dgm:pt modelId="{41FA07A9-7B14-4053-B356-CBD83D873F85}" type="parTrans" cxnId="{083026EF-98E0-454C-8A89-CFCD600BA99F}">
      <dgm:prSet/>
      <dgm:spPr/>
      <dgm:t>
        <a:bodyPr/>
        <a:lstStyle/>
        <a:p>
          <a:endParaRPr lang="en-GB"/>
        </a:p>
      </dgm:t>
    </dgm:pt>
    <dgm:pt modelId="{6290F619-CA58-427C-B611-0CEDFDDBBB94}" type="sibTrans" cxnId="{083026EF-98E0-454C-8A89-CFCD600BA99F}">
      <dgm:prSet/>
      <dgm:spPr/>
      <dgm:t>
        <a:bodyPr/>
        <a:lstStyle/>
        <a:p>
          <a:endParaRPr lang="en-GB"/>
        </a:p>
      </dgm:t>
    </dgm:pt>
    <dgm:pt modelId="{98BD419B-C356-4AA6-84A4-A28171982D4A}">
      <dgm:prSet custT="1"/>
      <dgm:spPr/>
      <dgm:t>
        <a:bodyPr/>
        <a:lstStyle/>
        <a:p>
          <a:r>
            <a:rPr lang="en-GB" sz="1200" dirty="0"/>
            <a:t>46% Male / 54% female</a:t>
          </a:r>
        </a:p>
      </dgm:t>
    </dgm:pt>
    <dgm:pt modelId="{7EEDADB8-2353-45D4-83E5-06BFD994B19C}" type="parTrans" cxnId="{89D87ACE-294A-43FC-8E9C-0616D098D9B5}">
      <dgm:prSet/>
      <dgm:spPr/>
      <dgm:t>
        <a:bodyPr/>
        <a:lstStyle/>
        <a:p>
          <a:endParaRPr lang="en-GB"/>
        </a:p>
      </dgm:t>
    </dgm:pt>
    <dgm:pt modelId="{6F75DB7D-39AE-48EB-B7BF-8867AE7B3C83}" type="sibTrans" cxnId="{89D87ACE-294A-43FC-8E9C-0616D098D9B5}">
      <dgm:prSet/>
      <dgm:spPr/>
      <dgm:t>
        <a:bodyPr/>
        <a:lstStyle/>
        <a:p>
          <a:endParaRPr lang="en-GB"/>
        </a:p>
      </dgm:t>
    </dgm:pt>
    <dgm:pt modelId="{A225E27D-2EBA-43CA-9FDD-E7ACE9163DFF}">
      <dgm:prSet custT="1"/>
      <dgm:spPr/>
      <dgm:t>
        <a:bodyPr/>
        <a:lstStyle/>
        <a:p>
          <a:r>
            <a:rPr lang="en-GB" sz="1000" dirty="0"/>
            <a:t>Females median age at death 63years</a:t>
          </a:r>
        </a:p>
      </dgm:t>
    </dgm:pt>
    <dgm:pt modelId="{BA6D8B63-BA52-4C30-BE89-D5A9FFD449EC}" type="parTrans" cxnId="{F836D1B7-03B8-4B62-A204-7B0F2452A4BC}">
      <dgm:prSet/>
      <dgm:spPr/>
      <dgm:t>
        <a:bodyPr/>
        <a:lstStyle/>
        <a:p>
          <a:endParaRPr lang="en-GB"/>
        </a:p>
      </dgm:t>
    </dgm:pt>
    <dgm:pt modelId="{19B27AED-1ABA-45D6-B6D2-0DD5E9C659F8}" type="sibTrans" cxnId="{F836D1B7-03B8-4B62-A204-7B0F2452A4BC}">
      <dgm:prSet/>
      <dgm:spPr/>
      <dgm:t>
        <a:bodyPr/>
        <a:lstStyle/>
        <a:p>
          <a:endParaRPr lang="en-GB"/>
        </a:p>
      </dgm:t>
    </dgm:pt>
    <dgm:pt modelId="{90A8ABB4-6228-4EED-9788-AF2C683F7685}">
      <dgm:prSet custT="1"/>
      <dgm:spPr/>
      <dgm:t>
        <a:bodyPr/>
        <a:lstStyle/>
        <a:p>
          <a:r>
            <a:rPr lang="en-GB" sz="1000" dirty="0"/>
            <a:t>Males median age of death 64yrs</a:t>
          </a:r>
        </a:p>
      </dgm:t>
    </dgm:pt>
    <dgm:pt modelId="{41340822-45F1-4530-B6E1-692DDE649405}" type="parTrans" cxnId="{971B753F-8869-44B8-9C02-B929BB0AC4F0}">
      <dgm:prSet/>
      <dgm:spPr/>
      <dgm:t>
        <a:bodyPr/>
        <a:lstStyle/>
        <a:p>
          <a:endParaRPr lang="en-GB"/>
        </a:p>
      </dgm:t>
    </dgm:pt>
    <dgm:pt modelId="{B02B8099-EA3B-4B2F-A605-E6E9751C489F}" type="sibTrans" cxnId="{971B753F-8869-44B8-9C02-B929BB0AC4F0}">
      <dgm:prSet/>
      <dgm:spPr/>
      <dgm:t>
        <a:bodyPr/>
        <a:lstStyle/>
        <a:p>
          <a:endParaRPr lang="en-GB"/>
        </a:p>
      </dgm:t>
    </dgm:pt>
    <dgm:pt modelId="{F87DAC7F-BC82-4EF1-B222-BB927DAFA6D3}">
      <dgm:prSet custT="1"/>
      <dgm:spPr/>
      <dgm:t>
        <a:bodyPr/>
        <a:lstStyle/>
        <a:p>
          <a:r>
            <a:rPr lang="en-GB" sz="1000" dirty="0"/>
            <a:t>Overall median age of death 63yrs</a:t>
          </a:r>
        </a:p>
      </dgm:t>
    </dgm:pt>
    <dgm:pt modelId="{1C117C5D-745A-4C82-89E4-36405EA3B892}" type="parTrans" cxnId="{FD1DD7C0-C367-4A50-BEF5-C9FFB7D38B5F}">
      <dgm:prSet/>
      <dgm:spPr/>
      <dgm:t>
        <a:bodyPr/>
        <a:lstStyle/>
        <a:p>
          <a:endParaRPr lang="en-GB"/>
        </a:p>
      </dgm:t>
    </dgm:pt>
    <dgm:pt modelId="{3FB88B3B-2507-4C7F-8F2F-5293DE2613DE}" type="sibTrans" cxnId="{FD1DD7C0-C367-4A50-BEF5-C9FFB7D38B5F}">
      <dgm:prSet/>
      <dgm:spPr/>
      <dgm:t>
        <a:bodyPr/>
        <a:lstStyle/>
        <a:p>
          <a:endParaRPr lang="en-GB"/>
        </a:p>
      </dgm:t>
    </dgm:pt>
    <dgm:pt modelId="{7E05451B-9C26-44E3-B9BD-E1A949E2690F}" type="pres">
      <dgm:prSet presAssocID="{A844F710-567F-4D7A-ABC0-FFAB07376266}" presName="compositeShape" presStyleCnt="0">
        <dgm:presLayoutVars>
          <dgm:chMax val="7"/>
          <dgm:dir/>
          <dgm:resizeHandles val="exact"/>
        </dgm:presLayoutVars>
      </dgm:prSet>
      <dgm:spPr/>
    </dgm:pt>
    <dgm:pt modelId="{811CCB3B-67B7-4355-A4CB-3DC6186226A8}" type="pres">
      <dgm:prSet presAssocID="{A844F710-567F-4D7A-ABC0-FFAB07376266}" presName="wedge1" presStyleLbl="node1" presStyleIdx="0" presStyleCnt="6"/>
      <dgm:spPr/>
    </dgm:pt>
    <dgm:pt modelId="{1F0B9267-7AB2-44C0-BA91-372E89E45949}" type="pres">
      <dgm:prSet presAssocID="{A844F710-567F-4D7A-ABC0-FFAB07376266}" presName="dummy1a" presStyleCnt="0"/>
      <dgm:spPr/>
    </dgm:pt>
    <dgm:pt modelId="{ACF9B34B-A2AE-4A0F-9CEC-4D729E5E3B82}" type="pres">
      <dgm:prSet presAssocID="{A844F710-567F-4D7A-ABC0-FFAB07376266}" presName="dummy1b" presStyleCnt="0"/>
      <dgm:spPr/>
    </dgm:pt>
    <dgm:pt modelId="{4E00B52D-263F-472B-861F-1AC2AC5480A7}" type="pres">
      <dgm:prSet presAssocID="{A844F710-567F-4D7A-ABC0-FFAB07376266}" presName="wedge1Tx" presStyleLbl="node1" presStyleIdx="0" presStyleCnt="6">
        <dgm:presLayoutVars>
          <dgm:chMax val="0"/>
          <dgm:chPref val="0"/>
          <dgm:bulletEnabled val="1"/>
        </dgm:presLayoutVars>
      </dgm:prSet>
      <dgm:spPr/>
    </dgm:pt>
    <dgm:pt modelId="{1E7551AA-E696-474F-87FC-A86DB7FC56D5}" type="pres">
      <dgm:prSet presAssocID="{A844F710-567F-4D7A-ABC0-FFAB07376266}" presName="wedge2" presStyleLbl="node1" presStyleIdx="1" presStyleCnt="6"/>
      <dgm:spPr/>
    </dgm:pt>
    <dgm:pt modelId="{E18B35D8-0648-4E30-A62C-10BD3E145E09}" type="pres">
      <dgm:prSet presAssocID="{A844F710-567F-4D7A-ABC0-FFAB07376266}" presName="dummy2a" presStyleCnt="0"/>
      <dgm:spPr/>
    </dgm:pt>
    <dgm:pt modelId="{5A065C90-E93A-41DE-81BA-751DFC26ED51}" type="pres">
      <dgm:prSet presAssocID="{A844F710-567F-4D7A-ABC0-FFAB07376266}" presName="dummy2b" presStyleCnt="0"/>
      <dgm:spPr/>
    </dgm:pt>
    <dgm:pt modelId="{096E139D-3920-4069-9098-72A7B8870D93}" type="pres">
      <dgm:prSet presAssocID="{A844F710-567F-4D7A-ABC0-FFAB07376266}" presName="wedge2Tx" presStyleLbl="node1" presStyleIdx="1" presStyleCnt="6">
        <dgm:presLayoutVars>
          <dgm:chMax val="0"/>
          <dgm:chPref val="0"/>
          <dgm:bulletEnabled val="1"/>
        </dgm:presLayoutVars>
      </dgm:prSet>
      <dgm:spPr/>
    </dgm:pt>
    <dgm:pt modelId="{FD997EBD-B048-47D5-BB7B-D395DF58DAFF}" type="pres">
      <dgm:prSet presAssocID="{A844F710-567F-4D7A-ABC0-FFAB07376266}" presName="wedge3" presStyleLbl="node1" presStyleIdx="2" presStyleCnt="6"/>
      <dgm:spPr/>
    </dgm:pt>
    <dgm:pt modelId="{86E60804-4377-43CF-B80F-61BD6A0A70AA}" type="pres">
      <dgm:prSet presAssocID="{A844F710-567F-4D7A-ABC0-FFAB07376266}" presName="dummy3a" presStyleCnt="0"/>
      <dgm:spPr/>
    </dgm:pt>
    <dgm:pt modelId="{3F11AFB4-1090-4E30-A765-B0FDF14F4CF4}" type="pres">
      <dgm:prSet presAssocID="{A844F710-567F-4D7A-ABC0-FFAB07376266}" presName="dummy3b" presStyleCnt="0"/>
      <dgm:spPr/>
    </dgm:pt>
    <dgm:pt modelId="{3D56F834-1597-4053-8BAD-B4BDD25BB29E}" type="pres">
      <dgm:prSet presAssocID="{A844F710-567F-4D7A-ABC0-FFAB07376266}" presName="wedge3Tx" presStyleLbl="node1" presStyleIdx="2" presStyleCnt="6">
        <dgm:presLayoutVars>
          <dgm:chMax val="0"/>
          <dgm:chPref val="0"/>
          <dgm:bulletEnabled val="1"/>
        </dgm:presLayoutVars>
      </dgm:prSet>
      <dgm:spPr/>
    </dgm:pt>
    <dgm:pt modelId="{7AA08065-00D6-49AB-B519-F2D646576A14}" type="pres">
      <dgm:prSet presAssocID="{A844F710-567F-4D7A-ABC0-FFAB07376266}" presName="wedge4" presStyleLbl="node1" presStyleIdx="3" presStyleCnt="6"/>
      <dgm:spPr/>
    </dgm:pt>
    <dgm:pt modelId="{338E18F2-0533-4A20-A88E-C51320583465}" type="pres">
      <dgm:prSet presAssocID="{A844F710-567F-4D7A-ABC0-FFAB07376266}" presName="dummy4a" presStyleCnt="0"/>
      <dgm:spPr/>
    </dgm:pt>
    <dgm:pt modelId="{1708C735-0A51-4F70-ABB0-0CC645A94827}" type="pres">
      <dgm:prSet presAssocID="{A844F710-567F-4D7A-ABC0-FFAB07376266}" presName="dummy4b" presStyleCnt="0"/>
      <dgm:spPr/>
    </dgm:pt>
    <dgm:pt modelId="{3F6C31CF-4795-440B-A3B7-5A702F20C0BA}" type="pres">
      <dgm:prSet presAssocID="{A844F710-567F-4D7A-ABC0-FFAB07376266}" presName="wedge4Tx" presStyleLbl="node1" presStyleIdx="3" presStyleCnt="6">
        <dgm:presLayoutVars>
          <dgm:chMax val="0"/>
          <dgm:chPref val="0"/>
          <dgm:bulletEnabled val="1"/>
        </dgm:presLayoutVars>
      </dgm:prSet>
      <dgm:spPr/>
    </dgm:pt>
    <dgm:pt modelId="{10453EA4-4647-497F-970D-D6994F81DAB9}" type="pres">
      <dgm:prSet presAssocID="{A844F710-567F-4D7A-ABC0-FFAB07376266}" presName="wedge5" presStyleLbl="node1" presStyleIdx="4" presStyleCnt="6"/>
      <dgm:spPr/>
    </dgm:pt>
    <dgm:pt modelId="{CC9E5D7E-FE2E-45B6-8692-98CC88397364}" type="pres">
      <dgm:prSet presAssocID="{A844F710-567F-4D7A-ABC0-FFAB07376266}" presName="dummy5a" presStyleCnt="0"/>
      <dgm:spPr/>
    </dgm:pt>
    <dgm:pt modelId="{E09D36DA-E38A-4D30-AF88-9AA82AF0157C}" type="pres">
      <dgm:prSet presAssocID="{A844F710-567F-4D7A-ABC0-FFAB07376266}" presName="dummy5b" presStyleCnt="0"/>
      <dgm:spPr/>
    </dgm:pt>
    <dgm:pt modelId="{A9773D09-0CED-429D-9BF2-D39CBA1D4D13}" type="pres">
      <dgm:prSet presAssocID="{A844F710-567F-4D7A-ABC0-FFAB07376266}" presName="wedge5Tx" presStyleLbl="node1" presStyleIdx="4" presStyleCnt="6">
        <dgm:presLayoutVars>
          <dgm:chMax val="0"/>
          <dgm:chPref val="0"/>
          <dgm:bulletEnabled val="1"/>
        </dgm:presLayoutVars>
      </dgm:prSet>
      <dgm:spPr/>
    </dgm:pt>
    <dgm:pt modelId="{14C6F59F-7C0D-4448-B0CB-0DF0C571D90A}" type="pres">
      <dgm:prSet presAssocID="{A844F710-567F-4D7A-ABC0-FFAB07376266}" presName="wedge6" presStyleLbl="node1" presStyleIdx="5" presStyleCnt="6"/>
      <dgm:spPr/>
    </dgm:pt>
    <dgm:pt modelId="{2F8DBD52-B48C-46CB-82BE-889BFD6E83C8}" type="pres">
      <dgm:prSet presAssocID="{A844F710-567F-4D7A-ABC0-FFAB07376266}" presName="dummy6a" presStyleCnt="0"/>
      <dgm:spPr/>
    </dgm:pt>
    <dgm:pt modelId="{84517BEF-FD93-4908-8C02-F17B4F4CBECB}" type="pres">
      <dgm:prSet presAssocID="{A844F710-567F-4D7A-ABC0-FFAB07376266}" presName="dummy6b" presStyleCnt="0"/>
      <dgm:spPr/>
    </dgm:pt>
    <dgm:pt modelId="{E20AFAE4-AFED-4D3C-BD87-508E80D62083}" type="pres">
      <dgm:prSet presAssocID="{A844F710-567F-4D7A-ABC0-FFAB07376266}" presName="wedge6Tx" presStyleLbl="node1" presStyleIdx="5" presStyleCnt="6">
        <dgm:presLayoutVars>
          <dgm:chMax val="0"/>
          <dgm:chPref val="0"/>
          <dgm:bulletEnabled val="1"/>
        </dgm:presLayoutVars>
      </dgm:prSet>
      <dgm:spPr/>
    </dgm:pt>
    <dgm:pt modelId="{05923C5A-A6AA-453F-8362-D7BA549BB486}" type="pres">
      <dgm:prSet presAssocID="{90A88E96-FEA3-43C5-963F-17A0AD93A726}" presName="arrowWedge1" presStyleLbl="fgSibTrans2D1" presStyleIdx="0" presStyleCnt="6"/>
      <dgm:spPr/>
    </dgm:pt>
    <dgm:pt modelId="{21511EB2-6A7A-47B7-8979-7B8B42295058}" type="pres">
      <dgm:prSet presAssocID="{6290F619-CA58-427C-B611-0CEDFDDBBB94}" presName="arrowWedge2" presStyleLbl="fgSibTrans2D1" presStyleIdx="1" presStyleCnt="6"/>
      <dgm:spPr/>
    </dgm:pt>
    <dgm:pt modelId="{C37471B0-3B29-4C7B-A5F9-6FF099D21E78}" type="pres">
      <dgm:prSet presAssocID="{6F75DB7D-39AE-48EB-B7BF-8867AE7B3C83}" presName="arrowWedge3" presStyleLbl="fgSibTrans2D1" presStyleIdx="2" presStyleCnt="6"/>
      <dgm:spPr/>
    </dgm:pt>
    <dgm:pt modelId="{FF2FF7CA-E92D-4EA6-8D89-90973A104EEB}" type="pres">
      <dgm:prSet presAssocID="{19B27AED-1ABA-45D6-B6D2-0DD5E9C659F8}" presName="arrowWedge4" presStyleLbl="fgSibTrans2D1" presStyleIdx="3" presStyleCnt="6"/>
      <dgm:spPr/>
    </dgm:pt>
    <dgm:pt modelId="{C57D7ADF-5B1B-436A-9C98-4EFDDF4D070E}" type="pres">
      <dgm:prSet presAssocID="{B02B8099-EA3B-4B2F-A605-E6E9751C489F}" presName="arrowWedge5" presStyleLbl="fgSibTrans2D1" presStyleIdx="4" presStyleCnt="6"/>
      <dgm:spPr/>
    </dgm:pt>
    <dgm:pt modelId="{1DA0DED4-8546-4A54-834F-772ABE1CC3E1}" type="pres">
      <dgm:prSet presAssocID="{3FB88B3B-2507-4C7F-8F2F-5293DE2613DE}" presName="arrowWedge6" presStyleLbl="fgSibTrans2D1" presStyleIdx="5" presStyleCnt="6"/>
      <dgm:spPr/>
    </dgm:pt>
  </dgm:ptLst>
  <dgm:cxnLst>
    <dgm:cxn modelId="{103E1C0C-CBFC-4827-ADAE-58ACE102D1E5}" type="presOf" srcId="{98BD419B-C356-4AA6-84A4-A28171982D4A}" destId="{3D56F834-1597-4053-8BAD-B4BDD25BB29E}" srcOrd="1" destOrd="0" presId="urn:microsoft.com/office/officeart/2005/8/layout/cycle8"/>
    <dgm:cxn modelId="{971B753F-8869-44B8-9C02-B929BB0AC4F0}" srcId="{A844F710-567F-4D7A-ABC0-FFAB07376266}" destId="{90A8ABB4-6228-4EED-9788-AF2C683F7685}" srcOrd="4" destOrd="0" parTransId="{41340822-45F1-4530-B6E1-692DDE649405}" sibTransId="{B02B8099-EA3B-4B2F-A605-E6E9751C489F}"/>
    <dgm:cxn modelId="{AD5CB65B-0642-49D9-ACE4-2C006961E1D6}" type="presOf" srcId="{98BD419B-C356-4AA6-84A4-A28171982D4A}" destId="{FD997EBD-B048-47D5-BB7B-D395DF58DAFF}" srcOrd="0" destOrd="0" presId="urn:microsoft.com/office/officeart/2005/8/layout/cycle8"/>
    <dgm:cxn modelId="{27BBBF5B-C26E-4FE7-88F6-9DF96AF412E8}" type="presOf" srcId="{A225E27D-2EBA-43CA-9FDD-E7ACE9163DFF}" destId="{3F6C31CF-4795-440B-A3B7-5A702F20C0BA}" srcOrd="1" destOrd="0" presId="urn:microsoft.com/office/officeart/2005/8/layout/cycle8"/>
    <dgm:cxn modelId="{8B31A47A-40CC-43BD-A2AC-31E096DFEFEB}" type="presOf" srcId="{FC6C366A-C2AE-487D-9F32-6A92D877A445}" destId="{811CCB3B-67B7-4355-A4CB-3DC6186226A8}" srcOrd="0" destOrd="0" presId="urn:microsoft.com/office/officeart/2005/8/layout/cycle8"/>
    <dgm:cxn modelId="{FE31238F-A610-4C56-9637-072EF42E263B}" type="presOf" srcId="{90A8ABB4-6228-4EED-9788-AF2C683F7685}" destId="{A9773D09-0CED-429D-9BF2-D39CBA1D4D13}" srcOrd="1" destOrd="0" presId="urn:microsoft.com/office/officeart/2005/8/layout/cycle8"/>
    <dgm:cxn modelId="{F1CC9290-EB05-4A15-9DC8-447F90327105}" type="presOf" srcId="{A844F710-567F-4D7A-ABC0-FFAB07376266}" destId="{7E05451B-9C26-44E3-B9BD-E1A949E2690F}" srcOrd="0" destOrd="0" presId="urn:microsoft.com/office/officeart/2005/8/layout/cycle8"/>
    <dgm:cxn modelId="{AE706094-B28E-4407-A4C2-20DAB5F4AE76}" type="presOf" srcId="{90BA039F-7A44-4BBE-90FA-815E96571038}" destId="{096E139D-3920-4069-9098-72A7B8870D93}" srcOrd="1" destOrd="0" presId="urn:microsoft.com/office/officeart/2005/8/layout/cycle8"/>
    <dgm:cxn modelId="{CFF795A7-46DE-4FD2-BA14-EA68730BD1EA}" type="presOf" srcId="{90BA039F-7A44-4BBE-90FA-815E96571038}" destId="{1E7551AA-E696-474F-87FC-A86DB7FC56D5}" srcOrd="0" destOrd="0" presId="urn:microsoft.com/office/officeart/2005/8/layout/cycle8"/>
    <dgm:cxn modelId="{1EB636B4-ED33-49E9-88ED-01A91ECE6D67}" type="presOf" srcId="{A225E27D-2EBA-43CA-9FDD-E7ACE9163DFF}" destId="{7AA08065-00D6-49AB-B519-F2D646576A14}" srcOrd="0" destOrd="0" presId="urn:microsoft.com/office/officeart/2005/8/layout/cycle8"/>
    <dgm:cxn modelId="{D244DCB6-D50A-4E9E-9B11-846493A2BDA0}" srcId="{A844F710-567F-4D7A-ABC0-FFAB07376266}" destId="{FC6C366A-C2AE-487D-9F32-6A92D877A445}" srcOrd="0" destOrd="0" parTransId="{D48B4A72-AE86-4592-AD46-F036E74BB581}" sibTransId="{90A88E96-FEA3-43C5-963F-17A0AD93A726}"/>
    <dgm:cxn modelId="{F836D1B7-03B8-4B62-A204-7B0F2452A4BC}" srcId="{A844F710-567F-4D7A-ABC0-FFAB07376266}" destId="{A225E27D-2EBA-43CA-9FDD-E7ACE9163DFF}" srcOrd="3" destOrd="0" parTransId="{BA6D8B63-BA52-4C30-BE89-D5A9FFD449EC}" sibTransId="{19B27AED-1ABA-45D6-B6D2-0DD5E9C659F8}"/>
    <dgm:cxn modelId="{5D6A15B9-F819-4B0E-BF09-ECB4D76150E6}" type="presOf" srcId="{F87DAC7F-BC82-4EF1-B222-BB927DAFA6D3}" destId="{E20AFAE4-AFED-4D3C-BD87-508E80D62083}" srcOrd="1" destOrd="0" presId="urn:microsoft.com/office/officeart/2005/8/layout/cycle8"/>
    <dgm:cxn modelId="{FD1DD7C0-C367-4A50-BEF5-C9FFB7D38B5F}" srcId="{A844F710-567F-4D7A-ABC0-FFAB07376266}" destId="{F87DAC7F-BC82-4EF1-B222-BB927DAFA6D3}" srcOrd="5" destOrd="0" parTransId="{1C117C5D-745A-4C82-89E4-36405EA3B892}" sibTransId="{3FB88B3B-2507-4C7F-8F2F-5293DE2613DE}"/>
    <dgm:cxn modelId="{E78ADDC2-D095-4E2D-8FA5-425ED88E3959}" type="presOf" srcId="{F87DAC7F-BC82-4EF1-B222-BB927DAFA6D3}" destId="{14C6F59F-7C0D-4448-B0CB-0DF0C571D90A}" srcOrd="0" destOrd="0" presId="urn:microsoft.com/office/officeart/2005/8/layout/cycle8"/>
    <dgm:cxn modelId="{89D87ACE-294A-43FC-8E9C-0616D098D9B5}" srcId="{A844F710-567F-4D7A-ABC0-FFAB07376266}" destId="{98BD419B-C356-4AA6-84A4-A28171982D4A}" srcOrd="2" destOrd="0" parTransId="{7EEDADB8-2353-45D4-83E5-06BFD994B19C}" sibTransId="{6F75DB7D-39AE-48EB-B7BF-8867AE7B3C83}"/>
    <dgm:cxn modelId="{84B11CED-1968-4F0D-881E-8EC0E6AB364F}" type="presOf" srcId="{FC6C366A-C2AE-487D-9F32-6A92D877A445}" destId="{4E00B52D-263F-472B-861F-1AC2AC5480A7}" srcOrd="1" destOrd="0" presId="urn:microsoft.com/office/officeart/2005/8/layout/cycle8"/>
    <dgm:cxn modelId="{083026EF-98E0-454C-8A89-CFCD600BA99F}" srcId="{A844F710-567F-4D7A-ABC0-FFAB07376266}" destId="{90BA039F-7A44-4BBE-90FA-815E96571038}" srcOrd="1" destOrd="0" parTransId="{41FA07A9-7B14-4053-B356-CBD83D873F85}" sibTransId="{6290F619-CA58-427C-B611-0CEDFDDBBB94}"/>
    <dgm:cxn modelId="{9752E3FA-4007-49F2-9726-AD5877CFA589}" type="presOf" srcId="{90A8ABB4-6228-4EED-9788-AF2C683F7685}" destId="{10453EA4-4647-497F-970D-D6994F81DAB9}" srcOrd="0" destOrd="0" presId="urn:microsoft.com/office/officeart/2005/8/layout/cycle8"/>
    <dgm:cxn modelId="{C3C0454C-93C3-4884-A660-BA590B7C72B2}" type="presParOf" srcId="{7E05451B-9C26-44E3-B9BD-E1A949E2690F}" destId="{811CCB3B-67B7-4355-A4CB-3DC6186226A8}" srcOrd="0" destOrd="0" presId="urn:microsoft.com/office/officeart/2005/8/layout/cycle8"/>
    <dgm:cxn modelId="{3B2F1D12-87F2-47F7-B900-2D19EBE103F5}" type="presParOf" srcId="{7E05451B-9C26-44E3-B9BD-E1A949E2690F}" destId="{1F0B9267-7AB2-44C0-BA91-372E89E45949}" srcOrd="1" destOrd="0" presId="urn:microsoft.com/office/officeart/2005/8/layout/cycle8"/>
    <dgm:cxn modelId="{76C55EBD-9A14-4513-9634-2FB5477E8947}" type="presParOf" srcId="{7E05451B-9C26-44E3-B9BD-E1A949E2690F}" destId="{ACF9B34B-A2AE-4A0F-9CEC-4D729E5E3B82}" srcOrd="2" destOrd="0" presId="urn:microsoft.com/office/officeart/2005/8/layout/cycle8"/>
    <dgm:cxn modelId="{F78E8C40-1D61-4C46-BAE5-6048FFF7CD9B}" type="presParOf" srcId="{7E05451B-9C26-44E3-B9BD-E1A949E2690F}" destId="{4E00B52D-263F-472B-861F-1AC2AC5480A7}" srcOrd="3" destOrd="0" presId="urn:microsoft.com/office/officeart/2005/8/layout/cycle8"/>
    <dgm:cxn modelId="{EF1DDA6B-C1FB-4AB9-8843-4859ABB444BA}" type="presParOf" srcId="{7E05451B-9C26-44E3-B9BD-E1A949E2690F}" destId="{1E7551AA-E696-474F-87FC-A86DB7FC56D5}" srcOrd="4" destOrd="0" presId="urn:microsoft.com/office/officeart/2005/8/layout/cycle8"/>
    <dgm:cxn modelId="{216A4A51-6F88-48AF-89D0-8F6BEAF34425}" type="presParOf" srcId="{7E05451B-9C26-44E3-B9BD-E1A949E2690F}" destId="{E18B35D8-0648-4E30-A62C-10BD3E145E09}" srcOrd="5" destOrd="0" presId="urn:microsoft.com/office/officeart/2005/8/layout/cycle8"/>
    <dgm:cxn modelId="{019C6208-5E9F-4BE1-88F7-45F38AAE4A2D}" type="presParOf" srcId="{7E05451B-9C26-44E3-B9BD-E1A949E2690F}" destId="{5A065C90-E93A-41DE-81BA-751DFC26ED51}" srcOrd="6" destOrd="0" presId="urn:microsoft.com/office/officeart/2005/8/layout/cycle8"/>
    <dgm:cxn modelId="{6D615496-110B-409C-8970-86549F8150C6}" type="presParOf" srcId="{7E05451B-9C26-44E3-B9BD-E1A949E2690F}" destId="{096E139D-3920-4069-9098-72A7B8870D93}" srcOrd="7" destOrd="0" presId="urn:microsoft.com/office/officeart/2005/8/layout/cycle8"/>
    <dgm:cxn modelId="{1529D12C-6069-4608-B645-A17F933C1043}" type="presParOf" srcId="{7E05451B-9C26-44E3-B9BD-E1A949E2690F}" destId="{FD997EBD-B048-47D5-BB7B-D395DF58DAFF}" srcOrd="8" destOrd="0" presId="urn:microsoft.com/office/officeart/2005/8/layout/cycle8"/>
    <dgm:cxn modelId="{6D474AB1-38CE-40B1-B4B4-9F62AD984B6B}" type="presParOf" srcId="{7E05451B-9C26-44E3-B9BD-E1A949E2690F}" destId="{86E60804-4377-43CF-B80F-61BD6A0A70AA}" srcOrd="9" destOrd="0" presId="urn:microsoft.com/office/officeart/2005/8/layout/cycle8"/>
    <dgm:cxn modelId="{FDA82629-404C-4499-96A0-3B75684837AE}" type="presParOf" srcId="{7E05451B-9C26-44E3-B9BD-E1A949E2690F}" destId="{3F11AFB4-1090-4E30-A765-B0FDF14F4CF4}" srcOrd="10" destOrd="0" presId="urn:microsoft.com/office/officeart/2005/8/layout/cycle8"/>
    <dgm:cxn modelId="{4452EBE3-5D7F-4C0F-B723-690972D3E16F}" type="presParOf" srcId="{7E05451B-9C26-44E3-B9BD-E1A949E2690F}" destId="{3D56F834-1597-4053-8BAD-B4BDD25BB29E}" srcOrd="11" destOrd="0" presId="urn:microsoft.com/office/officeart/2005/8/layout/cycle8"/>
    <dgm:cxn modelId="{4F199241-581A-4CD5-AF2D-50040DC3FAB6}" type="presParOf" srcId="{7E05451B-9C26-44E3-B9BD-E1A949E2690F}" destId="{7AA08065-00D6-49AB-B519-F2D646576A14}" srcOrd="12" destOrd="0" presId="urn:microsoft.com/office/officeart/2005/8/layout/cycle8"/>
    <dgm:cxn modelId="{E835C768-583B-4F87-BCCD-C0DDC2FB54F6}" type="presParOf" srcId="{7E05451B-9C26-44E3-B9BD-E1A949E2690F}" destId="{338E18F2-0533-4A20-A88E-C51320583465}" srcOrd="13" destOrd="0" presId="urn:microsoft.com/office/officeart/2005/8/layout/cycle8"/>
    <dgm:cxn modelId="{63C90465-4571-4D88-81E9-947E7EB56050}" type="presParOf" srcId="{7E05451B-9C26-44E3-B9BD-E1A949E2690F}" destId="{1708C735-0A51-4F70-ABB0-0CC645A94827}" srcOrd="14" destOrd="0" presId="urn:microsoft.com/office/officeart/2005/8/layout/cycle8"/>
    <dgm:cxn modelId="{BE874BB7-09B4-4E61-BA5B-A39F2CC20133}" type="presParOf" srcId="{7E05451B-9C26-44E3-B9BD-E1A949E2690F}" destId="{3F6C31CF-4795-440B-A3B7-5A702F20C0BA}" srcOrd="15" destOrd="0" presId="urn:microsoft.com/office/officeart/2005/8/layout/cycle8"/>
    <dgm:cxn modelId="{77FBEA7D-4098-4F34-9061-B7446DFF8FFD}" type="presParOf" srcId="{7E05451B-9C26-44E3-B9BD-E1A949E2690F}" destId="{10453EA4-4647-497F-970D-D6994F81DAB9}" srcOrd="16" destOrd="0" presId="urn:microsoft.com/office/officeart/2005/8/layout/cycle8"/>
    <dgm:cxn modelId="{FF76BBF1-8EFD-40F5-835D-9FC5EABEE520}" type="presParOf" srcId="{7E05451B-9C26-44E3-B9BD-E1A949E2690F}" destId="{CC9E5D7E-FE2E-45B6-8692-98CC88397364}" srcOrd="17" destOrd="0" presId="urn:microsoft.com/office/officeart/2005/8/layout/cycle8"/>
    <dgm:cxn modelId="{A5716530-04DC-4FE7-8CFB-8120DE337CFB}" type="presParOf" srcId="{7E05451B-9C26-44E3-B9BD-E1A949E2690F}" destId="{E09D36DA-E38A-4D30-AF88-9AA82AF0157C}" srcOrd="18" destOrd="0" presId="urn:microsoft.com/office/officeart/2005/8/layout/cycle8"/>
    <dgm:cxn modelId="{43C5B365-6BB7-4A01-B26F-B24312931936}" type="presParOf" srcId="{7E05451B-9C26-44E3-B9BD-E1A949E2690F}" destId="{A9773D09-0CED-429D-9BF2-D39CBA1D4D13}" srcOrd="19" destOrd="0" presId="urn:microsoft.com/office/officeart/2005/8/layout/cycle8"/>
    <dgm:cxn modelId="{C1431DC5-18B3-408C-8D94-F78D8B08CEC9}" type="presParOf" srcId="{7E05451B-9C26-44E3-B9BD-E1A949E2690F}" destId="{14C6F59F-7C0D-4448-B0CB-0DF0C571D90A}" srcOrd="20" destOrd="0" presId="urn:microsoft.com/office/officeart/2005/8/layout/cycle8"/>
    <dgm:cxn modelId="{F0931690-5DAF-49FD-BF3A-3A4391E02A89}" type="presParOf" srcId="{7E05451B-9C26-44E3-B9BD-E1A949E2690F}" destId="{2F8DBD52-B48C-46CB-82BE-889BFD6E83C8}" srcOrd="21" destOrd="0" presId="urn:microsoft.com/office/officeart/2005/8/layout/cycle8"/>
    <dgm:cxn modelId="{90E59241-DE25-4737-A8E3-45DF1D4E4596}" type="presParOf" srcId="{7E05451B-9C26-44E3-B9BD-E1A949E2690F}" destId="{84517BEF-FD93-4908-8C02-F17B4F4CBECB}" srcOrd="22" destOrd="0" presId="urn:microsoft.com/office/officeart/2005/8/layout/cycle8"/>
    <dgm:cxn modelId="{1AD8960B-C668-436A-A9F9-3BF06C4540E4}" type="presParOf" srcId="{7E05451B-9C26-44E3-B9BD-E1A949E2690F}" destId="{E20AFAE4-AFED-4D3C-BD87-508E80D62083}" srcOrd="23" destOrd="0" presId="urn:microsoft.com/office/officeart/2005/8/layout/cycle8"/>
    <dgm:cxn modelId="{A19EDFB6-65F8-4E1E-ADCC-AC6FF51469E6}" type="presParOf" srcId="{7E05451B-9C26-44E3-B9BD-E1A949E2690F}" destId="{05923C5A-A6AA-453F-8362-D7BA549BB486}" srcOrd="24" destOrd="0" presId="urn:microsoft.com/office/officeart/2005/8/layout/cycle8"/>
    <dgm:cxn modelId="{AF2DB8A6-11C0-4644-9B3C-4FA4CE72486E}" type="presParOf" srcId="{7E05451B-9C26-44E3-B9BD-E1A949E2690F}" destId="{21511EB2-6A7A-47B7-8979-7B8B42295058}" srcOrd="25" destOrd="0" presId="urn:microsoft.com/office/officeart/2005/8/layout/cycle8"/>
    <dgm:cxn modelId="{F4EE9229-4422-4457-A873-D19BF714D58E}" type="presParOf" srcId="{7E05451B-9C26-44E3-B9BD-E1A949E2690F}" destId="{C37471B0-3B29-4C7B-A5F9-6FF099D21E78}" srcOrd="26" destOrd="0" presId="urn:microsoft.com/office/officeart/2005/8/layout/cycle8"/>
    <dgm:cxn modelId="{F85281EB-A326-4380-8FCC-6682E7E15236}" type="presParOf" srcId="{7E05451B-9C26-44E3-B9BD-E1A949E2690F}" destId="{FF2FF7CA-E92D-4EA6-8D89-90973A104EEB}" srcOrd="27" destOrd="0" presId="urn:microsoft.com/office/officeart/2005/8/layout/cycle8"/>
    <dgm:cxn modelId="{86E10B6F-CC3A-4AC8-8E9D-8C7C5DF6AD76}" type="presParOf" srcId="{7E05451B-9C26-44E3-B9BD-E1A949E2690F}" destId="{C57D7ADF-5B1B-436A-9C98-4EFDDF4D070E}" srcOrd="28" destOrd="0" presId="urn:microsoft.com/office/officeart/2005/8/layout/cycle8"/>
    <dgm:cxn modelId="{22CB6257-95B8-4990-9F86-E933080CDB79}" type="presParOf" srcId="{7E05451B-9C26-44E3-B9BD-E1A949E2690F}" destId="{1DA0DED4-8546-4A54-834F-772ABE1CC3E1}" srcOrd="29"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AC3C196-D3D3-4EED-AD67-5D82396BB11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E2350007-58E3-4251-BFB5-F9FB4326BCF3}">
      <dgm:prSet/>
      <dgm:spPr/>
      <dgm:t>
        <a:bodyPr/>
        <a:lstStyle/>
        <a:p>
          <a:r>
            <a:rPr lang="en-GB" b="1" dirty="0"/>
            <a:t>Compared to national and regional data ,Gloucestershire  has a better median age of death - 63 years</a:t>
          </a:r>
          <a:endParaRPr lang="en-GB" dirty="0"/>
        </a:p>
      </dgm:t>
    </dgm:pt>
    <dgm:pt modelId="{D1C8E12A-E1DC-4D5D-8CAF-B319199934C6}" type="parTrans" cxnId="{9C4BA9EB-D1F6-47AF-8231-387AD8EC4F95}">
      <dgm:prSet/>
      <dgm:spPr/>
      <dgm:t>
        <a:bodyPr/>
        <a:lstStyle/>
        <a:p>
          <a:endParaRPr lang="en-GB"/>
        </a:p>
      </dgm:t>
    </dgm:pt>
    <dgm:pt modelId="{2FCCD9BA-1699-4195-8871-4F035ADBC498}" type="sibTrans" cxnId="{9C4BA9EB-D1F6-47AF-8231-387AD8EC4F95}">
      <dgm:prSet/>
      <dgm:spPr/>
      <dgm:t>
        <a:bodyPr/>
        <a:lstStyle/>
        <a:p>
          <a:endParaRPr lang="en-GB"/>
        </a:p>
      </dgm:t>
    </dgm:pt>
    <dgm:pt modelId="{15EFDD9A-52AC-45C8-9788-4D16E0898F6C}" type="pres">
      <dgm:prSet presAssocID="{9AC3C196-D3D3-4EED-AD67-5D82396BB11D}" presName="linear" presStyleCnt="0">
        <dgm:presLayoutVars>
          <dgm:animLvl val="lvl"/>
          <dgm:resizeHandles val="exact"/>
        </dgm:presLayoutVars>
      </dgm:prSet>
      <dgm:spPr/>
    </dgm:pt>
    <dgm:pt modelId="{83781C86-BCE5-48B0-AAB1-0F94F72F49AE}" type="pres">
      <dgm:prSet presAssocID="{E2350007-58E3-4251-BFB5-F9FB4326BCF3}" presName="parentText" presStyleLbl="node1" presStyleIdx="0" presStyleCnt="1">
        <dgm:presLayoutVars>
          <dgm:chMax val="0"/>
          <dgm:bulletEnabled val="1"/>
        </dgm:presLayoutVars>
      </dgm:prSet>
      <dgm:spPr/>
    </dgm:pt>
  </dgm:ptLst>
  <dgm:cxnLst>
    <dgm:cxn modelId="{05CA35A3-654D-4DC9-AF26-7FE5CF9181F4}" type="presOf" srcId="{E2350007-58E3-4251-BFB5-F9FB4326BCF3}" destId="{83781C86-BCE5-48B0-AAB1-0F94F72F49AE}" srcOrd="0" destOrd="0" presId="urn:microsoft.com/office/officeart/2005/8/layout/vList2"/>
    <dgm:cxn modelId="{525D75CC-2581-46D6-9AE4-3E75B626A3E6}" type="presOf" srcId="{9AC3C196-D3D3-4EED-AD67-5D82396BB11D}" destId="{15EFDD9A-52AC-45C8-9788-4D16E0898F6C}" srcOrd="0" destOrd="0" presId="urn:microsoft.com/office/officeart/2005/8/layout/vList2"/>
    <dgm:cxn modelId="{9C4BA9EB-D1F6-47AF-8231-387AD8EC4F95}" srcId="{9AC3C196-D3D3-4EED-AD67-5D82396BB11D}" destId="{E2350007-58E3-4251-BFB5-F9FB4326BCF3}" srcOrd="0" destOrd="0" parTransId="{D1C8E12A-E1DC-4D5D-8CAF-B319199934C6}" sibTransId="{2FCCD9BA-1699-4195-8871-4F035ADBC498}"/>
    <dgm:cxn modelId="{91790C10-EE9E-4AE6-8E1D-6F376244BDFB}" type="presParOf" srcId="{15EFDD9A-52AC-45C8-9788-4D16E0898F6C}" destId="{83781C86-BCE5-48B0-AAB1-0F94F72F49AE}"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BA3EB27-26C3-4E11-858F-9DDF02F606A3}" type="doc">
      <dgm:prSet loTypeId="urn:microsoft.com/office/officeart/2005/8/layout/lProcess2" loCatId="relationship" qsTypeId="urn:microsoft.com/office/officeart/2005/8/quickstyle/3d2" qsCatId="3D" csTypeId="urn:microsoft.com/office/officeart/2005/8/colors/accent1_2" csCatId="accent1" phldr="1"/>
      <dgm:spPr/>
      <dgm:t>
        <a:bodyPr/>
        <a:lstStyle/>
        <a:p>
          <a:endParaRPr lang="en-GB"/>
        </a:p>
      </dgm:t>
    </dgm:pt>
    <dgm:pt modelId="{AB9E0BCE-34B5-40FF-BCF3-FF41C072143A}">
      <dgm:prSet/>
      <dgm:spPr/>
      <dgm:t>
        <a:bodyPr/>
        <a:lstStyle/>
        <a:p>
          <a:r>
            <a:rPr lang="en-GB" b="1" dirty="0"/>
            <a:t>LeDeR National Top 4 Causes of Death 2021</a:t>
          </a:r>
          <a:endParaRPr lang="en-GB" dirty="0"/>
        </a:p>
      </dgm:t>
    </dgm:pt>
    <dgm:pt modelId="{6435161B-FB09-48B0-B0D7-B155A8EF48F9}" type="parTrans" cxnId="{E4FE3865-5912-45EB-A7DF-E13BDBEBA11C}">
      <dgm:prSet/>
      <dgm:spPr/>
      <dgm:t>
        <a:bodyPr/>
        <a:lstStyle/>
        <a:p>
          <a:endParaRPr lang="en-GB"/>
        </a:p>
      </dgm:t>
    </dgm:pt>
    <dgm:pt modelId="{92D4579C-CF86-40C1-90BA-F1C5063781A4}" type="sibTrans" cxnId="{E4FE3865-5912-45EB-A7DF-E13BDBEBA11C}">
      <dgm:prSet/>
      <dgm:spPr/>
      <dgm:t>
        <a:bodyPr/>
        <a:lstStyle/>
        <a:p>
          <a:endParaRPr lang="en-GB"/>
        </a:p>
      </dgm:t>
    </dgm:pt>
    <dgm:pt modelId="{AAA46ACB-B05A-403B-8363-F9854CEEA66F}">
      <dgm:prSet/>
      <dgm:spPr/>
      <dgm:t>
        <a:bodyPr/>
        <a:lstStyle/>
        <a:p>
          <a:r>
            <a:rPr lang="en-GB"/>
            <a:t>Covid-19 </a:t>
          </a:r>
        </a:p>
      </dgm:t>
    </dgm:pt>
    <dgm:pt modelId="{B5164410-0214-44C7-B2EE-2EFC3E4D7470}" type="parTrans" cxnId="{21F24433-7861-4CAB-9E39-1151C5F6E360}">
      <dgm:prSet/>
      <dgm:spPr/>
      <dgm:t>
        <a:bodyPr/>
        <a:lstStyle/>
        <a:p>
          <a:endParaRPr lang="en-GB"/>
        </a:p>
      </dgm:t>
    </dgm:pt>
    <dgm:pt modelId="{FB6BAE5A-98A9-4E69-AA15-17D151B76C16}" type="sibTrans" cxnId="{21F24433-7861-4CAB-9E39-1151C5F6E360}">
      <dgm:prSet/>
      <dgm:spPr/>
      <dgm:t>
        <a:bodyPr/>
        <a:lstStyle/>
        <a:p>
          <a:endParaRPr lang="en-GB"/>
        </a:p>
      </dgm:t>
    </dgm:pt>
    <dgm:pt modelId="{6C8C11C1-A8E5-4698-B4CC-16E14CB3AE91}">
      <dgm:prSet/>
      <dgm:spPr/>
      <dgm:t>
        <a:bodyPr/>
        <a:lstStyle/>
        <a:p>
          <a:r>
            <a:rPr lang="en-GB" dirty="0"/>
            <a:t>Diseases of the Circulatory system</a:t>
          </a:r>
        </a:p>
      </dgm:t>
    </dgm:pt>
    <dgm:pt modelId="{E9C489A2-7CAA-461F-9770-02E81B658817}" type="parTrans" cxnId="{516C669D-D096-46CB-8308-45DCF9B3E8C1}">
      <dgm:prSet/>
      <dgm:spPr/>
      <dgm:t>
        <a:bodyPr/>
        <a:lstStyle/>
        <a:p>
          <a:endParaRPr lang="en-GB"/>
        </a:p>
      </dgm:t>
    </dgm:pt>
    <dgm:pt modelId="{DE72E9E3-4622-4396-B756-47C99C20D561}" type="sibTrans" cxnId="{516C669D-D096-46CB-8308-45DCF9B3E8C1}">
      <dgm:prSet/>
      <dgm:spPr/>
      <dgm:t>
        <a:bodyPr/>
        <a:lstStyle/>
        <a:p>
          <a:endParaRPr lang="en-GB"/>
        </a:p>
      </dgm:t>
    </dgm:pt>
    <dgm:pt modelId="{F8B3C29F-FFE0-479A-8F53-8A149AA1C25E}">
      <dgm:prSet/>
      <dgm:spPr/>
      <dgm:t>
        <a:bodyPr/>
        <a:lstStyle/>
        <a:p>
          <a:r>
            <a:rPr lang="en-GB"/>
            <a:t>Diseases of the respiratory system</a:t>
          </a:r>
        </a:p>
      </dgm:t>
    </dgm:pt>
    <dgm:pt modelId="{96D61838-5FD9-473A-A76F-C6F57F6AA162}" type="parTrans" cxnId="{F7F68714-CD91-4AC9-A7DF-7DD09FE68415}">
      <dgm:prSet/>
      <dgm:spPr/>
      <dgm:t>
        <a:bodyPr/>
        <a:lstStyle/>
        <a:p>
          <a:endParaRPr lang="en-GB"/>
        </a:p>
      </dgm:t>
    </dgm:pt>
    <dgm:pt modelId="{0DEAD666-ECED-4B8F-9170-2CD99AFA1C30}" type="sibTrans" cxnId="{F7F68714-CD91-4AC9-A7DF-7DD09FE68415}">
      <dgm:prSet/>
      <dgm:spPr/>
      <dgm:t>
        <a:bodyPr/>
        <a:lstStyle/>
        <a:p>
          <a:endParaRPr lang="en-GB"/>
        </a:p>
      </dgm:t>
    </dgm:pt>
    <dgm:pt modelId="{AAA8AF81-1960-4614-AE47-E596A39C229A}">
      <dgm:prSet/>
      <dgm:spPr/>
      <dgm:t>
        <a:bodyPr/>
        <a:lstStyle/>
        <a:p>
          <a:r>
            <a:rPr lang="en-GB"/>
            <a:t>Cancers </a:t>
          </a:r>
        </a:p>
      </dgm:t>
    </dgm:pt>
    <dgm:pt modelId="{EB9AC572-BCFA-4827-8D98-2A46D251C53B}" type="parTrans" cxnId="{2763A16F-4D18-4EAC-AE76-CA19A71CCE12}">
      <dgm:prSet/>
      <dgm:spPr/>
      <dgm:t>
        <a:bodyPr/>
        <a:lstStyle/>
        <a:p>
          <a:endParaRPr lang="en-GB"/>
        </a:p>
      </dgm:t>
    </dgm:pt>
    <dgm:pt modelId="{5289ADF6-9114-4C3A-B66C-CDADCA10EF88}" type="sibTrans" cxnId="{2763A16F-4D18-4EAC-AE76-CA19A71CCE12}">
      <dgm:prSet/>
      <dgm:spPr/>
      <dgm:t>
        <a:bodyPr/>
        <a:lstStyle/>
        <a:p>
          <a:endParaRPr lang="en-GB"/>
        </a:p>
      </dgm:t>
    </dgm:pt>
    <dgm:pt modelId="{E0B77E5D-16C2-49AB-98BE-DB6C6E8C02E9}" type="pres">
      <dgm:prSet presAssocID="{CBA3EB27-26C3-4E11-858F-9DDF02F606A3}" presName="theList" presStyleCnt="0">
        <dgm:presLayoutVars>
          <dgm:dir/>
          <dgm:animLvl val="lvl"/>
          <dgm:resizeHandles val="exact"/>
        </dgm:presLayoutVars>
      </dgm:prSet>
      <dgm:spPr/>
    </dgm:pt>
    <dgm:pt modelId="{AC6219A1-C5DD-48CE-BF22-3C8E1165F63F}" type="pres">
      <dgm:prSet presAssocID="{AB9E0BCE-34B5-40FF-BCF3-FF41C072143A}" presName="compNode" presStyleCnt="0"/>
      <dgm:spPr/>
    </dgm:pt>
    <dgm:pt modelId="{46A3C98C-2262-4C08-913D-7384DF6E6192}" type="pres">
      <dgm:prSet presAssocID="{AB9E0BCE-34B5-40FF-BCF3-FF41C072143A}" presName="aNode" presStyleLbl="bgShp" presStyleIdx="0" presStyleCnt="1"/>
      <dgm:spPr/>
    </dgm:pt>
    <dgm:pt modelId="{FB0D84FB-98CE-4BAC-B1E4-96884CF0DAA6}" type="pres">
      <dgm:prSet presAssocID="{AB9E0BCE-34B5-40FF-BCF3-FF41C072143A}" presName="textNode" presStyleLbl="bgShp" presStyleIdx="0" presStyleCnt="1"/>
      <dgm:spPr/>
    </dgm:pt>
    <dgm:pt modelId="{EBD9308B-0412-4CDD-92C9-8C0F4A87DD83}" type="pres">
      <dgm:prSet presAssocID="{AB9E0BCE-34B5-40FF-BCF3-FF41C072143A}" presName="compChildNode" presStyleCnt="0"/>
      <dgm:spPr/>
    </dgm:pt>
    <dgm:pt modelId="{938130CD-05F8-422E-8BC8-5EBDFBA3331B}" type="pres">
      <dgm:prSet presAssocID="{AB9E0BCE-34B5-40FF-BCF3-FF41C072143A}" presName="theInnerList" presStyleCnt="0"/>
      <dgm:spPr/>
    </dgm:pt>
    <dgm:pt modelId="{36AE06F5-C6DF-43CC-AA14-F0CFE7E11CA9}" type="pres">
      <dgm:prSet presAssocID="{AAA46ACB-B05A-403B-8363-F9854CEEA66F}" presName="childNode" presStyleLbl="node1" presStyleIdx="0" presStyleCnt="4">
        <dgm:presLayoutVars>
          <dgm:bulletEnabled val="1"/>
        </dgm:presLayoutVars>
      </dgm:prSet>
      <dgm:spPr/>
    </dgm:pt>
    <dgm:pt modelId="{DD516297-EBE6-4CEE-9BF2-4E8E4608F5FF}" type="pres">
      <dgm:prSet presAssocID="{AAA46ACB-B05A-403B-8363-F9854CEEA66F}" presName="aSpace2" presStyleCnt="0"/>
      <dgm:spPr/>
    </dgm:pt>
    <dgm:pt modelId="{26ECF873-EDA5-4F2F-AC12-0F57557BC176}" type="pres">
      <dgm:prSet presAssocID="{6C8C11C1-A8E5-4698-B4CC-16E14CB3AE91}" presName="childNode" presStyleLbl="node1" presStyleIdx="1" presStyleCnt="4">
        <dgm:presLayoutVars>
          <dgm:bulletEnabled val="1"/>
        </dgm:presLayoutVars>
      </dgm:prSet>
      <dgm:spPr/>
    </dgm:pt>
    <dgm:pt modelId="{898F030B-BF7F-40C8-BA42-80126EAD368F}" type="pres">
      <dgm:prSet presAssocID="{6C8C11C1-A8E5-4698-B4CC-16E14CB3AE91}" presName="aSpace2" presStyleCnt="0"/>
      <dgm:spPr/>
    </dgm:pt>
    <dgm:pt modelId="{64F752EB-57F6-4670-B22E-A9ACC3E5207E}" type="pres">
      <dgm:prSet presAssocID="{F8B3C29F-FFE0-479A-8F53-8A149AA1C25E}" presName="childNode" presStyleLbl="node1" presStyleIdx="2" presStyleCnt="4">
        <dgm:presLayoutVars>
          <dgm:bulletEnabled val="1"/>
        </dgm:presLayoutVars>
      </dgm:prSet>
      <dgm:spPr/>
    </dgm:pt>
    <dgm:pt modelId="{49217916-F9FD-403A-ADE6-31C1C2DDDE4A}" type="pres">
      <dgm:prSet presAssocID="{F8B3C29F-FFE0-479A-8F53-8A149AA1C25E}" presName="aSpace2" presStyleCnt="0"/>
      <dgm:spPr/>
    </dgm:pt>
    <dgm:pt modelId="{7629DFC4-4C86-48C2-9992-823250136701}" type="pres">
      <dgm:prSet presAssocID="{AAA8AF81-1960-4614-AE47-E596A39C229A}" presName="childNode" presStyleLbl="node1" presStyleIdx="3" presStyleCnt="4">
        <dgm:presLayoutVars>
          <dgm:bulletEnabled val="1"/>
        </dgm:presLayoutVars>
      </dgm:prSet>
      <dgm:spPr/>
    </dgm:pt>
  </dgm:ptLst>
  <dgm:cxnLst>
    <dgm:cxn modelId="{0D28510B-4C99-42F9-B572-9CFD7A332AB8}" type="presOf" srcId="{AB9E0BCE-34B5-40FF-BCF3-FF41C072143A}" destId="{46A3C98C-2262-4C08-913D-7384DF6E6192}" srcOrd="0" destOrd="0" presId="urn:microsoft.com/office/officeart/2005/8/layout/lProcess2"/>
    <dgm:cxn modelId="{F7F68714-CD91-4AC9-A7DF-7DD09FE68415}" srcId="{AB9E0BCE-34B5-40FF-BCF3-FF41C072143A}" destId="{F8B3C29F-FFE0-479A-8F53-8A149AA1C25E}" srcOrd="2" destOrd="0" parTransId="{96D61838-5FD9-473A-A76F-C6F57F6AA162}" sibTransId="{0DEAD666-ECED-4B8F-9170-2CD99AFA1C30}"/>
    <dgm:cxn modelId="{21F24433-7861-4CAB-9E39-1151C5F6E360}" srcId="{AB9E0BCE-34B5-40FF-BCF3-FF41C072143A}" destId="{AAA46ACB-B05A-403B-8363-F9854CEEA66F}" srcOrd="0" destOrd="0" parTransId="{B5164410-0214-44C7-B2EE-2EFC3E4D7470}" sibTransId="{FB6BAE5A-98A9-4E69-AA15-17D151B76C16}"/>
    <dgm:cxn modelId="{E4FE3865-5912-45EB-A7DF-E13BDBEBA11C}" srcId="{CBA3EB27-26C3-4E11-858F-9DDF02F606A3}" destId="{AB9E0BCE-34B5-40FF-BCF3-FF41C072143A}" srcOrd="0" destOrd="0" parTransId="{6435161B-FB09-48B0-B0D7-B155A8EF48F9}" sibTransId="{92D4579C-CF86-40C1-90BA-F1C5063781A4}"/>
    <dgm:cxn modelId="{E98F9149-70DC-4FFE-95DC-63A90DA8565D}" type="presOf" srcId="{6C8C11C1-A8E5-4698-B4CC-16E14CB3AE91}" destId="{26ECF873-EDA5-4F2F-AC12-0F57557BC176}" srcOrd="0" destOrd="0" presId="urn:microsoft.com/office/officeart/2005/8/layout/lProcess2"/>
    <dgm:cxn modelId="{2763A16F-4D18-4EAC-AE76-CA19A71CCE12}" srcId="{AB9E0BCE-34B5-40FF-BCF3-FF41C072143A}" destId="{AAA8AF81-1960-4614-AE47-E596A39C229A}" srcOrd="3" destOrd="0" parTransId="{EB9AC572-BCFA-4827-8D98-2A46D251C53B}" sibTransId="{5289ADF6-9114-4C3A-B66C-CDADCA10EF88}"/>
    <dgm:cxn modelId="{DD23EF9C-E329-4B12-B58F-47CAB375408B}" type="presOf" srcId="{AAA46ACB-B05A-403B-8363-F9854CEEA66F}" destId="{36AE06F5-C6DF-43CC-AA14-F0CFE7E11CA9}" srcOrd="0" destOrd="0" presId="urn:microsoft.com/office/officeart/2005/8/layout/lProcess2"/>
    <dgm:cxn modelId="{516C669D-D096-46CB-8308-45DCF9B3E8C1}" srcId="{AB9E0BCE-34B5-40FF-BCF3-FF41C072143A}" destId="{6C8C11C1-A8E5-4698-B4CC-16E14CB3AE91}" srcOrd="1" destOrd="0" parTransId="{E9C489A2-7CAA-461F-9770-02E81B658817}" sibTransId="{DE72E9E3-4622-4396-B756-47C99C20D561}"/>
    <dgm:cxn modelId="{DB66F8A7-FC4D-4737-ACDA-7BDE1A39F322}" type="presOf" srcId="{AB9E0BCE-34B5-40FF-BCF3-FF41C072143A}" destId="{FB0D84FB-98CE-4BAC-B1E4-96884CF0DAA6}" srcOrd="1" destOrd="0" presId="urn:microsoft.com/office/officeart/2005/8/layout/lProcess2"/>
    <dgm:cxn modelId="{9F354ACF-1440-4173-9D26-EA51F17D4014}" type="presOf" srcId="{F8B3C29F-FFE0-479A-8F53-8A149AA1C25E}" destId="{64F752EB-57F6-4670-B22E-A9ACC3E5207E}" srcOrd="0" destOrd="0" presId="urn:microsoft.com/office/officeart/2005/8/layout/lProcess2"/>
    <dgm:cxn modelId="{F010ABE7-1965-4F51-A413-14DFA20FBFF5}" type="presOf" srcId="{AAA8AF81-1960-4614-AE47-E596A39C229A}" destId="{7629DFC4-4C86-48C2-9992-823250136701}" srcOrd="0" destOrd="0" presId="urn:microsoft.com/office/officeart/2005/8/layout/lProcess2"/>
    <dgm:cxn modelId="{4F2F33F4-7DF9-4D08-884D-AAF8E96A0487}" type="presOf" srcId="{CBA3EB27-26C3-4E11-858F-9DDF02F606A3}" destId="{E0B77E5D-16C2-49AB-98BE-DB6C6E8C02E9}" srcOrd="0" destOrd="0" presId="urn:microsoft.com/office/officeart/2005/8/layout/lProcess2"/>
    <dgm:cxn modelId="{83BC49FB-CB21-49B9-A538-44DA96985E5A}" type="presParOf" srcId="{E0B77E5D-16C2-49AB-98BE-DB6C6E8C02E9}" destId="{AC6219A1-C5DD-48CE-BF22-3C8E1165F63F}" srcOrd="0" destOrd="0" presId="urn:microsoft.com/office/officeart/2005/8/layout/lProcess2"/>
    <dgm:cxn modelId="{4AFB0842-F1B3-436E-A1BE-28C9368071CB}" type="presParOf" srcId="{AC6219A1-C5DD-48CE-BF22-3C8E1165F63F}" destId="{46A3C98C-2262-4C08-913D-7384DF6E6192}" srcOrd="0" destOrd="0" presId="urn:microsoft.com/office/officeart/2005/8/layout/lProcess2"/>
    <dgm:cxn modelId="{8D7DF295-28F7-4E0F-8D3E-B01D5EA21F54}" type="presParOf" srcId="{AC6219A1-C5DD-48CE-BF22-3C8E1165F63F}" destId="{FB0D84FB-98CE-4BAC-B1E4-96884CF0DAA6}" srcOrd="1" destOrd="0" presId="urn:microsoft.com/office/officeart/2005/8/layout/lProcess2"/>
    <dgm:cxn modelId="{C385919B-5CB1-4BE4-A38D-F6DA9F4B01DB}" type="presParOf" srcId="{AC6219A1-C5DD-48CE-BF22-3C8E1165F63F}" destId="{EBD9308B-0412-4CDD-92C9-8C0F4A87DD83}" srcOrd="2" destOrd="0" presId="urn:microsoft.com/office/officeart/2005/8/layout/lProcess2"/>
    <dgm:cxn modelId="{D19427AE-7629-4BA5-A12D-FB19C1E56188}" type="presParOf" srcId="{EBD9308B-0412-4CDD-92C9-8C0F4A87DD83}" destId="{938130CD-05F8-422E-8BC8-5EBDFBA3331B}" srcOrd="0" destOrd="0" presId="urn:microsoft.com/office/officeart/2005/8/layout/lProcess2"/>
    <dgm:cxn modelId="{2B77F063-5A52-47E9-8150-422A8530B1D5}" type="presParOf" srcId="{938130CD-05F8-422E-8BC8-5EBDFBA3331B}" destId="{36AE06F5-C6DF-43CC-AA14-F0CFE7E11CA9}" srcOrd="0" destOrd="0" presId="urn:microsoft.com/office/officeart/2005/8/layout/lProcess2"/>
    <dgm:cxn modelId="{47EFAC26-D1E9-4BE6-85E6-55D3EB7ABDE9}" type="presParOf" srcId="{938130CD-05F8-422E-8BC8-5EBDFBA3331B}" destId="{DD516297-EBE6-4CEE-9BF2-4E8E4608F5FF}" srcOrd="1" destOrd="0" presId="urn:microsoft.com/office/officeart/2005/8/layout/lProcess2"/>
    <dgm:cxn modelId="{65422501-AA92-42F1-A3D8-01C14F6E0E39}" type="presParOf" srcId="{938130CD-05F8-422E-8BC8-5EBDFBA3331B}" destId="{26ECF873-EDA5-4F2F-AC12-0F57557BC176}" srcOrd="2" destOrd="0" presId="urn:microsoft.com/office/officeart/2005/8/layout/lProcess2"/>
    <dgm:cxn modelId="{A0793115-F3DB-4E51-88BB-A0AC9C0497A6}" type="presParOf" srcId="{938130CD-05F8-422E-8BC8-5EBDFBA3331B}" destId="{898F030B-BF7F-40C8-BA42-80126EAD368F}" srcOrd="3" destOrd="0" presId="urn:microsoft.com/office/officeart/2005/8/layout/lProcess2"/>
    <dgm:cxn modelId="{6A4C7A41-2EDE-4616-92B5-760F1F3BEC26}" type="presParOf" srcId="{938130CD-05F8-422E-8BC8-5EBDFBA3331B}" destId="{64F752EB-57F6-4670-B22E-A9ACC3E5207E}" srcOrd="4" destOrd="0" presId="urn:microsoft.com/office/officeart/2005/8/layout/lProcess2"/>
    <dgm:cxn modelId="{668820D2-1EC5-468F-9084-D8199725C18D}" type="presParOf" srcId="{938130CD-05F8-422E-8BC8-5EBDFBA3331B}" destId="{49217916-F9FD-403A-ADE6-31C1C2DDDE4A}" srcOrd="5" destOrd="0" presId="urn:microsoft.com/office/officeart/2005/8/layout/lProcess2"/>
    <dgm:cxn modelId="{8A4F7539-46A3-4B58-A818-F6FBCC92B6ED}" type="presParOf" srcId="{938130CD-05F8-422E-8BC8-5EBDFBA3331B}" destId="{7629DFC4-4C86-48C2-9992-823250136701}"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446CAF6-6DF9-4DD5-8A71-E87408DD3A7A}" type="doc">
      <dgm:prSet loTypeId="urn:microsoft.com/office/officeart/2005/8/layout/lProcess2" loCatId="relationship" qsTypeId="urn:microsoft.com/office/officeart/2005/8/quickstyle/3d2" qsCatId="3D" csTypeId="urn:microsoft.com/office/officeart/2005/8/colors/accent1_2" csCatId="accent1" phldr="1"/>
      <dgm:spPr/>
      <dgm:t>
        <a:bodyPr/>
        <a:lstStyle/>
        <a:p>
          <a:endParaRPr lang="en-GB"/>
        </a:p>
      </dgm:t>
    </dgm:pt>
    <dgm:pt modelId="{CBB733BF-2D63-41D8-B6EC-93802E5007BA}">
      <dgm:prSet/>
      <dgm:spPr/>
      <dgm:t>
        <a:bodyPr/>
        <a:lstStyle/>
        <a:p>
          <a:r>
            <a:rPr lang="en-GB" b="1" dirty="0"/>
            <a:t>LeDeR Regional Top 4 Causes of Death 2021 </a:t>
          </a:r>
          <a:endParaRPr lang="en-GB" dirty="0"/>
        </a:p>
      </dgm:t>
    </dgm:pt>
    <dgm:pt modelId="{5D42254C-8773-47DB-845C-1D07ADF70BD8}" type="parTrans" cxnId="{55E92BC9-5D8D-4BE8-9543-F92166BECD2C}">
      <dgm:prSet/>
      <dgm:spPr/>
      <dgm:t>
        <a:bodyPr/>
        <a:lstStyle/>
        <a:p>
          <a:endParaRPr lang="en-GB"/>
        </a:p>
      </dgm:t>
    </dgm:pt>
    <dgm:pt modelId="{59749DA5-0C76-40B0-8FB3-FA43C0AC8DCF}" type="sibTrans" cxnId="{55E92BC9-5D8D-4BE8-9543-F92166BECD2C}">
      <dgm:prSet/>
      <dgm:spPr/>
      <dgm:t>
        <a:bodyPr/>
        <a:lstStyle/>
        <a:p>
          <a:endParaRPr lang="en-GB"/>
        </a:p>
      </dgm:t>
    </dgm:pt>
    <dgm:pt modelId="{7E1E2CEB-6A6A-47D8-A37A-2283A6BC6426}">
      <dgm:prSet/>
      <dgm:spPr/>
      <dgm:t>
        <a:bodyPr/>
        <a:lstStyle/>
        <a:p>
          <a:r>
            <a:rPr lang="en-GB" dirty="0"/>
            <a:t>Covid-19</a:t>
          </a:r>
        </a:p>
      </dgm:t>
    </dgm:pt>
    <dgm:pt modelId="{D5DE6B68-5114-480A-8007-FD28185B45B5}" type="parTrans" cxnId="{BB57469B-7D6E-4E78-8C2B-BAC95B1A38E0}">
      <dgm:prSet/>
      <dgm:spPr/>
      <dgm:t>
        <a:bodyPr/>
        <a:lstStyle/>
        <a:p>
          <a:endParaRPr lang="en-GB"/>
        </a:p>
      </dgm:t>
    </dgm:pt>
    <dgm:pt modelId="{6DF05F2B-99C4-4E12-9D1E-528E55C51A4E}" type="sibTrans" cxnId="{BB57469B-7D6E-4E78-8C2B-BAC95B1A38E0}">
      <dgm:prSet/>
      <dgm:spPr/>
      <dgm:t>
        <a:bodyPr/>
        <a:lstStyle/>
        <a:p>
          <a:endParaRPr lang="en-GB"/>
        </a:p>
      </dgm:t>
    </dgm:pt>
    <dgm:pt modelId="{A86191D6-EC0A-40DB-87FA-D48615ABB0AA}">
      <dgm:prSet/>
      <dgm:spPr/>
      <dgm:t>
        <a:bodyPr/>
        <a:lstStyle/>
        <a:p>
          <a:r>
            <a:rPr lang="en-GB"/>
            <a:t>Cancer</a:t>
          </a:r>
        </a:p>
      </dgm:t>
    </dgm:pt>
    <dgm:pt modelId="{DEFA1B4C-C5B9-4068-B9BF-49B6F81588CF}" type="parTrans" cxnId="{67F718D1-CB0A-46D0-877C-D0BAD3CCDEE2}">
      <dgm:prSet/>
      <dgm:spPr/>
      <dgm:t>
        <a:bodyPr/>
        <a:lstStyle/>
        <a:p>
          <a:endParaRPr lang="en-GB"/>
        </a:p>
      </dgm:t>
    </dgm:pt>
    <dgm:pt modelId="{790BA782-0188-423E-8F29-7DFDF42DD5B5}" type="sibTrans" cxnId="{67F718D1-CB0A-46D0-877C-D0BAD3CCDEE2}">
      <dgm:prSet/>
      <dgm:spPr/>
      <dgm:t>
        <a:bodyPr/>
        <a:lstStyle/>
        <a:p>
          <a:endParaRPr lang="en-GB"/>
        </a:p>
      </dgm:t>
    </dgm:pt>
    <dgm:pt modelId="{751F7A9C-849D-46ED-BFE5-AD74B6601648}">
      <dgm:prSet/>
      <dgm:spPr/>
      <dgm:t>
        <a:bodyPr/>
        <a:lstStyle/>
        <a:p>
          <a:r>
            <a:rPr lang="en-GB" dirty="0"/>
            <a:t>Malformations; deformation and chromosomal  abnormalities</a:t>
          </a:r>
        </a:p>
      </dgm:t>
    </dgm:pt>
    <dgm:pt modelId="{49996677-7845-42AE-AB53-337613DEAD80}" type="parTrans" cxnId="{D4B2AECC-A291-4D6B-9D00-8CD7239205F1}">
      <dgm:prSet/>
      <dgm:spPr/>
      <dgm:t>
        <a:bodyPr/>
        <a:lstStyle/>
        <a:p>
          <a:endParaRPr lang="en-GB"/>
        </a:p>
      </dgm:t>
    </dgm:pt>
    <dgm:pt modelId="{2F9F5BD9-0A70-4C4A-983B-D73E88D9E975}" type="sibTrans" cxnId="{D4B2AECC-A291-4D6B-9D00-8CD7239205F1}">
      <dgm:prSet/>
      <dgm:spPr/>
      <dgm:t>
        <a:bodyPr/>
        <a:lstStyle/>
        <a:p>
          <a:endParaRPr lang="en-GB"/>
        </a:p>
      </dgm:t>
    </dgm:pt>
    <dgm:pt modelId="{C031A39B-EF6C-43F4-A03F-6565C657759C}">
      <dgm:prSet/>
      <dgm:spPr/>
      <dgm:t>
        <a:bodyPr/>
        <a:lstStyle/>
        <a:p>
          <a:r>
            <a:rPr lang="en-GB"/>
            <a:t>Influenza  and pneumonia</a:t>
          </a:r>
        </a:p>
      </dgm:t>
    </dgm:pt>
    <dgm:pt modelId="{9569D624-EE14-41A1-8CC3-A01B067EE464}" type="parTrans" cxnId="{44F47C7A-9955-4708-9BC5-139E423AFBF6}">
      <dgm:prSet/>
      <dgm:spPr/>
      <dgm:t>
        <a:bodyPr/>
        <a:lstStyle/>
        <a:p>
          <a:endParaRPr lang="en-GB"/>
        </a:p>
      </dgm:t>
    </dgm:pt>
    <dgm:pt modelId="{7C05A6FD-BF8E-42DC-9D4E-A4D04EA9CB87}" type="sibTrans" cxnId="{44F47C7A-9955-4708-9BC5-139E423AFBF6}">
      <dgm:prSet/>
      <dgm:spPr/>
      <dgm:t>
        <a:bodyPr/>
        <a:lstStyle/>
        <a:p>
          <a:endParaRPr lang="en-GB"/>
        </a:p>
      </dgm:t>
    </dgm:pt>
    <dgm:pt modelId="{E58DCB9E-BC47-49E8-B570-373320A36800}" type="pres">
      <dgm:prSet presAssocID="{D446CAF6-6DF9-4DD5-8A71-E87408DD3A7A}" presName="theList" presStyleCnt="0">
        <dgm:presLayoutVars>
          <dgm:dir/>
          <dgm:animLvl val="lvl"/>
          <dgm:resizeHandles val="exact"/>
        </dgm:presLayoutVars>
      </dgm:prSet>
      <dgm:spPr/>
    </dgm:pt>
    <dgm:pt modelId="{BFDA4255-E63C-415D-9F4E-9772CB097E18}" type="pres">
      <dgm:prSet presAssocID="{CBB733BF-2D63-41D8-B6EC-93802E5007BA}" presName="compNode" presStyleCnt="0"/>
      <dgm:spPr/>
    </dgm:pt>
    <dgm:pt modelId="{DB9CC9AF-4A40-4728-968C-F5B1E9A87D12}" type="pres">
      <dgm:prSet presAssocID="{CBB733BF-2D63-41D8-B6EC-93802E5007BA}" presName="aNode" presStyleLbl="bgShp" presStyleIdx="0" presStyleCnt="1"/>
      <dgm:spPr/>
    </dgm:pt>
    <dgm:pt modelId="{AB75D2D7-90AC-4235-A1E4-D5C14A4AC7BC}" type="pres">
      <dgm:prSet presAssocID="{CBB733BF-2D63-41D8-B6EC-93802E5007BA}" presName="textNode" presStyleLbl="bgShp" presStyleIdx="0" presStyleCnt="1"/>
      <dgm:spPr/>
    </dgm:pt>
    <dgm:pt modelId="{B147FC3A-A73D-4F58-9A13-5A10B545B16D}" type="pres">
      <dgm:prSet presAssocID="{CBB733BF-2D63-41D8-B6EC-93802E5007BA}" presName="compChildNode" presStyleCnt="0"/>
      <dgm:spPr/>
    </dgm:pt>
    <dgm:pt modelId="{A6F5DBA4-D8C2-4700-8DA0-4E47C5BF0432}" type="pres">
      <dgm:prSet presAssocID="{CBB733BF-2D63-41D8-B6EC-93802E5007BA}" presName="theInnerList" presStyleCnt="0"/>
      <dgm:spPr/>
    </dgm:pt>
    <dgm:pt modelId="{EFD480F8-F734-4C2A-A099-4EE1748DAF5E}" type="pres">
      <dgm:prSet presAssocID="{7E1E2CEB-6A6A-47D8-A37A-2283A6BC6426}" presName="childNode" presStyleLbl="node1" presStyleIdx="0" presStyleCnt="4">
        <dgm:presLayoutVars>
          <dgm:bulletEnabled val="1"/>
        </dgm:presLayoutVars>
      </dgm:prSet>
      <dgm:spPr/>
    </dgm:pt>
    <dgm:pt modelId="{29979FB6-BC96-4A27-A97C-788A77BA01FE}" type="pres">
      <dgm:prSet presAssocID="{7E1E2CEB-6A6A-47D8-A37A-2283A6BC6426}" presName="aSpace2" presStyleCnt="0"/>
      <dgm:spPr/>
    </dgm:pt>
    <dgm:pt modelId="{ACA71C9A-8220-438B-B63F-70C9FCCA7416}" type="pres">
      <dgm:prSet presAssocID="{A86191D6-EC0A-40DB-87FA-D48615ABB0AA}" presName="childNode" presStyleLbl="node1" presStyleIdx="1" presStyleCnt="4">
        <dgm:presLayoutVars>
          <dgm:bulletEnabled val="1"/>
        </dgm:presLayoutVars>
      </dgm:prSet>
      <dgm:spPr/>
    </dgm:pt>
    <dgm:pt modelId="{FB3E74F4-59E9-4DDD-9C76-3FA6F4901B33}" type="pres">
      <dgm:prSet presAssocID="{A86191D6-EC0A-40DB-87FA-D48615ABB0AA}" presName="aSpace2" presStyleCnt="0"/>
      <dgm:spPr/>
    </dgm:pt>
    <dgm:pt modelId="{61F9B521-D898-41A2-B57F-5E079209630E}" type="pres">
      <dgm:prSet presAssocID="{751F7A9C-849D-46ED-BFE5-AD74B6601648}" presName="childNode" presStyleLbl="node1" presStyleIdx="2" presStyleCnt="4">
        <dgm:presLayoutVars>
          <dgm:bulletEnabled val="1"/>
        </dgm:presLayoutVars>
      </dgm:prSet>
      <dgm:spPr/>
    </dgm:pt>
    <dgm:pt modelId="{ADCBDF1D-6F24-4F7B-B11A-1D90B7989A3F}" type="pres">
      <dgm:prSet presAssocID="{751F7A9C-849D-46ED-BFE5-AD74B6601648}" presName="aSpace2" presStyleCnt="0"/>
      <dgm:spPr/>
    </dgm:pt>
    <dgm:pt modelId="{96709E60-6896-4B11-8870-2AFDE2691A31}" type="pres">
      <dgm:prSet presAssocID="{C031A39B-EF6C-43F4-A03F-6565C657759C}" presName="childNode" presStyleLbl="node1" presStyleIdx="3" presStyleCnt="4">
        <dgm:presLayoutVars>
          <dgm:bulletEnabled val="1"/>
        </dgm:presLayoutVars>
      </dgm:prSet>
      <dgm:spPr/>
    </dgm:pt>
  </dgm:ptLst>
  <dgm:cxnLst>
    <dgm:cxn modelId="{13878C54-3660-48C8-A3AC-59FF8F6AFDAE}" type="presOf" srcId="{C031A39B-EF6C-43F4-A03F-6565C657759C}" destId="{96709E60-6896-4B11-8870-2AFDE2691A31}" srcOrd="0" destOrd="0" presId="urn:microsoft.com/office/officeart/2005/8/layout/lProcess2"/>
    <dgm:cxn modelId="{CAA6E256-C735-4097-AFB4-3F4407ECE9ED}" type="presOf" srcId="{D446CAF6-6DF9-4DD5-8A71-E87408DD3A7A}" destId="{E58DCB9E-BC47-49E8-B570-373320A36800}" srcOrd="0" destOrd="0" presId="urn:microsoft.com/office/officeart/2005/8/layout/lProcess2"/>
    <dgm:cxn modelId="{44F47C7A-9955-4708-9BC5-139E423AFBF6}" srcId="{CBB733BF-2D63-41D8-B6EC-93802E5007BA}" destId="{C031A39B-EF6C-43F4-A03F-6565C657759C}" srcOrd="3" destOrd="0" parTransId="{9569D624-EE14-41A1-8CC3-A01B067EE464}" sibTransId="{7C05A6FD-BF8E-42DC-9D4E-A4D04EA9CB87}"/>
    <dgm:cxn modelId="{BB57469B-7D6E-4E78-8C2B-BAC95B1A38E0}" srcId="{CBB733BF-2D63-41D8-B6EC-93802E5007BA}" destId="{7E1E2CEB-6A6A-47D8-A37A-2283A6BC6426}" srcOrd="0" destOrd="0" parTransId="{D5DE6B68-5114-480A-8007-FD28185B45B5}" sibTransId="{6DF05F2B-99C4-4E12-9D1E-528E55C51A4E}"/>
    <dgm:cxn modelId="{2E1388B4-D986-47DA-ACB4-06FDDD4033A5}" type="presOf" srcId="{CBB733BF-2D63-41D8-B6EC-93802E5007BA}" destId="{AB75D2D7-90AC-4235-A1E4-D5C14A4AC7BC}" srcOrd="1" destOrd="0" presId="urn:microsoft.com/office/officeart/2005/8/layout/lProcess2"/>
    <dgm:cxn modelId="{55E92BC9-5D8D-4BE8-9543-F92166BECD2C}" srcId="{D446CAF6-6DF9-4DD5-8A71-E87408DD3A7A}" destId="{CBB733BF-2D63-41D8-B6EC-93802E5007BA}" srcOrd="0" destOrd="0" parTransId="{5D42254C-8773-47DB-845C-1D07ADF70BD8}" sibTransId="{59749DA5-0C76-40B0-8FB3-FA43C0AC8DCF}"/>
    <dgm:cxn modelId="{D4B2AECC-A291-4D6B-9D00-8CD7239205F1}" srcId="{CBB733BF-2D63-41D8-B6EC-93802E5007BA}" destId="{751F7A9C-849D-46ED-BFE5-AD74B6601648}" srcOrd="2" destOrd="0" parTransId="{49996677-7845-42AE-AB53-337613DEAD80}" sibTransId="{2F9F5BD9-0A70-4C4A-983B-D73E88D9E975}"/>
    <dgm:cxn modelId="{67F718D1-CB0A-46D0-877C-D0BAD3CCDEE2}" srcId="{CBB733BF-2D63-41D8-B6EC-93802E5007BA}" destId="{A86191D6-EC0A-40DB-87FA-D48615ABB0AA}" srcOrd="1" destOrd="0" parTransId="{DEFA1B4C-C5B9-4068-B9BF-49B6F81588CF}" sibTransId="{790BA782-0188-423E-8F29-7DFDF42DD5B5}"/>
    <dgm:cxn modelId="{CB5F76DB-29AE-4ACE-BFFD-4246D66B5758}" type="presOf" srcId="{A86191D6-EC0A-40DB-87FA-D48615ABB0AA}" destId="{ACA71C9A-8220-438B-B63F-70C9FCCA7416}" srcOrd="0" destOrd="0" presId="urn:microsoft.com/office/officeart/2005/8/layout/lProcess2"/>
    <dgm:cxn modelId="{3DCF7CE6-6370-4502-92AD-675B652D1BE6}" type="presOf" srcId="{CBB733BF-2D63-41D8-B6EC-93802E5007BA}" destId="{DB9CC9AF-4A40-4728-968C-F5B1E9A87D12}" srcOrd="0" destOrd="0" presId="urn:microsoft.com/office/officeart/2005/8/layout/lProcess2"/>
    <dgm:cxn modelId="{890292E8-FECA-48D7-890D-293771B44919}" type="presOf" srcId="{7E1E2CEB-6A6A-47D8-A37A-2283A6BC6426}" destId="{EFD480F8-F734-4C2A-A099-4EE1748DAF5E}" srcOrd="0" destOrd="0" presId="urn:microsoft.com/office/officeart/2005/8/layout/lProcess2"/>
    <dgm:cxn modelId="{41B557F1-35F2-444C-8541-8B18ED9517AC}" type="presOf" srcId="{751F7A9C-849D-46ED-BFE5-AD74B6601648}" destId="{61F9B521-D898-41A2-B57F-5E079209630E}" srcOrd="0" destOrd="0" presId="urn:microsoft.com/office/officeart/2005/8/layout/lProcess2"/>
    <dgm:cxn modelId="{21B23B61-A0C8-4208-8F84-FABED5C69A49}" type="presParOf" srcId="{E58DCB9E-BC47-49E8-B570-373320A36800}" destId="{BFDA4255-E63C-415D-9F4E-9772CB097E18}" srcOrd="0" destOrd="0" presId="urn:microsoft.com/office/officeart/2005/8/layout/lProcess2"/>
    <dgm:cxn modelId="{1156C714-B766-4094-A1E6-D8041FA60F99}" type="presParOf" srcId="{BFDA4255-E63C-415D-9F4E-9772CB097E18}" destId="{DB9CC9AF-4A40-4728-968C-F5B1E9A87D12}" srcOrd="0" destOrd="0" presId="urn:microsoft.com/office/officeart/2005/8/layout/lProcess2"/>
    <dgm:cxn modelId="{A7FB0DBC-B7C3-453D-95F7-AB9721609259}" type="presParOf" srcId="{BFDA4255-E63C-415D-9F4E-9772CB097E18}" destId="{AB75D2D7-90AC-4235-A1E4-D5C14A4AC7BC}" srcOrd="1" destOrd="0" presId="urn:microsoft.com/office/officeart/2005/8/layout/lProcess2"/>
    <dgm:cxn modelId="{69803DB5-BD23-4239-8365-A1BC6167FA76}" type="presParOf" srcId="{BFDA4255-E63C-415D-9F4E-9772CB097E18}" destId="{B147FC3A-A73D-4F58-9A13-5A10B545B16D}" srcOrd="2" destOrd="0" presId="urn:microsoft.com/office/officeart/2005/8/layout/lProcess2"/>
    <dgm:cxn modelId="{8DBB4626-D354-47BE-8D99-34CA04A5A374}" type="presParOf" srcId="{B147FC3A-A73D-4F58-9A13-5A10B545B16D}" destId="{A6F5DBA4-D8C2-4700-8DA0-4E47C5BF0432}" srcOrd="0" destOrd="0" presId="urn:microsoft.com/office/officeart/2005/8/layout/lProcess2"/>
    <dgm:cxn modelId="{FC438AAA-F67E-4851-A350-ED00EF8D847B}" type="presParOf" srcId="{A6F5DBA4-D8C2-4700-8DA0-4E47C5BF0432}" destId="{EFD480F8-F734-4C2A-A099-4EE1748DAF5E}" srcOrd="0" destOrd="0" presId="urn:microsoft.com/office/officeart/2005/8/layout/lProcess2"/>
    <dgm:cxn modelId="{1000F363-6BAB-41A4-B0F1-5D30DB98FC42}" type="presParOf" srcId="{A6F5DBA4-D8C2-4700-8DA0-4E47C5BF0432}" destId="{29979FB6-BC96-4A27-A97C-788A77BA01FE}" srcOrd="1" destOrd="0" presId="urn:microsoft.com/office/officeart/2005/8/layout/lProcess2"/>
    <dgm:cxn modelId="{0BD41EEC-83F3-4484-A940-3A9C4B333B6F}" type="presParOf" srcId="{A6F5DBA4-D8C2-4700-8DA0-4E47C5BF0432}" destId="{ACA71C9A-8220-438B-B63F-70C9FCCA7416}" srcOrd="2" destOrd="0" presId="urn:microsoft.com/office/officeart/2005/8/layout/lProcess2"/>
    <dgm:cxn modelId="{10366CF0-C554-47F7-91C9-CBAB04A945BF}" type="presParOf" srcId="{A6F5DBA4-D8C2-4700-8DA0-4E47C5BF0432}" destId="{FB3E74F4-59E9-4DDD-9C76-3FA6F4901B33}" srcOrd="3" destOrd="0" presId="urn:microsoft.com/office/officeart/2005/8/layout/lProcess2"/>
    <dgm:cxn modelId="{D8AD327C-A5BB-4D4E-AD1B-F418EFED863A}" type="presParOf" srcId="{A6F5DBA4-D8C2-4700-8DA0-4E47C5BF0432}" destId="{61F9B521-D898-41A2-B57F-5E079209630E}" srcOrd="4" destOrd="0" presId="urn:microsoft.com/office/officeart/2005/8/layout/lProcess2"/>
    <dgm:cxn modelId="{07429430-4E7D-44E6-BC3E-FC9D8B1C793F}" type="presParOf" srcId="{A6F5DBA4-D8C2-4700-8DA0-4E47C5BF0432}" destId="{ADCBDF1D-6F24-4F7B-B11A-1D90B7989A3F}" srcOrd="5" destOrd="0" presId="urn:microsoft.com/office/officeart/2005/8/layout/lProcess2"/>
    <dgm:cxn modelId="{FCCF283E-81AF-47B1-AD15-84D807B22F34}" type="presParOf" srcId="{A6F5DBA4-D8C2-4700-8DA0-4E47C5BF0432}" destId="{96709E60-6896-4B11-8870-2AFDE2691A31}" srcOrd="6"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926BBEB-D7A3-4A13-8E96-277796E4E625}"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EE32E020-96A5-4264-84AC-759E327AB4E8}">
      <dgm:prSet/>
      <dgm:spPr/>
      <dgm:t>
        <a:bodyPr/>
        <a:lstStyle/>
        <a:p>
          <a:r>
            <a:rPr lang="en-GB" i="0" baseline="0" dirty="0"/>
            <a:t>Of the 26 reviews completed in 2022-2023 reviewers judged DNACPR documentation and processes to have been correctly followed in 24 of the deaths. </a:t>
          </a:r>
          <a:endParaRPr lang="en-US" dirty="0"/>
        </a:p>
      </dgm:t>
    </dgm:pt>
    <dgm:pt modelId="{DB051BD6-858C-474F-B618-E8CF340581B0}" type="parTrans" cxnId="{F887A000-E4FE-4F0D-A384-602B195E6BEE}">
      <dgm:prSet/>
      <dgm:spPr/>
      <dgm:t>
        <a:bodyPr/>
        <a:lstStyle/>
        <a:p>
          <a:endParaRPr lang="en-US"/>
        </a:p>
      </dgm:t>
    </dgm:pt>
    <dgm:pt modelId="{B76C7827-2A41-4B4A-BCBD-261E52527E08}" type="sibTrans" cxnId="{F887A000-E4FE-4F0D-A384-602B195E6BEE}">
      <dgm:prSet/>
      <dgm:spPr/>
      <dgm:t>
        <a:bodyPr/>
        <a:lstStyle/>
        <a:p>
          <a:endParaRPr lang="en-US"/>
        </a:p>
      </dgm:t>
    </dgm:pt>
    <dgm:pt modelId="{7232BA34-27CF-42D3-995A-97E216AA99FB}">
      <dgm:prSet/>
      <dgm:spPr/>
      <dgm:t>
        <a:bodyPr/>
        <a:lstStyle/>
        <a:p>
          <a:r>
            <a:rPr lang="en-GB" i="0" baseline="0"/>
            <a:t>DNACPR was present in 92% of completed reviews.</a:t>
          </a:r>
          <a:endParaRPr lang="en-US"/>
        </a:p>
      </dgm:t>
    </dgm:pt>
    <dgm:pt modelId="{A17B3010-8894-4150-9818-0C61FA018007}" type="parTrans" cxnId="{57CF7CEB-0A40-49BC-9962-265191F4089F}">
      <dgm:prSet/>
      <dgm:spPr/>
      <dgm:t>
        <a:bodyPr/>
        <a:lstStyle/>
        <a:p>
          <a:endParaRPr lang="en-US"/>
        </a:p>
      </dgm:t>
    </dgm:pt>
    <dgm:pt modelId="{4E1E368F-3C92-423B-816C-6008C1CFFA8D}" type="sibTrans" cxnId="{57CF7CEB-0A40-49BC-9962-265191F4089F}">
      <dgm:prSet/>
      <dgm:spPr/>
      <dgm:t>
        <a:bodyPr/>
        <a:lstStyle/>
        <a:p>
          <a:endParaRPr lang="en-US"/>
        </a:p>
      </dgm:t>
    </dgm:pt>
    <dgm:pt modelId="{6B8F75DC-FD7F-49B2-8089-32F16C7FE995}">
      <dgm:prSet/>
      <dgm:spPr/>
      <dgm:t>
        <a:bodyPr/>
        <a:lstStyle/>
        <a:p>
          <a:r>
            <a:rPr lang="en-GB"/>
            <a:t>Nationally in 2021 Nationally  64%  had a DNACPR.</a:t>
          </a:r>
          <a:endParaRPr lang="en-US"/>
        </a:p>
      </dgm:t>
    </dgm:pt>
    <dgm:pt modelId="{38E9A938-9105-480E-9DB4-4D5A1EE1770F}" type="parTrans" cxnId="{4BE9843C-A65D-406B-8533-9B070A7C3D9B}">
      <dgm:prSet/>
      <dgm:spPr/>
      <dgm:t>
        <a:bodyPr/>
        <a:lstStyle/>
        <a:p>
          <a:endParaRPr lang="en-US"/>
        </a:p>
      </dgm:t>
    </dgm:pt>
    <dgm:pt modelId="{20753A81-B766-4C6D-8059-0AE9F0E031D3}" type="sibTrans" cxnId="{4BE9843C-A65D-406B-8533-9B070A7C3D9B}">
      <dgm:prSet/>
      <dgm:spPr/>
      <dgm:t>
        <a:bodyPr/>
        <a:lstStyle/>
        <a:p>
          <a:endParaRPr lang="en-US"/>
        </a:p>
      </dgm:t>
    </dgm:pt>
    <dgm:pt modelId="{A30052A9-32B8-47D9-B6B5-3E1BF0C2DD94}">
      <dgm:prSet/>
      <dgm:spPr/>
      <dgm:t>
        <a:bodyPr/>
        <a:lstStyle/>
        <a:p>
          <a:r>
            <a:rPr lang="en-GB"/>
            <a:t>Nationally 60% DNACPR’s was  followed at  time of death, down 23% from 78% in 2019. </a:t>
          </a:r>
          <a:endParaRPr lang="en-US"/>
        </a:p>
      </dgm:t>
    </dgm:pt>
    <dgm:pt modelId="{4A14054D-01A2-411A-82C5-3A024DD833EB}" type="parTrans" cxnId="{700A2264-5694-4A7E-8984-DDFCFFE1F903}">
      <dgm:prSet/>
      <dgm:spPr/>
      <dgm:t>
        <a:bodyPr/>
        <a:lstStyle/>
        <a:p>
          <a:endParaRPr lang="en-US"/>
        </a:p>
      </dgm:t>
    </dgm:pt>
    <dgm:pt modelId="{4601A3F8-C736-427C-A44B-3CBCEB633D69}" type="sibTrans" cxnId="{700A2264-5694-4A7E-8984-DDFCFFE1F903}">
      <dgm:prSet/>
      <dgm:spPr/>
      <dgm:t>
        <a:bodyPr/>
        <a:lstStyle/>
        <a:p>
          <a:endParaRPr lang="en-US"/>
        </a:p>
      </dgm:t>
    </dgm:pt>
    <dgm:pt modelId="{45492DC8-2464-40B2-8661-252064D83125}">
      <dgm:prSet/>
      <dgm:spPr/>
      <dgm:t>
        <a:bodyPr/>
        <a:lstStyle/>
        <a:p>
          <a:r>
            <a:rPr lang="en-GB" i="0" baseline="0"/>
            <a:t>11 (42%), of the 26 reviews completed had an end-of-life care plan where the death was expected compared to 57% in 2021</a:t>
          </a:r>
          <a:endParaRPr lang="en-US"/>
        </a:p>
      </dgm:t>
    </dgm:pt>
    <dgm:pt modelId="{5146D72F-66BC-4EFF-AAFA-8E528D9678A8}" type="parTrans" cxnId="{CBEA5EEA-0E38-42A7-8473-A1D4F1C0BFA0}">
      <dgm:prSet/>
      <dgm:spPr/>
      <dgm:t>
        <a:bodyPr/>
        <a:lstStyle/>
        <a:p>
          <a:endParaRPr lang="en-US"/>
        </a:p>
      </dgm:t>
    </dgm:pt>
    <dgm:pt modelId="{518BACA3-A208-4AF4-94C7-819D4EA46F17}" type="sibTrans" cxnId="{CBEA5EEA-0E38-42A7-8473-A1D4F1C0BFA0}">
      <dgm:prSet/>
      <dgm:spPr/>
      <dgm:t>
        <a:bodyPr/>
        <a:lstStyle/>
        <a:p>
          <a:endParaRPr lang="en-US"/>
        </a:p>
      </dgm:t>
    </dgm:pt>
    <dgm:pt modelId="{0C33906C-8712-4876-B072-FDC728690944}">
      <dgm:prSet/>
      <dgm:spPr/>
      <dgm:t>
        <a:bodyPr/>
        <a:lstStyle/>
        <a:p>
          <a:r>
            <a:rPr lang="en-GB" i="0" baseline="0"/>
            <a:t>12 (46%)  of the reviews completed  had an end-of-life care plan in place where the death was unexpected. </a:t>
          </a:r>
          <a:endParaRPr lang="en-US"/>
        </a:p>
      </dgm:t>
    </dgm:pt>
    <dgm:pt modelId="{4752FA32-5F85-470F-92E5-5D701B31D4A3}" type="parTrans" cxnId="{28208DB9-C92B-4B35-8481-F5B6E3587799}">
      <dgm:prSet/>
      <dgm:spPr/>
      <dgm:t>
        <a:bodyPr/>
        <a:lstStyle/>
        <a:p>
          <a:endParaRPr lang="en-US"/>
        </a:p>
      </dgm:t>
    </dgm:pt>
    <dgm:pt modelId="{F3D5E4AF-7543-489A-9652-5D61732E9219}" type="sibTrans" cxnId="{28208DB9-C92B-4B35-8481-F5B6E3587799}">
      <dgm:prSet/>
      <dgm:spPr/>
      <dgm:t>
        <a:bodyPr/>
        <a:lstStyle/>
        <a:p>
          <a:endParaRPr lang="en-US"/>
        </a:p>
      </dgm:t>
    </dgm:pt>
    <dgm:pt modelId="{5A66ED69-041C-4AB1-B7BD-6CA3528BF441}">
      <dgm:prSet/>
      <dgm:spPr/>
      <dgm:t>
        <a:bodyPr/>
        <a:lstStyle/>
        <a:p>
          <a:r>
            <a:rPr lang="en-GB" i="0" baseline="0"/>
            <a:t>In Gloucestershire only 2% of people didn’t have a DNACPR  compared to national and region</a:t>
          </a:r>
          <a:endParaRPr lang="en-US"/>
        </a:p>
      </dgm:t>
    </dgm:pt>
    <dgm:pt modelId="{9159D529-195E-486C-A922-7D8BA0DEC0F8}" type="parTrans" cxnId="{98B09734-3FED-43D4-AA10-5DC5327CCE0D}">
      <dgm:prSet/>
      <dgm:spPr/>
      <dgm:t>
        <a:bodyPr/>
        <a:lstStyle/>
        <a:p>
          <a:endParaRPr lang="en-US"/>
        </a:p>
      </dgm:t>
    </dgm:pt>
    <dgm:pt modelId="{2B0A4DB0-8EF8-4655-A707-EE58A16CE626}" type="sibTrans" cxnId="{98B09734-3FED-43D4-AA10-5DC5327CCE0D}">
      <dgm:prSet/>
      <dgm:spPr/>
      <dgm:t>
        <a:bodyPr/>
        <a:lstStyle/>
        <a:p>
          <a:endParaRPr lang="en-US"/>
        </a:p>
      </dgm:t>
    </dgm:pt>
    <dgm:pt modelId="{128CA52B-294B-49C9-B3A9-D2A1E4C96AB6}" type="pres">
      <dgm:prSet presAssocID="{E926BBEB-D7A3-4A13-8E96-277796E4E625}" presName="diagram" presStyleCnt="0">
        <dgm:presLayoutVars>
          <dgm:dir/>
          <dgm:resizeHandles val="exact"/>
        </dgm:presLayoutVars>
      </dgm:prSet>
      <dgm:spPr/>
    </dgm:pt>
    <dgm:pt modelId="{A7B25468-1ECE-4FDB-BAD0-139042D54C3D}" type="pres">
      <dgm:prSet presAssocID="{EE32E020-96A5-4264-84AC-759E327AB4E8}" presName="node" presStyleLbl="node1" presStyleIdx="0" presStyleCnt="7">
        <dgm:presLayoutVars>
          <dgm:bulletEnabled val="1"/>
        </dgm:presLayoutVars>
      </dgm:prSet>
      <dgm:spPr/>
    </dgm:pt>
    <dgm:pt modelId="{CB5FDC63-745F-4846-9AC5-ED398CBD1431}" type="pres">
      <dgm:prSet presAssocID="{B76C7827-2A41-4B4A-BCBD-261E52527E08}" presName="sibTrans" presStyleCnt="0"/>
      <dgm:spPr/>
    </dgm:pt>
    <dgm:pt modelId="{9C2ECAC9-4BF5-4AB8-BCBC-95FA9CEEFE8C}" type="pres">
      <dgm:prSet presAssocID="{7232BA34-27CF-42D3-995A-97E216AA99FB}" presName="node" presStyleLbl="node1" presStyleIdx="1" presStyleCnt="7">
        <dgm:presLayoutVars>
          <dgm:bulletEnabled val="1"/>
        </dgm:presLayoutVars>
      </dgm:prSet>
      <dgm:spPr/>
    </dgm:pt>
    <dgm:pt modelId="{66F1FCEC-D3B6-4227-BABF-048858C7B431}" type="pres">
      <dgm:prSet presAssocID="{4E1E368F-3C92-423B-816C-6008C1CFFA8D}" presName="sibTrans" presStyleCnt="0"/>
      <dgm:spPr/>
    </dgm:pt>
    <dgm:pt modelId="{DB4E7601-9A24-4A6E-BD79-45307F317CCE}" type="pres">
      <dgm:prSet presAssocID="{6B8F75DC-FD7F-49B2-8089-32F16C7FE995}" presName="node" presStyleLbl="node1" presStyleIdx="2" presStyleCnt="7">
        <dgm:presLayoutVars>
          <dgm:bulletEnabled val="1"/>
        </dgm:presLayoutVars>
      </dgm:prSet>
      <dgm:spPr/>
    </dgm:pt>
    <dgm:pt modelId="{054ED71E-8DD3-4111-9856-867667C2E23A}" type="pres">
      <dgm:prSet presAssocID="{20753A81-B766-4C6D-8059-0AE9F0E031D3}" presName="sibTrans" presStyleCnt="0"/>
      <dgm:spPr/>
    </dgm:pt>
    <dgm:pt modelId="{F6E0386B-F22B-4D80-ADD8-29EB923C62E2}" type="pres">
      <dgm:prSet presAssocID="{A30052A9-32B8-47D9-B6B5-3E1BF0C2DD94}" presName="node" presStyleLbl="node1" presStyleIdx="3" presStyleCnt="7">
        <dgm:presLayoutVars>
          <dgm:bulletEnabled val="1"/>
        </dgm:presLayoutVars>
      </dgm:prSet>
      <dgm:spPr/>
    </dgm:pt>
    <dgm:pt modelId="{4964157B-42A8-437E-9F3D-1AA325F0E2E3}" type="pres">
      <dgm:prSet presAssocID="{4601A3F8-C736-427C-A44B-3CBCEB633D69}" presName="sibTrans" presStyleCnt="0"/>
      <dgm:spPr/>
    </dgm:pt>
    <dgm:pt modelId="{20B36C09-1C4E-411D-9485-3257FCCDE2C5}" type="pres">
      <dgm:prSet presAssocID="{45492DC8-2464-40B2-8661-252064D83125}" presName="node" presStyleLbl="node1" presStyleIdx="4" presStyleCnt="7">
        <dgm:presLayoutVars>
          <dgm:bulletEnabled val="1"/>
        </dgm:presLayoutVars>
      </dgm:prSet>
      <dgm:spPr/>
    </dgm:pt>
    <dgm:pt modelId="{8E35E2B5-CB6D-4DE4-AF31-100FC8C70664}" type="pres">
      <dgm:prSet presAssocID="{518BACA3-A208-4AF4-94C7-819D4EA46F17}" presName="sibTrans" presStyleCnt="0"/>
      <dgm:spPr/>
    </dgm:pt>
    <dgm:pt modelId="{E7B7168B-6527-49DD-83B1-4990F47607D3}" type="pres">
      <dgm:prSet presAssocID="{0C33906C-8712-4876-B072-FDC728690944}" presName="node" presStyleLbl="node1" presStyleIdx="5" presStyleCnt="7">
        <dgm:presLayoutVars>
          <dgm:bulletEnabled val="1"/>
        </dgm:presLayoutVars>
      </dgm:prSet>
      <dgm:spPr/>
    </dgm:pt>
    <dgm:pt modelId="{A7691022-2EB4-4639-BC55-044FDBF836C6}" type="pres">
      <dgm:prSet presAssocID="{F3D5E4AF-7543-489A-9652-5D61732E9219}" presName="sibTrans" presStyleCnt="0"/>
      <dgm:spPr/>
    </dgm:pt>
    <dgm:pt modelId="{8F469D89-4188-44C2-9779-FFEBC155848E}" type="pres">
      <dgm:prSet presAssocID="{5A66ED69-041C-4AB1-B7BD-6CA3528BF441}" presName="node" presStyleLbl="node1" presStyleIdx="6" presStyleCnt="7">
        <dgm:presLayoutVars>
          <dgm:bulletEnabled val="1"/>
        </dgm:presLayoutVars>
      </dgm:prSet>
      <dgm:spPr/>
    </dgm:pt>
  </dgm:ptLst>
  <dgm:cxnLst>
    <dgm:cxn modelId="{F887A000-E4FE-4F0D-A384-602B195E6BEE}" srcId="{E926BBEB-D7A3-4A13-8E96-277796E4E625}" destId="{EE32E020-96A5-4264-84AC-759E327AB4E8}" srcOrd="0" destOrd="0" parTransId="{DB051BD6-858C-474F-B618-E8CF340581B0}" sibTransId="{B76C7827-2A41-4B4A-BCBD-261E52527E08}"/>
    <dgm:cxn modelId="{64A66833-3E2D-4605-B6BD-A48D2EB311B0}" type="presOf" srcId="{EE32E020-96A5-4264-84AC-759E327AB4E8}" destId="{A7B25468-1ECE-4FDB-BAD0-139042D54C3D}" srcOrd="0" destOrd="0" presId="urn:microsoft.com/office/officeart/2005/8/layout/default"/>
    <dgm:cxn modelId="{98B09734-3FED-43D4-AA10-5DC5327CCE0D}" srcId="{E926BBEB-D7A3-4A13-8E96-277796E4E625}" destId="{5A66ED69-041C-4AB1-B7BD-6CA3528BF441}" srcOrd="6" destOrd="0" parTransId="{9159D529-195E-486C-A922-7D8BA0DEC0F8}" sibTransId="{2B0A4DB0-8EF8-4655-A707-EE58A16CE626}"/>
    <dgm:cxn modelId="{4BE9843C-A65D-406B-8533-9B070A7C3D9B}" srcId="{E926BBEB-D7A3-4A13-8E96-277796E4E625}" destId="{6B8F75DC-FD7F-49B2-8089-32F16C7FE995}" srcOrd="2" destOrd="0" parTransId="{38E9A938-9105-480E-9DB4-4D5A1EE1770F}" sibTransId="{20753A81-B766-4C6D-8059-0AE9F0E031D3}"/>
    <dgm:cxn modelId="{700A2264-5694-4A7E-8984-DDFCFFE1F903}" srcId="{E926BBEB-D7A3-4A13-8E96-277796E4E625}" destId="{A30052A9-32B8-47D9-B6B5-3E1BF0C2DD94}" srcOrd="3" destOrd="0" parTransId="{4A14054D-01A2-411A-82C5-3A024DD833EB}" sibTransId="{4601A3F8-C736-427C-A44B-3CBCEB633D69}"/>
    <dgm:cxn modelId="{7194FF80-90B5-471B-9AAE-6AB36AEC00BD}" type="presOf" srcId="{45492DC8-2464-40B2-8661-252064D83125}" destId="{20B36C09-1C4E-411D-9485-3257FCCDE2C5}" srcOrd="0" destOrd="0" presId="urn:microsoft.com/office/officeart/2005/8/layout/default"/>
    <dgm:cxn modelId="{501E4686-59BA-45CE-93E5-237E58DDDC5F}" type="presOf" srcId="{E926BBEB-D7A3-4A13-8E96-277796E4E625}" destId="{128CA52B-294B-49C9-B3A9-D2A1E4C96AB6}" srcOrd="0" destOrd="0" presId="urn:microsoft.com/office/officeart/2005/8/layout/default"/>
    <dgm:cxn modelId="{4DE1DFB6-BA24-4FC0-90F2-F3DB7BF23467}" type="presOf" srcId="{6B8F75DC-FD7F-49B2-8089-32F16C7FE995}" destId="{DB4E7601-9A24-4A6E-BD79-45307F317CCE}" srcOrd="0" destOrd="0" presId="urn:microsoft.com/office/officeart/2005/8/layout/default"/>
    <dgm:cxn modelId="{28208DB9-C92B-4B35-8481-F5B6E3587799}" srcId="{E926BBEB-D7A3-4A13-8E96-277796E4E625}" destId="{0C33906C-8712-4876-B072-FDC728690944}" srcOrd="5" destOrd="0" parTransId="{4752FA32-5F85-470F-92E5-5D701B31D4A3}" sibTransId="{F3D5E4AF-7543-489A-9652-5D61732E9219}"/>
    <dgm:cxn modelId="{EC591ADE-B403-45E7-966F-F3F6039AFBA4}" type="presOf" srcId="{7232BA34-27CF-42D3-995A-97E216AA99FB}" destId="{9C2ECAC9-4BF5-4AB8-BCBC-95FA9CEEFE8C}" srcOrd="0" destOrd="0" presId="urn:microsoft.com/office/officeart/2005/8/layout/default"/>
    <dgm:cxn modelId="{1335D1E2-C796-40E7-B486-3B3F11353954}" type="presOf" srcId="{5A66ED69-041C-4AB1-B7BD-6CA3528BF441}" destId="{8F469D89-4188-44C2-9779-FFEBC155848E}" srcOrd="0" destOrd="0" presId="urn:microsoft.com/office/officeart/2005/8/layout/default"/>
    <dgm:cxn modelId="{CBEA5EEA-0E38-42A7-8473-A1D4F1C0BFA0}" srcId="{E926BBEB-D7A3-4A13-8E96-277796E4E625}" destId="{45492DC8-2464-40B2-8661-252064D83125}" srcOrd="4" destOrd="0" parTransId="{5146D72F-66BC-4EFF-AAFA-8E528D9678A8}" sibTransId="{518BACA3-A208-4AF4-94C7-819D4EA46F17}"/>
    <dgm:cxn modelId="{57CF7CEB-0A40-49BC-9962-265191F4089F}" srcId="{E926BBEB-D7A3-4A13-8E96-277796E4E625}" destId="{7232BA34-27CF-42D3-995A-97E216AA99FB}" srcOrd="1" destOrd="0" parTransId="{A17B3010-8894-4150-9818-0C61FA018007}" sibTransId="{4E1E368F-3C92-423B-816C-6008C1CFFA8D}"/>
    <dgm:cxn modelId="{747C28F6-53A0-4ED3-9EDA-ADE62C0FA262}" type="presOf" srcId="{A30052A9-32B8-47D9-B6B5-3E1BF0C2DD94}" destId="{F6E0386B-F22B-4D80-ADD8-29EB923C62E2}" srcOrd="0" destOrd="0" presId="urn:microsoft.com/office/officeart/2005/8/layout/default"/>
    <dgm:cxn modelId="{6105AAF8-B3B7-4AFE-831E-BCD81B943AF0}" type="presOf" srcId="{0C33906C-8712-4876-B072-FDC728690944}" destId="{E7B7168B-6527-49DD-83B1-4990F47607D3}" srcOrd="0" destOrd="0" presId="urn:microsoft.com/office/officeart/2005/8/layout/default"/>
    <dgm:cxn modelId="{26E3F5B6-6555-4A06-AC58-26D7C4F2DC9B}" type="presParOf" srcId="{128CA52B-294B-49C9-B3A9-D2A1E4C96AB6}" destId="{A7B25468-1ECE-4FDB-BAD0-139042D54C3D}" srcOrd="0" destOrd="0" presId="urn:microsoft.com/office/officeart/2005/8/layout/default"/>
    <dgm:cxn modelId="{40384775-031B-4F70-B56F-C8966006DA92}" type="presParOf" srcId="{128CA52B-294B-49C9-B3A9-D2A1E4C96AB6}" destId="{CB5FDC63-745F-4846-9AC5-ED398CBD1431}" srcOrd="1" destOrd="0" presId="urn:microsoft.com/office/officeart/2005/8/layout/default"/>
    <dgm:cxn modelId="{39C39550-5F8F-4050-94D5-7D207CE99698}" type="presParOf" srcId="{128CA52B-294B-49C9-B3A9-D2A1E4C96AB6}" destId="{9C2ECAC9-4BF5-4AB8-BCBC-95FA9CEEFE8C}" srcOrd="2" destOrd="0" presId="urn:microsoft.com/office/officeart/2005/8/layout/default"/>
    <dgm:cxn modelId="{8631212E-DCEA-4D6A-ADE5-D050E1A79F25}" type="presParOf" srcId="{128CA52B-294B-49C9-B3A9-D2A1E4C96AB6}" destId="{66F1FCEC-D3B6-4227-BABF-048858C7B431}" srcOrd="3" destOrd="0" presId="urn:microsoft.com/office/officeart/2005/8/layout/default"/>
    <dgm:cxn modelId="{AB5A5D09-DB7E-4292-8CF5-28ECBE0CC9FC}" type="presParOf" srcId="{128CA52B-294B-49C9-B3A9-D2A1E4C96AB6}" destId="{DB4E7601-9A24-4A6E-BD79-45307F317CCE}" srcOrd="4" destOrd="0" presId="urn:microsoft.com/office/officeart/2005/8/layout/default"/>
    <dgm:cxn modelId="{276A555B-EE0C-469E-82B6-85778F97D43D}" type="presParOf" srcId="{128CA52B-294B-49C9-B3A9-D2A1E4C96AB6}" destId="{054ED71E-8DD3-4111-9856-867667C2E23A}" srcOrd="5" destOrd="0" presId="urn:microsoft.com/office/officeart/2005/8/layout/default"/>
    <dgm:cxn modelId="{27DAA05C-FEBF-4E62-93B0-1779831C473A}" type="presParOf" srcId="{128CA52B-294B-49C9-B3A9-D2A1E4C96AB6}" destId="{F6E0386B-F22B-4D80-ADD8-29EB923C62E2}" srcOrd="6" destOrd="0" presId="urn:microsoft.com/office/officeart/2005/8/layout/default"/>
    <dgm:cxn modelId="{B4828D1A-2AD8-4F4F-806D-11E74C6EB7A5}" type="presParOf" srcId="{128CA52B-294B-49C9-B3A9-D2A1E4C96AB6}" destId="{4964157B-42A8-437E-9F3D-1AA325F0E2E3}" srcOrd="7" destOrd="0" presId="urn:microsoft.com/office/officeart/2005/8/layout/default"/>
    <dgm:cxn modelId="{1BCE35FC-8045-4944-832B-8EF94FA9ABA8}" type="presParOf" srcId="{128CA52B-294B-49C9-B3A9-D2A1E4C96AB6}" destId="{20B36C09-1C4E-411D-9485-3257FCCDE2C5}" srcOrd="8" destOrd="0" presId="urn:microsoft.com/office/officeart/2005/8/layout/default"/>
    <dgm:cxn modelId="{DF25A6EB-90FB-4204-84FA-FE4540BF5ECA}" type="presParOf" srcId="{128CA52B-294B-49C9-B3A9-D2A1E4C96AB6}" destId="{8E35E2B5-CB6D-4DE4-AF31-100FC8C70664}" srcOrd="9" destOrd="0" presId="urn:microsoft.com/office/officeart/2005/8/layout/default"/>
    <dgm:cxn modelId="{76DF5C02-4D83-47C9-94FF-2B1FE9E295E0}" type="presParOf" srcId="{128CA52B-294B-49C9-B3A9-D2A1E4C96AB6}" destId="{E7B7168B-6527-49DD-83B1-4990F47607D3}" srcOrd="10" destOrd="0" presId="urn:microsoft.com/office/officeart/2005/8/layout/default"/>
    <dgm:cxn modelId="{7417032F-AECE-4A09-AC61-1DC39E7C7421}" type="presParOf" srcId="{128CA52B-294B-49C9-B3A9-D2A1E4C96AB6}" destId="{A7691022-2EB4-4639-BC55-044FDBF836C6}" srcOrd="11" destOrd="0" presId="urn:microsoft.com/office/officeart/2005/8/layout/default"/>
    <dgm:cxn modelId="{20FDFB0A-6511-4E4B-86BF-F0C2B8CFC67A}" type="presParOf" srcId="{128CA52B-294B-49C9-B3A9-D2A1E4C96AB6}" destId="{8F469D89-4188-44C2-9779-FFEBC155848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C176994-6BE3-49CE-8038-59147DA6B09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6AF9202-55F9-4225-B2D5-312D94451930}">
      <dgm:prSet/>
      <dgm:spPr/>
      <dgm:t>
        <a:bodyPr/>
        <a:lstStyle/>
        <a:p>
          <a:r>
            <a:rPr lang="en-GB"/>
            <a:t>What does the programme need to change</a:t>
          </a:r>
        </a:p>
      </dgm:t>
    </dgm:pt>
    <dgm:pt modelId="{A0E0A781-F374-47B9-892C-62FCFA640803}" type="parTrans" cxnId="{75C257ED-811E-4A3C-8B98-80FBBF0307C2}">
      <dgm:prSet/>
      <dgm:spPr/>
      <dgm:t>
        <a:bodyPr/>
        <a:lstStyle/>
        <a:p>
          <a:endParaRPr lang="en-GB"/>
        </a:p>
      </dgm:t>
    </dgm:pt>
    <dgm:pt modelId="{86260008-75D7-423E-B42E-3FF349C7B50C}" type="sibTrans" cxnId="{75C257ED-811E-4A3C-8B98-80FBBF0307C2}">
      <dgm:prSet/>
      <dgm:spPr/>
      <dgm:t>
        <a:bodyPr/>
        <a:lstStyle/>
        <a:p>
          <a:endParaRPr lang="en-GB"/>
        </a:p>
      </dgm:t>
    </dgm:pt>
    <dgm:pt modelId="{9CA9E744-C5FF-4B75-A1E7-29E26B92CF42}">
      <dgm:prSet/>
      <dgm:spPr/>
      <dgm:t>
        <a:bodyPr/>
        <a:lstStyle/>
        <a:p>
          <a:r>
            <a:rPr lang="en-GB" dirty="0"/>
            <a:t>Sharing the learning more widely with care providers, other clinical programmes, frontline workers etc Maybe a face-to-face conference, podcasts and videos</a:t>
          </a:r>
        </a:p>
      </dgm:t>
    </dgm:pt>
    <dgm:pt modelId="{CA4D33AE-CEA5-4F76-B5CC-5E40CF93C480}" type="parTrans" cxnId="{63CA2078-97C5-44ED-AA98-1D3E1B2632BD}">
      <dgm:prSet/>
      <dgm:spPr/>
      <dgm:t>
        <a:bodyPr/>
        <a:lstStyle/>
        <a:p>
          <a:endParaRPr lang="en-GB"/>
        </a:p>
      </dgm:t>
    </dgm:pt>
    <dgm:pt modelId="{F79496A1-E0BE-41DF-8E8F-F1337FB6FF3B}" type="sibTrans" cxnId="{63CA2078-97C5-44ED-AA98-1D3E1B2632BD}">
      <dgm:prSet/>
      <dgm:spPr/>
      <dgm:t>
        <a:bodyPr/>
        <a:lstStyle/>
        <a:p>
          <a:endParaRPr lang="en-GB"/>
        </a:p>
      </dgm:t>
    </dgm:pt>
    <dgm:pt modelId="{ABAEE4B9-6ADB-47A7-952A-495604456082}">
      <dgm:prSet/>
      <dgm:spPr/>
      <dgm:t>
        <a:bodyPr/>
        <a:lstStyle/>
        <a:p>
          <a:r>
            <a:rPr lang="en-GB"/>
            <a:t>Getting communications expertise to help sharing the learning e.g. development of podcasts and a suite of learning resources in various mediums</a:t>
          </a:r>
        </a:p>
      </dgm:t>
    </dgm:pt>
    <dgm:pt modelId="{0010C474-3758-4459-A093-05AB82602273}" type="parTrans" cxnId="{F7159DA6-469E-4F77-AFCB-F79B417DCB31}">
      <dgm:prSet/>
      <dgm:spPr/>
      <dgm:t>
        <a:bodyPr/>
        <a:lstStyle/>
        <a:p>
          <a:endParaRPr lang="en-GB"/>
        </a:p>
      </dgm:t>
    </dgm:pt>
    <dgm:pt modelId="{75EBE7F9-B078-424B-AE41-D1F104353616}" type="sibTrans" cxnId="{F7159DA6-469E-4F77-AFCB-F79B417DCB31}">
      <dgm:prSet/>
      <dgm:spPr/>
      <dgm:t>
        <a:bodyPr/>
        <a:lstStyle/>
        <a:p>
          <a:endParaRPr lang="en-GB"/>
        </a:p>
      </dgm:t>
    </dgm:pt>
    <dgm:pt modelId="{3864836B-747A-42A4-88D5-75C02BAC64AD}">
      <dgm:prSet/>
      <dgm:spPr/>
      <dgm:t>
        <a:bodyPr/>
        <a:lstStyle/>
        <a:p>
          <a:r>
            <a:rPr lang="en-GB"/>
            <a:t>Support frontline workers with a more practical focus/application of what reasonable adjustments are.</a:t>
          </a:r>
        </a:p>
      </dgm:t>
    </dgm:pt>
    <dgm:pt modelId="{9566500F-8610-4A1F-A235-F5A4702684FF}" type="parTrans" cxnId="{CBAEDE70-E076-427B-BE44-E947FDDB456D}">
      <dgm:prSet/>
      <dgm:spPr/>
      <dgm:t>
        <a:bodyPr/>
        <a:lstStyle/>
        <a:p>
          <a:endParaRPr lang="en-GB"/>
        </a:p>
      </dgm:t>
    </dgm:pt>
    <dgm:pt modelId="{80E8A87A-8E38-4A4A-AB3F-C6C7A0FADFA2}" type="sibTrans" cxnId="{CBAEDE70-E076-427B-BE44-E947FDDB456D}">
      <dgm:prSet/>
      <dgm:spPr/>
      <dgm:t>
        <a:bodyPr/>
        <a:lstStyle/>
        <a:p>
          <a:endParaRPr lang="en-GB"/>
        </a:p>
      </dgm:t>
    </dgm:pt>
    <dgm:pt modelId="{AF9A21A9-0A98-4B8B-84C3-72E4A2BF84D1}">
      <dgm:prSet/>
      <dgm:spPr/>
      <dgm:t>
        <a:bodyPr/>
        <a:lstStyle/>
        <a:p>
          <a:r>
            <a:rPr lang="en-GB"/>
            <a:t>How we prioritise the actions for the programme – cannot do it all!  Capacity of the current programme team was cited on more than one occasion as an area for improvement.</a:t>
          </a:r>
        </a:p>
      </dgm:t>
    </dgm:pt>
    <dgm:pt modelId="{CCB07CC4-4829-4805-8D6B-086879E883D4}" type="parTrans" cxnId="{3E641DE3-5DBF-406E-8C10-5B9BA70A97EE}">
      <dgm:prSet/>
      <dgm:spPr/>
      <dgm:t>
        <a:bodyPr/>
        <a:lstStyle/>
        <a:p>
          <a:endParaRPr lang="en-GB"/>
        </a:p>
      </dgm:t>
    </dgm:pt>
    <dgm:pt modelId="{17EC3141-5B30-45CD-9778-8545E9A03E34}" type="sibTrans" cxnId="{3E641DE3-5DBF-406E-8C10-5B9BA70A97EE}">
      <dgm:prSet/>
      <dgm:spPr/>
      <dgm:t>
        <a:bodyPr/>
        <a:lstStyle/>
        <a:p>
          <a:endParaRPr lang="en-GB"/>
        </a:p>
      </dgm:t>
    </dgm:pt>
    <dgm:pt modelId="{ACED059C-2AC9-4112-A28B-4B1193672998}">
      <dgm:prSet/>
      <dgm:spPr/>
      <dgm:t>
        <a:bodyPr/>
        <a:lstStyle/>
        <a:p>
          <a:r>
            <a:rPr lang="en-GB"/>
            <a:t>Membership of the QA panel to be extended – triangulation of evidence between LeDeR, Safeguarding, Health teams, Social care teams and Quality Assurance reviews to support discussion and agreement of learning into action SMART objectives.</a:t>
          </a:r>
        </a:p>
      </dgm:t>
    </dgm:pt>
    <dgm:pt modelId="{5F6D47E6-83EA-4959-80E1-FB23159D055C}" type="parTrans" cxnId="{790C64E6-0E44-4A1D-A967-545B617C127D}">
      <dgm:prSet/>
      <dgm:spPr/>
      <dgm:t>
        <a:bodyPr/>
        <a:lstStyle/>
        <a:p>
          <a:endParaRPr lang="en-GB"/>
        </a:p>
      </dgm:t>
    </dgm:pt>
    <dgm:pt modelId="{8B110B24-85C8-4C55-B64B-983A4447E3AE}" type="sibTrans" cxnId="{790C64E6-0E44-4A1D-A967-545B617C127D}">
      <dgm:prSet/>
      <dgm:spPr/>
      <dgm:t>
        <a:bodyPr/>
        <a:lstStyle/>
        <a:p>
          <a:endParaRPr lang="en-GB"/>
        </a:p>
      </dgm:t>
    </dgm:pt>
    <dgm:pt modelId="{4D7B4B9F-1CB0-4AA1-B3D9-E36553C10DA6}">
      <dgm:prSet/>
      <dgm:spPr/>
      <dgm:t>
        <a:bodyPr/>
        <a:lstStyle/>
        <a:p>
          <a:r>
            <a:rPr lang="en-GB"/>
            <a:t>Need to get better at informing business cases for investment into developing system capacity to take on the improvements recommended.</a:t>
          </a:r>
        </a:p>
      </dgm:t>
    </dgm:pt>
    <dgm:pt modelId="{3EBAFF8B-7E32-41B1-B636-9B70158A08E9}" type="parTrans" cxnId="{0DF3FD8D-C88F-4B8A-A590-8EFF9ECE684F}">
      <dgm:prSet/>
      <dgm:spPr/>
      <dgm:t>
        <a:bodyPr/>
        <a:lstStyle/>
        <a:p>
          <a:endParaRPr lang="en-GB"/>
        </a:p>
      </dgm:t>
    </dgm:pt>
    <dgm:pt modelId="{94065641-D63A-41E1-A049-0302AD771B89}" type="sibTrans" cxnId="{0DF3FD8D-C88F-4B8A-A590-8EFF9ECE684F}">
      <dgm:prSet/>
      <dgm:spPr/>
      <dgm:t>
        <a:bodyPr/>
        <a:lstStyle/>
        <a:p>
          <a:endParaRPr lang="en-GB"/>
        </a:p>
      </dgm:t>
    </dgm:pt>
    <dgm:pt modelId="{3F9AAA5A-A618-49BE-A50B-72C2061D1953}">
      <dgm:prSet/>
      <dgm:spPr/>
      <dgm:t>
        <a:bodyPr/>
        <a:lstStyle/>
        <a:p>
          <a:r>
            <a:rPr lang="en-GB" dirty="0"/>
            <a:t>Respondents felt further knowledge sharing around the MDT approach was required, as was advanced and challenging conversations.</a:t>
          </a:r>
        </a:p>
      </dgm:t>
    </dgm:pt>
    <dgm:pt modelId="{7671EE32-5CA7-46B1-A80E-8325D29CC497}" type="parTrans" cxnId="{EEA17B3A-502E-43BD-B24B-CE1D24BBCA08}">
      <dgm:prSet/>
      <dgm:spPr/>
      <dgm:t>
        <a:bodyPr/>
        <a:lstStyle/>
        <a:p>
          <a:endParaRPr lang="en-GB"/>
        </a:p>
      </dgm:t>
    </dgm:pt>
    <dgm:pt modelId="{DC60D998-8450-4D38-AC0E-0C6BCA147455}" type="sibTrans" cxnId="{EEA17B3A-502E-43BD-B24B-CE1D24BBCA08}">
      <dgm:prSet/>
      <dgm:spPr/>
      <dgm:t>
        <a:bodyPr/>
        <a:lstStyle/>
        <a:p>
          <a:endParaRPr lang="en-GB"/>
        </a:p>
      </dgm:t>
    </dgm:pt>
    <dgm:pt modelId="{675B7875-A6FE-4AC8-A85B-37BA4CA980D1}">
      <dgm:prSet/>
      <dgm:spPr/>
      <dgm:t>
        <a:bodyPr/>
        <a:lstStyle/>
        <a:p>
          <a:r>
            <a:rPr lang="en-GB"/>
            <a:t>People felt that the annual report was too data driven and a greater focus on sharing of stories to bring the learning to life would be helpful.</a:t>
          </a:r>
        </a:p>
      </dgm:t>
    </dgm:pt>
    <dgm:pt modelId="{EC36EE3F-61AA-4537-8329-23E618D0CCEA}" type="parTrans" cxnId="{0E5D6F8C-7A2B-4B0A-AA49-658841330791}">
      <dgm:prSet/>
      <dgm:spPr/>
      <dgm:t>
        <a:bodyPr/>
        <a:lstStyle/>
        <a:p>
          <a:endParaRPr lang="en-GB"/>
        </a:p>
      </dgm:t>
    </dgm:pt>
    <dgm:pt modelId="{A89EA6B6-9DE7-4026-B705-489CB73F657B}" type="sibTrans" cxnId="{0E5D6F8C-7A2B-4B0A-AA49-658841330791}">
      <dgm:prSet/>
      <dgm:spPr/>
      <dgm:t>
        <a:bodyPr/>
        <a:lstStyle/>
        <a:p>
          <a:endParaRPr lang="en-GB"/>
        </a:p>
      </dgm:t>
    </dgm:pt>
    <dgm:pt modelId="{D75C6C94-CA53-4165-8E01-4C7AE5D13642}" type="pres">
      <dgm:prSet presAssocID="{DC176994-6BE3-49CE-8038-59147DA6B09C}" presName="diagram" presStyleCnt="0">
        <dgm:presLayoutVars>
          <dgm:dir/>
          <dgm:resizeHandles val="exact"/>
        </dgm:presLayoutVars>
      </dgm:prSet>
      <dgm:spPr/>
    </dgm:pt>
    <dgm:pt modelId="{2301D39F-7D50-4E05-99E1-2A7D757D4D5F}" type="pres">
      <dgm:prSet presAssocID="{B6AF9202-55F9-4225-B2D5-312D94451930}" presName="node" presStyleLbl="node1" presStyleIdx="0" presStyleCnt="1">
        <dgm:presLayoutVars>
          <dgm:bulletEnabled val="1"/>
        </dgm:presLayoutVars>
      </dgm:prSet>
      <dgm:spPr/>
    </dgm:pt>
  </dgm:ptLst>
  <dgm:cxnLst>
    <dgm:cxn modelId="{A6E85107-92B5-4D61-8369-18FEE1A50070}" type="presOf" srcId="{3864836B-747A-42A4-88D5-75C02BAC64AD}" destId="{2301D39F-7D50-4E05-99E1-2A7D757D4D5F}" srcOrd="0" destOrd="3" presId="urn:microsoft.com/office/officeart/2005/8/layout/default"/>
    <dgm:cxn modelId="{6A60420A-A12C-4C8B-BDA3-8B56E0A18579}" type="presOf" srcId="{ACED059C-2AC9-4112-A28B-4B1193672998}" destId="{2301D39F-7D50-4E05-99E1-2A7D757D4D5F}" srcOrd="0" destOrd="5" presId="urn:microsoft.com/office/officeart/2005/8/layout/default"/>
    <dgm:cxn modelId="{EEA17B3A-502E-43BD-B24B-CE1D24BBCA08}" srcId="{B6AF9202-55F9-4225-B2D5-312D94451930}" destId="{3F9AAA5A-A618-49BE-A50B-72C2061D1953}" srcOrd="6" destOrd="0" parTransId="{7671EE32-5CA7-46B1-A80E-8325D29CC497}" sibTransId="{DC60D998-8450-4D38-AC0E-0C6BCA147455}"/>
    <dgm:cxn modelId="{F83C425B-E8F5-4349-84C5-6203073C9D5A}" type="presOf" srcId="{AF9A21A9-0A98-4B8B-84C3-72E4A2BF84D1}" destId="{2301D39F-7D50-4E05-99E1-2A7D757D4D5F}" srcOrd="0" destOrd="4" presId="urn:microsoft.com/office/officeart/2005/8/layout/default"/>
    <dgm:cxn modelId="{D0A77E5B-1429-432C-A991-B9040834E962}" type="presOf" srcId="{ABAEE4B9-6ADB-47A7-952A-495604456082}" destId="{2301D39F-7D50-4E05-99E1-2A7D757D4D5F}" srcOrd="0" destOrd="2" presId="urn:microsoft.com/office/officeart/2005/8/layout/default"/>
    <dgm:cxn modelId="{34951946-18FA-45DD-9942-EBE83B16B3B5}" type="presOf" srcId="{4D7B4B9F-1CB0-4AA1-B3D9-E36553C10DA6}" destId="{2301D39F-7D50-4E05-99E1-2A7D757D4D5F}" srcOrd="0" destOrd="6" presId="urn:microsoft.com/office/officeart/2005/8/layout/default"/>
    <dgm:cxn modelId="{03ECA847-294F-476E-90B4-2E5EB72FA487}" type="presOf" srcId="{675B7875-A6FE-4AC8-A85B-37BA4CA980D1}" destId="{2301D39F-7D50-4E05-99E1-2A7D757D4D5F}" srcOrd="0" destOrd="8" presId="urn:microsoft.com/office/officeart/2005/8/layout/default"/>
    <dgm:cxn modelId="{CBAEDE70-E076-427B-BE44-E947FDDB456D}" srcId="{B6AF9202-55F9-4225-B2D5-312D94451930}" destId="{3864836B-747A-42A4-88D5-75C02BAC64AD}" srcOrd="2" destOrd="0" parTransId="{9566500F-8610-4A1F-A235-F5A4702684FF}" sibTransId="{80E8A87A-8E38-4A4A-AB3F-C6C7A0FADFA2}"/>
    <dgm:cxn modelId="{63CA2078-97C5-44ED-AA98-1D3E1B2632BD}" srcId="{B6AF9202-55F9-4225-B2D5-312D94451930}" destId="{9CA9E744-C5FF-4B75-A1E7-29E26B92CF42}" srcOrd="0" destOrd="0" parTransId="{CA4D33AE-CEA5-4F76-B5CC-5E40CF93C480}" sibTransId="{F79496A1-E0BE-41DF-8E8F-F1337FB6FF3B}"/>
    <dgm:cxn modelId="{5CC9CE89-5FC4-406B-9CE8-8EE6FC11F8AE}" type="presOf" srcId="{DC176994-6BE3-49CE-8038-59147DA6B09C}" destId="{D75C6C94-CA53-4165-8E01-4C7AE5D13642}" srcOrd="0" destOrd="0" presId="urn:microsoft.com/office/officeart/2005/8/layout/default"/>
    <dgm:cxn modelId="{0E5D6F8C-7A2B-4B0A-AA49-658841330791}" srcId="{B6AF9202-55F9-4225-B2D5-312D94451930}" destId="{675B7875-A6FE-4AC8-A85B-37BA4CA980D1}" srcOrd="7" destOrd="0" parTransId="{EC36EE3F-61AA-4537-8329-23E618D0CCEA}" sibTransId="{A89EA6B6-9DE7-4026-B705-489CB73F657B}"/>
    <dgm:cxn modelId="{0DF3FD8D-C88F-4B8A-A590-8EFF9ECE684F}" srcId="{B6AF9202-55F9-4225-B2D5-312D94451930}" destId="{4D7B4B9F-1CB0-4AA1-B3D9-E36553C10DA6}" srcOrd="5" destOrd="0" parTransId="{3EBAFF8B-7E32-41B1-B636-9B70158A08E9}" sibTransId="{94065641-D63A-41E1-A049-0302AD771B89}"/>
    <dgm:cxn modelId="{8B5D9E99-5F6C-4A20-88AF-BC16E3C9F163}" type="presOf" srcId="{B6AF9202-55F9-4225-B2D5-312D94451930}" destId="{2301D39F-7D50-4E05-99E1-2A7D757D4D5F}" srcOrd="0" destOrd="0" presId="urn:microsoft.com/office/officeart/2005/8/layout/default"/>
    <dgm:cxn modelId="{F7159DA6-469E-4F77-AFCB-F79B417DCB31}" srcId="{B6AF9202-55F9-4225-B2D5-312D94451930}" destId="{ABAEE4B9-6ADB-47A7-952A-495604456082}" srcOrd="1" destOrd="0" parTransId="{0010C474-3758-4459-A093-05AB82602273}" sibTransId="{75EBE7F9-B078-424B-AE41-D1F104353616}"/>
    <dgm:cxn modelId="{2E1E47BC-FE5B-433E-8FA2-3B9DF6199690}" type="presOf" srcId="{9CA9E744-C5FF-4B75-A1E7-29E26B92CF42}" destId="{2301D39F-7D50-4E05-99E1-2A7D757D4D5F}" srcOrd="0" destOrd="1" presId="urn:microsoft.com/office/officeart/2005/8/layout/default"/>
    <dgm:cxn modelId="{3E641DE3-5DBF-406E-8C10-5B9BA70A97EE}" srcId="{B6AF9202-55F9-4225-B2D5-312D94451930}" destId="{AF9A21A9-0A98-4B8B-84C3-72E4A2BF84D1}" srcOrd="3" destOrd="0" parTransId="{CCB07CC4-4829-4805-8D6B-086879E883D4}" sibTransId="{17EC3141-5B30-45CD-9778-8545E9A03E34}"/>
    <dgm:cxn modelId="{790C64E6-0E44-4A1D-A967-545B617C127D}" srcId="{B6AF9202-55F9-4225-B2D5-312D94451930}" destId="{ACED059C-2AC9-4112-A28B-4B1193672998}" srcOrd="4" destOrd="0" parTransId="{5F6D47E6-83EA-4959-80E1-FB23159D055C}" sibTransId="{8B110B24-85C8-4C55-B64B-983A4447E3AE}"/>
    <dgm:cxn modelId="{75C257ED-811E-4A3C-8B98-80FBBF0307C2}" srcId="{DC176994-6BE3-49CE-8038-59147DA6B09C}" destId="{B6AF9202-55F9-4225-B2D5-312D94451930}" srcOrd="0" destOrd="0" parTransId="{A0E0A781-F374-47B9-892C-62FCFA640803}" sibTransId="{86260008-75D7-423E-B42E-3FF349C7B50C}"/>
    <dgm:cxn modelId="{0F6104F9-6FFF-4FD5-AFC4-A1F6D41334E1}" type="presOf" srcId="{3F9AAA5A-A618-49BE-A50B-72C2061D1953}" destId="{2301D39F-7D50-4E05-99E1-2A7D757D4D5F}" srcOrd="0" destOrd="7" presId="urn:microsoft.com/office/officeart/2005/8/layout/default"/>
    <dgm:cxn modelId="{2C70067A-80C8-4A51-A795-51EA39A573DB}" type="presParOf" srcId="{D75C6C94-CA53-4165-8E01-4C7AE5D13642}" destId="{2301D39F-7D50-4E05-99E1-2A7D757D4D5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F829C9B-423C-49C6-820B-D50ECBF8A1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8D997384-76EE-4156-B8A8-45D9B4776F0A}">
      <dgm:prSet/>
      <dgm:spPr/>
      <dgm:t>
        <a:bodyPr/>
        <a:lstStyle/>
        <a:p>
          <a:r>
            <a:rPr lang="en-GB"/>
            <a:t>What does the programme do well</a:t>
          </a:r>
        </a:p>
      </dgm:t>
    </dgm:pt>
    <dgm:pt modelId="{9A85C4A6-0D61-464B-9036-F6136824E5D8}" type="parTrans" cxnId="{87478621-B657-4ED0-841E-FE2E94AF255B}">
      <dgm:prSet/>
      <dgm:spPr/>
      <dgm:t>
        <a:bodyPr/>
        <a:lstStyle/>
        <a:p>
          <a:endParaRPr lang="en-GB"/>
        </a:p>
      </dgm:t>
    </dgm:pt>
    <dgm:pt modelId="{CE423DB1-13DD-430B-8DCD-D35CF6764F11}" type="sibTrans" cxnId="{87478621-B657-4ED0-841E-FE2E94AF255B}">
      <dgm:prSet/>
      <dgm:spPr/>
      <dgm:t>
        <a:bodyPr/>
        <a:lstStyle/>
        <a:p>
          <a:endParaRPr lang="en-GB"/>
        </a:p>
      </dgm:t>
    </dgm:pt>
    <dgm:pt modelId="{131F76E0-6CD1-43E6-9855-38E9ABCCAC7B}">
      <dgm:prSet/>
      <dgm:spPr/>
      <dgm:t>
        <a:bodyPr/>
        <a:lstStyle/>
        <a:p>
          <a:r>
            <a:rPr lang="en-GB" dirty="0"/>
            <a:t>Strong collaborative approach and quality assurance processes and governance</a:t>
          </a:r>
        </a:p>
      </dgm:t>
    </dgm:pt>
    <dgm:pt modelId="{3388E81E-A2CC-4BC7-9C25-A81528494231}" type="parTrans" cxnId="{5DFDAD04-C982-45F4-8859-C2EA6845BB42}">
      <dgm:prSet/>
      <dgm:spPr/>
      <dgm:t>
        <a:bodyPr/>
        <a:lstStyle/>
        <a:p>
          <a:endParaRPr lang="en-GB"/>
        </a:p>
      </dgm:t>
    </dgm:pt>
    <dgm:pt modelId="{B2259BC8-0A84-4C83-AA97-6DEC2E76E82A}" type="sibTrans" cxnId="{5DFDAD04-C982-45F4-8859-C2EA6845BB42}">
      <dgm:prSet/>
      <dgm:spPr/>
      <dgm:t>
        <a:bodyPr/>
        <a:lstStyle/>
        <a:p>
          <a:endParaRPr lang="en-GB"/>
        </a:p>
      </dgm:t>
    </dgm:pt>
    <dgm:pt modelId="{D78B67E6-E055-49B8-86CE-060796E0FEF3}">
      <dgm:prSet/>
      <dgm:spPr/>
      <dgm:t>
        <a:bodyPr/>
        <a:lstStyle/>
        <a:p>
          <a:r>
            <a:rPr lang="en-GB"/>
            <a:t>Co-production</a:t>
          </a:r>
        </a:p>
      </dgm:t>
    </dgm:pt>
    <dgm:pt modelId="{F5743316-C2F9-46F2-A114-D76D9509AF4B}" type="parTrans" cxnId="{D8AE59CF-8543-43A9-BA13-01157B179A78}">
      <dgm:prSet/>
      <dgm:spPr/>
      <dgm:t>
        <a:bodyPr/>
        <a:lstStyle/>
        <a:p>
          <a:endParaRPr lang="en-GB"/>
        </a:p>
      </dgm:t>
    </dgm:pt>
    <dgm:pt modelId="{B8093163-D2B2-4514-BAE1-B870BDDA761A}" type="sibTrans" cxnId="{D8AE59CF-8543-43A9-BA13-01157B179A78}">
      <dgm:prSet/>
      <dgm:spPr/>
      <dgm:t>
        <a:bodyPr/>
        <a:lstStyle/>
        <a:p>
          <a:endParaRPr lang="en-GB"/>
        </a:p>
      </dgm:t>
    </dgm:pt>
    <dgm:pt modelId="{9534DB3C-0693-472F-B907-F129A2F0A41D}">
      <dgm:prSet/>
      <dgm:spPr/>
      <dgm:t>
        <a:bodyPr/>
        <a:lstStyle/>
        <a:p>
          <a:r>
            <a:rPr lang="en-GB"/>
            <a:t>How we communicate with those who are interested – respondents liked the communication that comes from the programme and found it useful.</a:t>
          </a:r>
        </a:p>
      </dgm:t>
    </dgm:pt>
    <dgm:pt modelId="{63247D2F-DC61-4076-9164-23D3C87FE8D2}" type="parTrans" cxnId="{EDB50C3B-2C0B-49F4-A9FA-22A5034948AB}">
      <dgm:prSet/>
      <dgm:spPr/>
      <dgm:t>
        <a:bodyPr/>
        <a:lstStyle/>
        <a:p>
          <a:endParaRPr lang="en-GB"/>
        </a:p>
      </dgm:t>
    </dgm:pt>
    <dgm:pt modelId="{13B4F485-1C42-4EEB-BDB5-D035541381FF}" type="sibTrans" cxnId="{EDB50C3B-2C0B-49F4-A9FA-22A5034948AB}">
      <dgm:prSet/>
      <dgm:spPr/>
      <dgm:t>
        <a:bodyPr/>
        <a:lstStyle/>
        <a:p>
          <a:endParaRPr lang="en-GB"/>
        </a:p>
      </dgm:t>
    </dgm:pt>
    <dgm:pt modelId="{FF16A0E8-12D4-4E06-BF90-4F243C6D9550}" type="pres">
      <dgm:prSet presAssocID="{5F829C9B-423C-49C6-820B-D50ECBF8A19F}" presName="Name0" presStyleCnt="0">
        <dgm:presLayoutVars>
          <dgm:dir/>
          <dgm:animLvl val="lvl"/>
          <dgm:resizeHandles val="exact"/>
        </dgm:presLayoutVars>
      </dgm:prSet>
      <dgm:spPr/>
    </dgm:pt>
    <dgm:pt modelId="{43340991-9D80-4DEF-A9BD-44682C4FBEE2}" type="pres">
      <dgm:prSet presAssocID="{8D997384-76EE-4156-B8A8-45D9B4776F0A}" presName="linNode" presStyleCnt="0"/>
      <dgm:spPr/>
    </dgm:pt>
    <dgm:pt modelId="{CD83B04E-2B63-48EA-A300-B7F49D62AD60}" type="pres">
      <dgm:prSet presAssocID="{8D997384-76EE-4156-B8A8-45D9B4776F0A}" presName="parentText" presStyleLbl="node1" presStyleIdx="0" presStyleCnt="1">
        <dgm:presLayoutVars>
          <dgm:chMax val="1"/>
          <dgm:bulletEnabled val="1"/>
        </dgm:presLayoutVars>
      </dgm:prSet>
      <dgm:spPr/>
    </dgm:pt>
    <dgm:pt modelId="{B44346FF-4DD6-4011-BFD2-F05125AAAD77}" type="pres">
      <dgm:prSet presAssocID="{8D997384-76EE-4156-B8A8-45D9B4776F0A}" presName="descendantText" presStyleLbl="alignAccFollowNode1" presStyleIdx="0" presStyleCnt="1">
        <dgm:presLayoutVars>
          <dgm:bulletEnabled val="1"/>
        </dgm:presLayoutVars>
      </dgm:prSet>
      <dgm:spPr/>
    </dgm:pt>
  </dgm:ptLst>
  <dgm:cxnLst>
    <dgm:cxn modelId="{5DFDAD04-C982-45F4-8859-C2EA6845BB42}" srcId="{8D997384-76EE-4156-B8A8-45D9B4776F0A}" destId="{131F76E0-6CD1-43E6-9855-38E9ABCCAC7B}" srcOrd="0" destOrd="0" parTransId="{3388E81E-A2CC-4BC7-9C25-A81528494231}" sibTransId="{B2259BC8-0A84-4C83-AA97-6DEC2E76E82A}"/>
    <dgm:cxn modelId="{87478621-B657-4ED0-841E-FE2E94AF255B}" srcId="{5F829C9B-423C-49C6-820B-D50ECBF8A19F}" destId="{8D997384-76EE-4156-B8A8-45D9B4776F0A}" srcOrd="0" destOrd="0" parTransId="{9A85C4A6-0D61-464B-9036-F6136824E5D8}" sibTransId="{CE423DB1-13DD-430B-8DCD-D35CF6764F11}"/>
    <dgm:cxn modelId="{538D0730-9275-4A9A-9BD5-BC76193ED298}" type="presOf" srcId="{D78B67E6-E055-49B8-86CE-060796E0FEF3}" destId="{B44346FF-4DD6-4011-BFD2-F05125AAAD77}" srcOrd="0" destOrd="1" presId="urn:microsoft.com/office/officeart/2005/8/layout/vList5"/>
    <dgm:cxn modelId="{F8B7CC38-A7FC-4AD2-9F0A-0E97FE0CDAD6}" type="presOf" srcId="{5F829C9B-423C-49C6-820B-D50ECBF8A19F}" destId="{FF16A0E8-12D4-4E06-BF90-4F243C6D9550}" srcOrd="0" destOrd="0" presId="urn:microsoft.com/office/officeart/2005/8/layout/vList5"/>
    <dgm:cxn modelId="{EDB50C3B-2C0B-49F4-A9FA-22A5034948AB}" srcId="{8D997384-76EE-4156-B8A8-45D9B4776F0A}" destId="{9534DB3C-0693-472F-B907-F129A2F0A41D}" srcOrd="2" destOrd="0" parTransId="{63247D2F-DC61-4076-9164-23D3C87FE8D2}" sibTransId="{13B4F485-1C42-4EEB-BDB5-D035541381FF}"/>
    <dgm:cxn modelId="{96879967-BA97-485F-A770-55D80F39AB44}" type="presOf" srcId="{8D997384-76EE-4156-B8A8-45D9B4776F0A}" destId="{CD83B04E-2B63-48EA-A300-B7F49D62AD60}" srcOrd="0" destOrd="0" presId="urn:microsoft.com/office/officeart/2005/8/layout/vList5"/>
    <dgm:cxn modelId="{654E3D55-1B38-4714-A7FF-5DB9B467CE7B}" type="presOf" srcId="{131F76E0-6CD1-43E6-9855-38E9ABCCAC7B}" destId="{B44346FF-4DD6-4011-BFD2-F05125AAAD77}" srcOrd="0" destOrd="0" presId="urn:microsoft.com/office/officeart/2005/8/layout/vList5"/>
    <dgm:cxn modelId="{159EAD97-85F2-4378-ADD6-8B5410450775}" type="presOf" srcId="{9534DB3C-0693-472F-B907-F129A2F0A41D}" destId="{B44346FF-4DD6-4011-BFD2-F05125AAAD77}" srcOrd="0" destOrd="2" presId="urn:microsoft.com/office/officeart/2005/8/layout/vList5"/>
    <dgm:cxn modelId="{D8AE59CF-8543-43A9-BA13-01157B179A78}" srcId="{8D997384-76EE-4156-B8A8-45D9B4776F0A}" destId="{D78B67E6-E055-49B8-86CE-060796E0FEF3}" srcOrd="1" destOrd="0" parTransId="{F5743316-C2F9-46F2-A114-D76D9509AF4B}" sibTransId="{B8093163-D2B2-4514-BAE1-B870BDDA761A}"/>
    <dgm:cxn modelId="{D1423908-C712-4B29-BA0E-7120482AEBB0}" type="presParOf" srcId="{FF16A0E8-12D4-4E06-BF90-4F243C6D9550}" destId="{43340991-9D80-4DEF-A9BD-44682C4FBEE2}" srcOrd="0" destOrd="0" presId="urn:microsoft.com/office/officeart/2005/8/layout/vList5"/>
    <dgm:cxn modelId="{949EAA04-BA86-4BCD-B195-DB20F9782553}" type="presParOf" srcId="{43340991-9D80-4DEF-A9BD-44682C4FBEE2}" destId="{CD83B04E-2B63-48EA-A300-B7F49D62AD60}" srcOrd="0" destOrd="0" presId="urn:microsoft.com/office/officeart/2005/8/layout/vList5"/>
    <dgm:cxn modelId="{F01D94D3-4644-4DBA-8499-07EC098A9950}" type="presParOf" srcId="{43340991-9D80-4DEF-A9BD-44682C4FBEE2}" destId="{B44346FF-4DD6-4011-BFD2-F05125AAAD77}"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95330CE-2DB6-45E8-8202-68C90313CC00}" type="doc">
      <dgm:prSet loTypeId="urn:microsoft.com/office/officeart/2005/8/layout/matrix3" loCatId="matrix" qsTypeId="urn:microsoft.com/office/officeart/2005/8/quickstyle/3d3" qsCatId="3D" csTypeId="urn:microsoft.com/office/officeart/2005/8/colors/accent1_2" csCatId="accent1"/>
      <dgm:spPr/>
      <dgm:t>
        <a:bodyPr/>
        <a:lstStyle/>
        <a:p>
          <a:endParaRPr lang="en-GB"/>
        </a:p>
      </dgm:t>
    </dgm:pt>
    <dgm:pt modelId="{BF49A384-CF7D-4C6A-9CB7-8FDA835D9158}">
      <dgm:prSet/>
      <dgm:spPr/>
      <dgm:t>
        <a:bodyPr/>
        <a:lstStyle/>
        <a:p>
          <a:r>
            <a:rPr lang="en-GB" dirty="0"/>
            <a:t>A local LeDeR policy which outlines how reviews are managed, learning into action is monitored provides assurance to the Gloucestershire LeDeR Governance and Steering Group and the Integrated Care Board (ICB) Quality.</a:t>
          </a:r>
        </a:p>
      </dgm:t>
    </dgm:pt>
    <dgm:pt modelId="{96832CAD-BBB5-4578-88D3-F41A0E446F69}" type="parTrans" cxnId="{6A2F3123-604E-49F6-BC0D-FFBF88CD3F5C}">
      <dgm:prSet/>
      <dgm:spPr/>
      <dgm:t>
        <a:bodyPr/>
        <a:lstStyle/>
        <a:p>
          <a:endParaRPr lang="en-GB"/>
        </a:p>
      </dgm:t>
    </dgm:pt>
    <dgm:pt modelId="{A8E65FD3-D1FB-4E99-BA22-5F7078F80D1D}" type="sibTrans" cxnId="{6A2F3123-604E-49F6-BC0D-FFBF88CD3F5C}">
      <dgm:prSet/>
      <dgm:spPr/>
      <dgm:t>
        <a:bodyPr/>
        <a:lstStyle/>
        <a:p>
          <a:endParaRPr lang="en-GB"/>
        </a:p>
      </dgm:t>
    </dgm:pt>
    <dgm:pt modelId="{26189117-06DF-4D3F-900E-566688E0F92B}">
      <dgm:prSet/>
      <dgm:spPr/>
      <dgm:t>
        <a:bodyPr/>
        <a:lstStyle/>
        <a:p>
          <a:r>
            <a:rPr lang="en-GB" dirty="0"/>
            <a:t>This Policy has been reviewed and updated in line with the publication of the national policy publication in March 2021 and approved by the Quality Committee in February 2022. </a:t>
          </a:r>
        </a:p>
      </dgm:t>
    </dgm:pt>
    <dgm:pt modelId="{10429C26-AFD1-4489-A1DC-EAD4361121D9}" type="parTrans" cxnId="{16884D8B-70E8-415F-89B0-DCD6269EC8B0}">
      <dgm:prSet/>
      <dgm:spPr/>
      <dgm:t>
        <a:bodyPr/>
        <a:lstStyle/>
        <a:p>
          <a:endParaRPr lang="en-GB"/>
        </a:p>
      </dgm:t>
    </dgm:pt>
    <dgm:pt modelId="{85FBC5C3-B034-4FBB-A666-3671BF325CCC}" type="sibTrans" cxnId="{16884D8B-70E8-415F-89B0-DCD6269EC8B0}">
      <dgm:prSet/>
      <dgm:spPr/>
      <dgm:t>
        <a:bodyPr/>
        <a:lstStyle/>
        <a:p>
          <a:endParaRPr lang="en-GB"/>
        </a:p>
      </dgm:t>
    </dgm:pt>
    <dgm:pt modelId="{286D6EA0-6D73-48FA-8D20-D2C86CFB46A3}">
      <dgm:prSet/>
      <dgm:spPr/>
      <dgm:t>
        <a:bodyPr/>
        <a:lstStyle/>
        <a:p>
          <a:r>
            <a:rPr lang="en-GB"/>
            <a:t>The local LeDeR Policy is a 3-year strategy for delivering on the national and local priorities.</a:t>
          </a:r>
        </a:p>
      </dgm:t>
    </dgm:pt>
    <dgm:pt modelId="{30774C98-43EF-4F8B-8106-EF639E6F1916}" type="parTrans" cxnId="{22C0B72F-DD80-4439-9EA4-5034B68BA16E}">
      <dgm:prSet/>
      <dgm:spPr/>
      <dgm:t>
        <a:bodyPr/>
        <a:lstStyle/>
        <a:p>
          <a:endParaRPr lang="en-GB"/>
        </a:p>
      </dgm:t>
    </dgm:pt>
    <dgm:pt modelId="{D6F141D9-D134-4F56-8321-5556565D0CB9}" type="sibTrans" cxnId="{22C0B72F-DD80-4439-9EA4-5034B68BA16E}">
      <dgm:prSet/>
      <dgm:spPr/>
      <dgm:t>
        <a:bodyPr/>
        <a:lstStyle/>
        <a:p>
          <a:endParaRPr lang="en-GB"/>
        </a:p>
      </dgm:t>
    </dgm:pt>
    <dgm:pt modelId="{02F70E10-6D83-4851-8B14-C8654041531E}">
      <dgm:prSet/>
      <dgm:spPr/>
      <dgm:t>
        <a:bodyPr/>
        <a:lstStyle/>
        <a:p>
          <a:r>
            <a:rPr lang="en-GB" dirty="0">
              <a:hlinkClick xmlns:r="http://schemas.openxmlformats.org/officeDocument/2006/relationships" r:id="rId1"/>
            </a:rPr>
            <a:t>Learning from Deaths Review Gloucestershire (LeDeR) : NHS Gloucestershire ICB (nhsglos.nhs.uk)</a:t>
          </a:r>
          <a:endParaRPr lang="en-GB" dirty="0"/>
        </a:p>
      </dgm:t>
    </dgm:pt>
    <dgm:pt modelId="{9C6D7EA0-936F-41FD-895C-B007DA32D2D4}" type="parTrans" cxnId="{3D0D18C3-3964-44C5-883F-C66D787C3A57}">
      <dgm:prSet/>
      <dgm:spPr/>
      <dgm:t>
        <a:bodyPr/>
        <a:lstStyle/>
        <a:p>
          <a:endParaRPr lang="en-GB"/>
        </a:p>
      </dgm:t>
    </dgm:pt>
    <dgm:pt modelId="{767DD305-C1A5-4F9B-B6E0-A55F99BCA18A}" type="sibTrans" cxnId="{3D0D18C3-3964-44C5-883F-C66D787C3A57}">
      <dgm:prSet/>
      <dgm:spPr/>
      <dgm:t>
        <a:bodyPr/>
        <a:lstStyle/>
        <a:p>
          <a:endParaRPr lang="en-GB"/>
        </a:p>
      </dgm:t>
    </dgm:pt>
    <dgm:pt modelId="{7285C4AD-950D-4D22-B807-08DB4134C4DF}" type="pres">
      <dgm:prSet presAssocID="{095330CE-2DB6-45E8-8202-68C90313CC00}" presName="matrix" presStyleCnt="0">
        <dgm:presLayoutVars>
          <dgm:chMax val="1"/>
          <dgm:dir/>
          <dgm:resizeHandles val="exact"/>
        </dgm:presLayoutVars>
      </dgm:prSet>
      <dgm:spPr/>
    </dgm:pt>
    <dgm:pt modelId="{FF421994-DED5-43C5-B628-75C5AA7AC17E}" type="pres">
      <dgm:prSet presAssocID="{095330CE-2DB6-45E8-8202-68C90313CC00}" presName="diamond" presStyleLbl="bgShp" presStyleIdx="0" presStyleCnt="1"/>
      <dgm:spPr/>
    </dgm:pt>
    <dgm:pt modelId="{CC162B7B-5284-4839-A939-B51D31C5F0B7}" type="pres">
      <dgm:prSet presAssocID="{095330CE-2DB6-45E8-8202-68C90313CC00}" presName="quad1" presStyleLbl="node1" presStyleIdx="0" presStyleCnt="4">
        <dgm:presLayoutVars>
          <dgm:chMax val="0"/>
          <dgm:chPref val="0"/>
          <dgm:bulletEnabled val="1"/>
        </dgm:presLayoutVars>
      </dgm:prSet>
      <dgm:spPr/>
    </dgm:pt>
    <dgm:pt modelId="{6467D215-573D-439F-8F4F-54369060EDEF}" type="pres">
      <dgm:prSet presAssocID="{095330CE-2DB6-45E8-8202-68C90313CC00}" presName="quad2" presStyleLbl="node1" presStyleIdx="1" presStyleCnt="4">
        <dgm:presLayoutVars>
          <dgm:chMax val="0"/>
          <dgm:chPref val="0"/>
          <dgm:bulletEnabled val="1"/>
        </dgm:presLayoutVars>
      </dgm:prSet>
      <dgm:spPr/>
    </dgm:pt>
    <dgm:pt modelId="{CF199AB3-A0F3-461F-A574-0CD587F8583D}" type="pres">
      <dgm:prSet presAssocID="{095330CE-2DB6-45E8-8202-68C90313CC00}" presName="quad3" presStyleLbl="node1" presStyleIdx="2" presStyleCnt="4">
        <dgm:presLayoutVars>
          <dgm:chMax val="0"/>
          <dgm:chPref val="0"/>
          <dgm:bulletEnabled val="1"/>
        </dgm:presLayoutVars>
      </dgm:prSet>
      <dgm:spPr/>
    </dgm:pt>
    <dgm:pt modelId="{A35C435E-657F-488E-8847-86DD397944F5}" type="pres">
      <dgm:prSet presAssocID="{095330CE-2DB6-45E8-8202-68C90313CC00}" presName="quad4" presStyleLbl="node1" presStyleIdx="3" presStyleCnt="4">
        <dgm:presLayoutVars>
          <dgm:chMax val="0"/>
          <dgm:chPref val="0"/>
          <dgm:bulletEnabled val="1"/>
        </dgm:presLayoutVars>
      </dgm:prSet>
      <dgm:spPr/>
    </dgm:pt>
  </dgm:ptLst>
  <dgm:cxnLst>
    <dgm:cxn modelId="{6A2F3123-604E-49F6-BC0D-FFBF88CD3F5C}" srcId="{095330CE-2DB6-45E8-8202-68C90313CC00}" destId="{BF49A384-CF7D-4C6A-9CB7-8FDA835D9158}" srcOrd="0" destOrd="0" parTransId="{96832CAD-BBB5-4578-88D3-F41A0E446F69}" sibTransId="{A8E65FD3-D1FB-4E99-BA22-5F7078F80D1D}"/>
    <dgm:cxn modelId="{22C0B72F-DD80-4439-9EA4-5034B68BA16E}" srcId="{095330CE-2DB6-45E8-8202-68C90313CC00}" destId="{286D6EA0-6D73-48FA-8D20-D2C86CFB46A3}" srcOrd="2" destOrd="0" parTransId="{30774C98-43EF-4F8B-8106-EF639E6F1916}" sibTransId="{D6F141D9-D134-4F56-8321-5556565D0CB9}"/>
    <dgm:cxn modelId="{16884D8B-70E8-415F-89B0-DCD6269EC8B0}" srcId="{095330CE-2DB6-45E8-8202-68C90313CC00}" destId="{26189117-06DF-4D3F-900E-566688E0F92B}" srcOrd="1" destOrd="0" parTransId="{10429C26-AFD1-4489-A1DC-EAD4361121D9}" sibTransId="{85FBC5C3-B034-4FBB-A666-3671BF325CCC}"/>
    <dgm:cxn modelId="{0BBB009E-9DE2-41BB-9DE0-5AC789978DE4}" type="presOf" srcId="{286D6EA0-6D73-48FA-8D20-D2C86CFB46A3}" destId="{CF199AB3-A0F3-461F-A574-0CD587F8583D}" srcOrd="0" destOrd="0" presId="urn:microsoft.com/office/officeart/2005/8/layout/matrix3"/>
    <dgm:cxn modelId="{BA4DAB9E-0676-455F-A80F-54050AE610CF}" type="presOf" srcId="{26189117-06DF-4D3F-900E-566688E0F92B}" destId="{6467D215-573D-439F-8F4F-54369060EDEF}" srcOrd="0" destOrd="0" presId="urn:microsoft.com/office/officeart/2005/8/layout/matrix3"/>
    <dgm:cxn modelId="{CF00ACB3-9388-417F-BBC2-083AB69124A4}" type="presOf" srcId="{02F70E10-6D83-4851-8B14-C8654041531E}" destId="{A35C435E-657F-488E-8847-86DD397944F5}" srcOrd="0" destOrd="0" presId="urn:microsoft.com/office/officeart/2005/8/layout/matrix3"/>
    <dgm:cxn modelId="{3D0D18C3-3964-44C5-883F-C66D787C3A57}" srcId="{095330CE-2DB6-45E8-8202-68C90313CC00}" destId="{02F70E10-6D83-4851-8B14-C8654041531E}" srcOrd="3" destOrd="0" parTransId="{9C6D7EA0-936F-41FD-895C-B007DA32D2D4}" sibTransId="{767DD305-C1A5-4F9B-B6E0-A55F99BCA18A}"/>
    <dgm:cxn modelId="{DD9D9AC9-860B-4397-A297-216FC1F096E8}" type="presOf" srcId="{095330CE-2DB6-45E8-8202-68C90313CC00}" destId="{7285C4AD-950D-4D22-B807-08DB4134C4DF}" srcOrd="0" destOrd="0" presId="urn:microsoft.com/office/officeart/2005/8/layout/matrix3"/>
    <dgm:cxn modelId="{2C27C0CC-F541-4DD1-99D3-5DEBDA7B8342}" type="presOf" srcId="{BF49A384-CF7D-4C6A-9CB7-8FDA835D9158}" destId="{CC162B7B-5284-4839-A939-B51D31C5F0B7}" srcOrd="0" destOrd="0" presId="urn:microsoft.com/office/officeart/2005/8/layout/matrix3"/>
    <dgm:cxn modelId="{5535D464-30F9-4840-AC9C-EF802AD64DB3}" type="presParOf" srcId="{7285C4AD-950D-4D22-B807-08DB4134C4DF}" destId="{FF421994-DED5-43C5-B628-75C5AA7AC17E}" srcOrd="0" destOrd="0" presId="urn:microsoft.com/office/officeart/2005/8/layout/matrix3"/>
    <dgm:cxn modelId="{0AB79218-1FD6-4F33-8AE6-52334899D15B}" type="presParOf" srcId="{7285C4AD-950D-4D22-B807-08DB4134C4DF}" destId="{CC162B7B-5284-4839-A939-B51D31C5F0B7}" srcOrd="1" destOrd="0" presId="urn:microsoft.com/office/officeart/2005/8/layout/matrix3"/>
    <dgm:cxn modelId="{8F758716-04AD-41D7-AAEB-CCDE6EAD453C}" type="presParOf" srcId="{7285C4AD-950D-4D22-B807-08DB4134C4DF}" destId="{6467D215-573D-439F-8F4F-54369060EDEF}" srcOrd="2" destOrd="0" presId="urn:microsoft.com/office/officeart/2005/8/layout/matrix3"/>
    <dgm:cxn modelId="{87562F54-34F5-47AE-8037-83B36278D849}" type="presParOf" srcId="{7285C4AD-950D-4D22-B807-08DB4134C4DF}" destId="{CF199AB3-A0F3-461F-A574-0CD587F8583D}" srcOrd="3" destOrd="0" presId="urn:microsoft.com/office/officeart/2005/8/layout/matrix3"/>
    <dgm:cxn modelId="{EEAA0BF0-8FC6-4233-9BE7-EB74A2BE72F3}" type="presParOf" srcId="{7285C4AD-950D-4D22-B807-08DB4134C4DF}" destId="{A35C435E-657F-488E-8847-86DD397944F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E43386-17BF-4095-92A5-5B92791D5A3F}"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en-GB"/>
        </a:p>
      </dgm:t>
    </dgm:pt>
    <dgm:pt modelId="{A3FBDF44-FB71-41CE-9C7D-7B448C52629C}">
      <dgm:prSet/>
      <dgm:spPr/>
      <dgm:t>
        <a:bodyPr/>
        <a:lstStyle/>
        <a:p>
          <a:r>
            <a:rPr lang="en-GB" dirty="0"/>
            <a:t>LeDeR is learning about people’s lives and deaths so that we can make healthcare better for people with learning disabilities and autistic adults.</a:t>
          </a:r>
        </a:p>
      </dgm:t>
    </dgm:pt>
    <dgm:pt modelId="{E09A2249-CB61-4073-B5E2-C8E1E23A9881}" type="parTrans" cxnId="{5FAA4482-4CA5-4D70-B390-2B15C318C879}">
      <dgm:prSet/>
      <dgm:spPr/>
      <dgm:t>
        <a:bodyPr/>
        <a:lstStyle/>
        <a:p>
          <a:endParaRPr lang="en-GB"/>
        </a:p>
      </dgm:t>
    </dgm:pt>
    <dgm:pt modelId="{569F92A2-6909-43BB-BFC9-A272103F821D}" type="sibTrans" cxnId="{5FAA4482-4CA5-4D70-B390-2B15C318C879}">
      <dgm:prSet/>
      <dgm:spPr/>
      <dgm:t>
        <a:bodyPr/>
        <a:lstStyle/>
        <a:p>
          <a:endParaRPr lang="en-GB"/>
        </a:p>
      </dgm:t>
    </dgm:pt>
    <dgm:pt modelId="{8FD2DE55-F17A-4CE7-9373-8E15C9BABF92}" type="pres">
      <dgm:prSet presAssocID="{59E43386-17BF-4095-92A5-5B92791D5A3F}" presName="compositeShape" presStyleCnt="0">
        <dgm:presLayoutVars>
          <dgm:chMax val="7"/>
          <dgm:dir/>
          <dgm:resizeHandles val="exact"/>
        </dgm:presLayoutVars>
      </dgm:prSet>
      <dgm:spPr/>
    </dgm:pt>
    <dgm:pt modelId="{DEFDFBAA-961D-426B-8F24-22DF75EFD4AD}" type="pres">
      <dgm:prSet presAssocID="{A3FBDF44-FB71-41CE-9C7D-7B448C52629C}" presName="circ1TxSh" presStyleLbl="vennNode1" presStyleIdx="0" presStyleCnt="1" custScaleX="116541"/>
      <dgm:spPr/>
    </dgm:pt>
  </dgm:ptLst>
  <dgm:cxnLst>
    <dgm:cxn modelId="{FDB3C47B-C5A9-4599-950E-62C114086331}" type="presOf" srcId="{59E43386-17BF-4095-92A5-5B92791D5A3F}" destId="{8FD2DE55-F17A-4CE7-9373-8E15C9BABF92}" srcOrd="0" destOrd="0" presId="urn:microsoft.com/office/officeart/2005/8/layout/venn1"/>
    <dgm:cxn modelId="{5FAA4482-4CA5-4D70-B390-2B15C318C879}" srcId="{59E43386-17BF-4095-92A5-5B92791D5A3F}" destId="{A3FBDF44-FB71-41CE-9C7D-7B448C52629C}" srcOrd="0" destOrd="0" parTransId="{E09A2249-CB61-4073-B5E2-C8E1E23A9881}" sibTransId="{569F92A2-6909-43BB-BFC9-A272103F821D}"/>
    <dgm:cxn modelId="{39852A88-EF6C-4C4A-863F-465476D685BE}" type="presOf" srcId="{A3FBDF44-FB71-41CE-9C7D-7B448C52629C}" destId="{DEFDFBAA-961D-426B-8F24-22DF75EFD4AD}" srcOrd="0" destOrd="0" presId="urn:microsoft.com/office/officeart/2005/8/layout/venn1"/>
    <dgm:cxn modelId="{A3C92BC7-6FF6-42ED-9DAA-B1513990A2DE}" type="presParOf" srcId="{8FD2DE55-F17A-4CE7-9373-8E15C9BABF92}" destId="{DEFDFBAA-961D-426B-8F24-22DF75EFD4AD}"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05267104-7815-49A2-8864-B8E90FA40B3A}" type="doc">
      <dgm:prSet loTypeId="urn:microsoft.com/office/officeart/2005/8/layout/hList7" loCatId="relationship" qsTypeId="urn:microsoft.com/office/officeart/2005/8/quickstyle/simple1" qsCatId="simple" csTypeId="urn:microsoft.com/office/officeart/2005/8/colors/colorful5" csCatId="colorful" phldr="1"/>
      <dgm:spPr/>
    </dgm:pt>
    <dgm:pt modelId="{F56652B7-5CD7-44C8-89A6-616671C8A32B}">
      <dgm:prSet phldrT="[Text]"/>
      <dgm:spPr/>
      <dgm:t>
        <a:bodyPr/>
        <a:lstStyle/>
        <a:p>
          <a:r>
            <a:rPr lang="en-GB" dirty="0">
              <a:solidFill>
                <a:schemeClr val="tx1"/>
              </a:solidFill>
              <a:latin typeface="Arial" panose="020B0604020202020204" pitchFamily="34" charset="0"/>
              <a:cs typeface="Arial" panose="020B0604020202020204" pitchFamily="34" charset="0"/>
            </a:rPr>
            <a:t>Respiratory Conditions</a:t>
          </a:r>
        </a:p>
      </dgm:t>
    </dgm:pt>
    <dgm:pt modelId="{CD7D2FEA-B00D-4C8C-856F-0EEFB9C5890B}" type="par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2A41DE2-2864-4D47-975A-BEFEDA3987C8}" type="sib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BCB29E78-0E2C-4A4E-8BCC-0A848147BDD0}">
      <dgm:prSet phldrT="[Text]"/>
      <dgm:spPr/>
      <dgm:t>
        <a:bodyPr/>
        <a:lstStyle/>
        <a:p>
          <a:r>
            <a:rPr lang="en-GB" dirty="0">
              <a:solidFill>
                <a:schemeClr val="tx1"/>
              </a:solidFill>
              <a:latin typeface="Arial" panose="020B0604020202020204" pitchFamily="34" charset="0"/>
              <a:cs typeface="Arial" panose="020B0604020202020204" pitchFamily="34" charset="0"/>
            </a:rPr>
            <a:t>Seasonal Flu Vaccinations</a:t>
          </a:r>
        </a:p>
      </dgm:t>
    </dgm:pt>
    <dgm:pt modelId="{B0B2D579-155B-4B0A-B6DD-109E9BE44FFC}" type="parTrans" cxnId="{93C9DB67-C385-471B-8AA1-E51C51E6252F}">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EE0FA1E9-C34F-4A2D-9C7C-F735345C8AA6}" type="sibTrans" cxnId="{93C9DB67-C385-471B-8AA1-E51C51E6252F}">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F76E75C9-B0C3-44CB-A92B-01A37F4C42B4}">
      <dgm:prSet phldrT="[Text]"/>
      <dgm:spPr/>
      <dgm:t>
        <a:bodyPr/>
        <a:lstStyle/>
        <a:p>
          <a:r>
            <a:rPr lang="en-GB" dirty="0">
              <a:solidFill>
                <a:schemeClr val="tx1"/>
              </a:solidFill>
              <a:latin typeface="Arial" panose="020B0604020202020204" pitchFamily="34" charset="0"/>
              <a:cs typeface="Arial" panose="020B0604020202020204" pitchFamily="34" charset="0"/>
            </a:rPr>
            <a:t>Identifying and managing deterioration in health</a:t>
          </a:r>
        </a:p>
      </dgm:t>
    </dgm:pt>
    <dgm:pt modelId="{98233E8C-B95A-4088-9233-8206FD5CDAFF}" type="parTrans" cxnId="{84BDF550-E622-42F2-A0CA-A139CBCB880D}">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5524AF3-2CC9-4FA2-B87D-68AD32342872}" type="sibTrans" cxnId="{84BDF550-E622-42F2-A0CA-A139CBCB880D}">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1BDFD643-2880-47CF-99E3-4870031A50B1}">
      <dgm:prSet phldrT="[Text]"/>
      <dgm:spPr/>
      <dgm:t>
        <a:bodyPr/>
        <a:lstStyle/>
        <a:p>
          <a:r>
            <a:rPr lang="en-GB" dirty="0">
              <a:solidFill>
                <a:schemeClr val="tx1"/>
              </a:solidFill>
              <a:latin typeface="Arial" panose="020B0604020202020204" pitchFamily="34" charset="0"/>
              <a:cs typeface="Arial" panose="020B0604020202020204" pitchFamily="34" charset="0"/>
            </a:rPr>
            <a:t>Diabetes</a:t>
          </a:r>
        </a:p>
      </dgm:t>
    </dgm:pt>
    <dgm:pt modelId="{C432C4CA-030F-42B4-B1E6-DEED261CDD46}" type="par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28D0BF24-4700-4DDF-BCC7-DDFF1542F921}" type="sib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C8690605-3DEC-4CA9-A597-06B7C29353A8}">
      <dgm:prSet phldrT="[Text]"/>
      <dgm:spPr/>
      <dgm:t>
        <a:bodyPr/>
        <a:lstStyle/>
        <a:p>
          <a:r>
            <a:rPr lang="en-GB" dirty="0">
              <a:solidFill>
                <a:schemeClr val="tx1"/>
              </a:solidFill>
              <a:latin typeface="Arial" panose="020B0604020202020204" pitchFamily="34" charset="0"/>
              <a:cs typeface="Arial" panose="020B0604020202020204" pitchFamily="34" charset="0"/>
            </a:rPr>
            <a:t>Constipation</a:t>
          </a:r>
        </a:p>
      </dgm:t>
    </dgm:pt>
    <dgm:pt modelId="{79F72ED9-C95C-4640-8986-73EC8CC56B8B}" type="par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1398F52-A659-4CDC-A4C3-7DF8962C85F3}" type="sib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88B0F3F5-0D41-41A0-8994-90CA2E57810C}">
      <dgm:prSet phldrT="[Text]"/>
      <dgm:spPr/>
      <dgm:t>
        <a:bodyPr/>
        <a:lstStyle/>
        <a:p>
          <a:r>
            <a:rPr lang="en-GB" dirty="0">
              <a:solidFill>
                <a:schemeClr val="tx1"/>
              </a:solidFill>
              <a:latin typeface="Arial" panose="020B0604020202020204" pitchFamily="34" charset="0"/>
              <a:cs typeface="Arial" panose="020B0604020202020204" pitchFamily="34" charset="0"/>
            </a:rPr>
            <a:t>Cancer</a:t>
          </a:r>
        </a:p>
      </dgm:t>
    </dgm:pt>
    <dgm:pt modelId="{C348E763-7D6C-46D5-A676-1BFD5EB030FE}" type="parTrans" cxnId="{845B8FEB-C32E-4CAB-B735-5FD1A7120661}">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D3EBF60-1691-4221-90C1-673BC0928281}" type="sibTrans" cxnId="{845B8FEB-C32E-4CAB-B735-5FD1A7120661}">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F5611F9D-4D8C-4582-8F20-9851A56FFA7B}">
      <dgm:prSet phldrT="[Text]"/>
      <dgm:spPr/>
      <dgm:t>
        <a:bodyPr/>
        <a:lstStyle/>
        <a:p>
          <a:r>
            <a:rPr lang="en-GB" dirty="0">
              <a:solidFill>
                <a:schemeClr val="tx1"/>
              </a:solidFill>
              <a:latin typeface="Arial" panose="020B0604020202020204" pitchFamily="34" charset="0"/>
              <a:cs typeface="Arial" panose="020B0604020202020204" pitchFamily="34" charset="0"/>
            </a:rPr>
            <a:t>Epilepsy</a:t>
          </a:r>
        </a:p>
      </dgm:t>
    </dgm:pt>
    <dgm:pt modelId="{185C1210-1C6E-483E-A448-5983D54E0F11}" type="parTrans" cxnId="{D6E688D5-31B4-4322-B903-7CB62406782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0D59E08B-DB76-4944-BC60-2876A4F37D9F}" type="sibTrans" cxnId="{D6E688D5-31B4-4322-B903-7CB62406782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DF85E4FE-F6CF-44BD-8390-9042A0EBE8D3}" type="pres">
      <dgm:prSet presAssocID="{05267104-7815-49A2-8864-B8E90FA40B3A}" presName="Name0" presStyleCnt="0">
        <dgm:presLayoutVars>
          <dgm:dir/>
          <dgm:resizeHandles val="exact"/>
        </dgm:presLayoutVars>
      </dgm:prSet>
      <dgm:spPr/>
    </dgm:pt>
    <dgm:pt modelId="{77E64F70-CF58-4D7F-8EFF-9E2A76D932AD}" type="pres">
      <dgm:prSet presAssocID="{05267104-7815-49A2-8864-B8E90FA40B3A}" presName="fgShape" presStyleLbl="fgShp" presStyleIdx="0" presStyleCnt="1"/>
      <dgm:spPr/>
    </dgm:pt>
    <dgm:pt modelId="{1E2A7475-9E93-4B9C-A466-DB7CC70FA301}" type="pres">
      <dgm:prSet presAssocID="{05267104-7815-49A2-8864-B8E90FA40B3A}" presName="linComp" presStyleCnt="0"/>
      <dgm:spPr/>
    </dgm:pt>
    <dgm:pt modelId="{A3989939-C43B-49F8-8FFF-F70E465B51D5}" type="pres">
      <dgm:prSet presAssocID="{F56652B7-5CD7-44C8-89A6-616671C8A32B}" presName="compNode" presStyleCnt="0"/>
      <dgm:spPr/>
    </dgm:pt>
    <dgm:pt modelId="{BDD64936-390D-4CCC-AEAE-D45DD042A978}" type="pres">
      <dgm:prSet presAssocID="{F56652B7-5CD7-44C8-89A6-616671C8A32B}" presName="bkgdShape" presStyleLbl="node1" presStyleIdx="0" presStyleCnt="7"/>
      <dgm:spPr/>
    </dgm:pt>
    <dgm:pt modelId="{D01E9A78-A896-4E65-A923-057A5BD8402B}" type="pres">
      <dgm:prSet presAssocID="{F56652B7-5CD7-44C8-89A6-616671C8A32B}" presName="nodeTx" presStyleLbl="node1" presStyleIdx="0" presStyleCnt="7">
        <dgm:presLayoutVars>
          <dgm:bulletEnabled val="1"/>
        </dgm:presLayoutVars>
      </dgm:prSet>
      <dgm:spPr/>
    </dgm:pt>
    <dgm:pt modelId="{4CDA0098-266B-4098-892F-1D8F618D06F1}" type="pres">
      <dgm:prSet presAssocID="{F56652B7-5CD7-44C8-89A6-616671C8A32B}" presName="invisiNode" presStyleLbl="node1" presStyleIdx="0" presStyleCnt="7"/>
      <dgm:spPr/>
    </dgm:pt>
    <dgm:pt modelId="{F602B889-8111-45CB-B2DD-341AB9627970}" type="pres">
      <dgm:prSet presAssocID="{F56652B7-5CD7-44C8-89A6-616671C8A32B}"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ngs with solid fill"/>
        </a:ext>
      </dgm:extLst>
    </dgm:pt>
    <dgm:pt modelId="{D86843B7-4109-4B0B-84E0-1334215C72CA}" type="pres">
      <dgm:prSet presAssocID="{52A41DE2-2864-4D47-975A-BEFEDA3987C8}" presName="sibTrans" presStyleLbl="sibTrans2D1" presStyleIdx="0" presStyleCnt="0"/>
      <dgm:spPr/>
    </dgm:pt>
    <dgm:pt modelId="{D7CE0554-ED00-4B68-8263-01244301E144}" type="pres">
      <dgm:prSet presAssocID="{BCB29E78-0E2C-4A4E-8BCC-0A848147BDD0}" presName="compNode" presStyleCnt="0"/>
      <dgm:spPr/>
    </dgm:pt>
    <dgm:pt modelId="{A44E712D-D12A-4971-93B7-190162F058BA}" type="pres">
      <dgm:prSet presAssocID="{BCB29E78-0E2C-4A4E-8BCC-0A848147BDD0}" presName="bkgdShape" presStyleLbl="node1" presStyleIdx="1" presStyleCnt="7"/>
      <dgm:spPr/>
    </dgm:pt>
    <dgm:pt modelId="{AEED14FB-E2BE-443B-AC60-AE12D50A2CDC}" type="pres">
      <dgm:prSet presAssocID="{BCB29E78-0E2C-4A4E-8BCC-0A848147BDD0}" presName="nodeTx" presStyleLbl="node1" presStyleIdx="1" presStyleCnt="7">
        <dgm:presLayoutVars>
          <dgm:bulletEnabled val="1"/>
        </dgm:presLayoutVars>
      </dgm:prSet>
      <dgm:spPr/>
    </dgm:pt>
    <dgm:pt modelId="{D31061F4-AD32-4C92-AA67-2F67F358C564}" type="pres">
      <dgm:prSet presAssocID="{BCB29E78-0E2C-4A4E-8BCC-0A848147BDD0}" presName="invisiNode" presStyleLbl="node1" presStyleIdx="1" presStyleCnt="7"/>
      <dgm:spPr/>
    </dgm:pt>
    <dgm:pt modelId="{51CEE026-CA11-4C42-BA1F-2C629FCE8E2A}" type="pres">
      <dgm:prSet presAssocID="{BCB29E78-0E2C-4A4E-8BCC-0A848147BDD0}" presName="imagNode" presStyleLbl="fgImgPlac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edle with solid fill"/>
        </a:ext>
      </dgm:extLst>
    </dgm:pt>
    <dgm:pt modelId="{2DA91EBF-FEC1-4F90-B44B-C4F8369073A6}" type="pres">
      <dgm:prSet presAssocID="{EE0FA1E9-C34F-4A2D-9C7C-F735345C8AA6}" presName="sibTrans" presStyleLbl="sibTrans2D1" presStyleIdx="0" presStyleCnt="0"/>
      <dgm:spPr/>
    </dgm:pt>
    <dgm:pt modelId="{D4F18CBA-FC21-48C4-8311-AA63240A3F05}" type="pres">
      <dgm:prSet presAssocID="{F76E75C9-B0C3-44CB-A92B-01A37F4C42B4}" presName="compNode" presStyleCnt="0"/>
      <dgm:spPr/>
    </dgm:pt>
    <dgm:pt modelId="{E7493C37-713F-45F6-97C3-25F7A9D78B78}" type="pres">
      <dgm:prSet presAssocID="{F76E75C9-B0C3-44CB-A92B-01A37F4C42B4}" presName="bkgdShape" presStyleLbl="node1" presStyleIdx="2" presStyleCnt="7"/>
      <dgm:spPr/>
    </dgm:pt>
    <dgm:pt modelId="{0586B181-B25D-4477-9149-5903AE0DE00F}" type="pres">
      <dgm:prSet presAssocID="{F76E75C9-B0C3-44CB-A92B-01A37F4C42B4}" presName="nodeTx" presStyleLbl="node1" presStyleIdx="2" presStyleCnt="7">
        <dgm:presLayoutVars>
          <dgm:bulletEnabled val="1"/>
        </dgm:presLayoutVars>
      </dgm:prSet>
      <dgm:spPr/>
    </dgm:pt>
    <dgm:pt modelId="{10BDA4A1-375F-43C9-91AE-94733EC309B6}" type="pres">
      <dgm:prSet presAssocID="{F76E75C9-B0C3-44CB-A92B-01A37F4C42B4}" presName="invisiNode" presStyleLbl="node1" presStyleIdx="2" presStyleCnt="7"/>
      <dgm:spPr/>
    </dgm:pt>
    <dgm:pt modelId="{5D13240E-F588-418B-9E2B-2394DDA8CD85}" type="pres">
      <dgm:prSet presAssocID="{F76E75C9-B0C3-44CB-A92B-01A37F4C42B4}" presName="imagNode" presStyleLbl="fgImgPlac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ever outline"/>
        </a:ext>
      </dgm:extLst>
    </dgm:pt>
    <dgm:pt modelId="{354D0387-1CAC-4A86-B452-F2FEF539E056}" type="pres">
      <dgm:prSet presAssocID="{55524AF3-2CC9-4FA2-B87D-68AD32342872}" presName="sibTrans" presStyleLbl="sibTrans2D1" presStyleIdx="0" presStyleCnt="0"/>
      <dgm:spPr/>
    </dgm:pt>
    <dgm:pt modelId="{26D52A9F-4879-4609-9B96-D4497B7938C2}" type="pres">
      <dgm:prSet presAssocID="{1BDFD643-2880-47CF-99E3-4870031A50B1}" presName="compNode" presStyleCnt="0"/>
      <dgm:spPr/>
    </dgm:pt>
    <dgm:pt modelId="{710B8FD2-C4EF-4597-905C-15FB23929675}" type="pres">
      <dgm:prSet presAssocID="{1BDFD643-2880-47CF-99E3-4870031A50B1}" presName="bkgdShape" presStyleLbl="node1" presStyleIdx="3" presStyleCnt="7"/>
      <dgm:spPr/>
    </dgm:pt>
    <dgm:pt modelId="{34C14EE9-04D4-46CB-B038-6D7DCFA82B20}" type="pres">
      <dgm:prSet presAssocID="{1BDFD643-2880-47CF-99E3-4870031A50B1}" presName="nodeTx" presStyleLbl="node1" presStyleIdx="3" presStyleCnt="7">
        <dgm:presLayoutVars>
          <dgm:bulletEnabled val="1"/>
        </dgm:presLayoutVars>
      </dgm:prSet>
      <dgm:spPr/>
    </dgm:pt>
    <dgm:pt modelId="{755BC375-FA31-4CE7-9C64-793A94C1158C}" type="pres">
      <dgm:prSet presAssocID="{1BDFD643-2880-47CF-99E3-4870031A50B1}" presName="invisiNode" presStyleLbl="node1" presStyleIdx="3" presStyleCnt="7"/>
      <dgm:spPr/>
    </dgm:pt>
    <dgm:pt modelId="{AF023E5F-5A18-4894-8A4C-42C3EF060BF3}" type="pres">
      <dgm:prSet presAssocID="{1BDFD643-2880-47CF-99E3-4870031A50B1}" presName="imagNode" presStyleLbl="fgImgPlac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ocolate with solid fill"/>
        </a:ext>
      </dgm:extLst>
    </dgm:pt>
    <dgm:pt modelId="{17025135-E689-493B-A2C7-B56FAE99EB4E}" type="pres">
      <dgm:prSet presAssocID="{28D0BF24-4700-4DDF-BCC7-DDFF1542F921}" presName="sibTrans" presStyleLbl="sibTrans2D1" presStyleIdx="0" presStyleCnt="0"/>
      <dgm:spPr/>
    </dgm:pt>
    <dgm:pt modelId="{E4E2D69F-EE20-4B5B-8F40-DAE1C71557E6}" type="pres">
      <dgm:prSet presAssocID="{C8690605-3DEC-4CA9-A597-06B7C29353A8}" presName="compNode" presStyleCnt="0"/>
      <dgm:spPr/>
    </dgm:pt>
    <dgm:pt modelId="{1B9ADD46-41E6-42FA-9F52-00C6C9278C57}" type="pres">
      <dgm:prSet presAssocID="{C8690605-3DEC-4CA9-A597-06B7C29353A8}" presName="bkgdShape" presStyleLbl="node1" presStyleIdx="4" presStyleCnt="7"/>
      <dgm:spPr/>
    </dgm:pt>
    <dgm:pt modelId="{EA5BA150-F69C-436C-B40B-E9278C15A673}" type="pres">
      <dgm:prSet presAssocID="{C8690605-3DEC-4CA9-A597-06B7C29353A8}" presName="nodeTx" presStyleLbl="node1" presStyleIdx="4" presStyleCnt="7">
        <dgm:presLayoutVars>
          <dgm:bulletEnabled val="1"/>
        </dgm:presLayoutVars>
      </dgm:prSet>
      <dgm:spPr/>
    </dgm:pt>
    <dgm:pt modelId="{E8789244-EC9E-49C2-BC18-EFE82AD672A0}" type="pres">
      <dgm:prSet presAssocID="{C8690605-3DEC-4CA9-A597-06B7C29353A8}" presName="invisiNode" presStyleLbl="node1" presStyleIdx="4" presStyleCnt="7"/>
      <dgm:spPr/>
    </dgm:pt>
    <dgm:pt modelId="{8A782BA6-2CD9-4356-9F11-57D86134B19A}" type="pres">
      <dgm:prSet presAssocID="{C8690605-3DEC-4CA9-A597-06B7C29353A8}" presName="imagNode" presStyleLbl="fgImgPlac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oilet with solid fill"/>
        </a:ext>
      </dgm:extLst>
    </dgm:pt>
    <dgm:pt modelId="{A4A0FB73-40A7-4D14-8968-6DCBD4B85379}" type="pres">
      <dgm:prSet presAssocID="{51398F52-A659-4CDC-A4C3-7DF8962C85F3}" presName="sibTrans" presStyleLbl="sibTrans2D1" presStyleIdx="0" presStyleCnt="0"/>
      <dgm:spPr/>
    </dgm:pt>
    <dgm:pt modelId="{45768A7D-5A24-470E-974C-C26797A92E9A}" type="pres">
      <dgm:prSet presAssocID="{88B0F3F5-0D41-41A0-8994-90CA2E57810C}" presName="compNode" presStyleCnt="0"/>
      <dgm:spPr/>
    </dgm:pt>
    <dgm:pt modelId="{F84CB8FF-0E52-40FF-9697-ED3E4716E28C}" type="pres">
      <dgm:prSet presAssocID="{88B0F3F5-0D41-41A0-8994-90CA2E57810C}" presName="bkgdShape" presStyleLbl="node1" presStyleIdx="5" presStyleCnt="7"/>
      <dgm:spPr/>
    </dgm:pt>
    <dgm:pt modelId="{47A3D49D-4E32-42F1-8355-B1F30D901A99}" type="pres">
      <dgm:prSet presAssocID="{88B0F3F5-0D41-41A0-8994-90CA2E57810C}" presName="nodeTx" presStyleLbl="node1" presStyleIdx="5" presStyleCnt="7">
        <dgm:presLayoutVars>
          <dgm:bulletEnabled val="1"/>
        </dgm:presLayoutVars>
      </dgm:prSet>
      <dgm:spPr/>
    </dgm:pt>
    <dgm:pt modelId="{4EF3245F-93D4-4376-8CED-98FC51BE4903}" type="pres">
      <dgm:prSet presAssocID="{88B0F3F5-0D41-41A0-8994-90CA2E57810C}" presName="invisiNode" presStyleLbl="node1" presStyleIdx="5" presStyleCnt="7"/>
      <dgm:spPr/>
    </dgm:pt>
    <dgm:pt modelId="{3F8D1604-814C-496B-A0B3-F314A84C10E1}" type="pres">
      <dgm:prSet presAssocID="{88B0F3F5-0D41-41A0-8994-90CA2E57810C}" presName="imagNode" presStyleLbl="fgImgPlac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IV with solid fill"/>
        </a:ext>
      </dgm:extLst>
    </dgm:pt>
    <dgm:pt modelId="{42FCC852-318E-4A8B-83B6-7A61FD19A8BB}" type="pres">
      <dgm:prSet presAssocID="{5D3EBF60-1691-4221-90C1-673BC0928281}" presName="sibTrans" presStyleLbl="sibTrans2D1" presStyleIdx="0" presStyleCnt="0"/>
      <dgm:spPr/>
    </dgm:pt>
    <dgm:pt modelId="{ADCFFAA2-3594-4D97-AD46-1A016D5A1F4C}" type="pres">
      <dgm:prSet presAssocID="{F5611F9D-4D8C-4582-8F20-9851A56FFA7B}" presName="compNode" presStyleCnt="0"/>
      <dgm:spPr/>
    </dgm:pt>
    <dgm:pt modelId="{4C9E1EED-A1F9-4688-BF2E-7CEAF856E66C}" type="pres">
      <dgm:prSet presAssocID="{F5611F9D-4D8C-4582-8F20-9851A56FFA7B}" presName="bkgdShape" presStyleLbl="node1" presStyleIdx="6" presStyleCnt="7"/>
      <dgm:spPr/>
    </dgm:pt>
    <dgm:pt modelId="{E1CA4B7B-F346-4261-80C1-8F6CE2976C3A}" type="pres">
      <dgm:prSet presAssocID="{F5611F9D-4D8C-4582-8F20-9851A56FFA7B}" presName="nodeTx" presStyleLbl="node1" presStyleIdx="6" presStyleCnt="7">
        <dgm:presLayoutVars>
          <dgm:bulletEnabled val="1"/>
        </dgm:presLayoutVars>
      </dgm:prSet>
      <dgm:spPr/>
    </dgm:pt>
    <dgm:pt modelId="{FA348608-27F5-4A35-BB86-19BC06A28115}" type="pres">
      <dgm:prSet presAssocID="{F5611F9D-4D8C-4582-8F20-9851A56FFA7B}" presName="invisiNode" presStyleLbl="node1" presStyleIdx="6" presStyleCnt="7"/>
      <dgm:spPr/>
    </dgm:pt>
    <dgm:pt modelId="{969D9956-5E15-454F-A761-6981FF59C907}" type="pres">
      <dgm:prSet presAssocID="{F5611F9D-4D8C-4582-8F20-9851A56FFA7B}" presName="imagNode" presStyleLbl="fgImgPlac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Ambulance with solid fill"/>
        </a:ext>
      </dgm:extLst>
    </dgm:pt>
  </dgm:ptLst>
  <dgm:cxnLst>
    <dgm:cxn modelId="{25667713-E081-41D4-A971-EEA292A22952}" type="presOf" srcId="{F76E75C9-B0C3-44CB-A92B-01A37F4C42B4}" destId="{E7493C37-713F-45F6-97C3-25F7A9D78B78}" srcOrd="0" destOrd="0" presId="urn:microsoft.com/office/officeart/2005/8/layout/hList7"/>
    <dgm:cxn modelId="{A98A4B24-5634-4D61-8E44-8333EBB5BED6}" srcId="{05267104-7815-49A2-8864-B8E90FA40B3A}" destId="{1BDFD643-2880-47CF-99E3-4870031A50B1}" srcOrd="3" destOrd="0" parTransId="{C432C4CA-030F-42B4-B1E6-DEED261CDD46}" sibTransId="{28D0BF24-4700-4DDF-BCC7-DDFF1542F921}"/>
    <dgm:cxn modelId="{70352A2B-0820-4FF0-8EAD-25D2DF9076DC}" type="presOf" srcId="{BCB29E78-0E2C-4A4E-8BCC-0A848147BDD0}" destId="{AEED14FB-E2BE-443B-AC60-AE12D50A2CDC}" srcOrd="1" destOrd="0" presId="urn:microsoft.com/office/officeart/2005/8/layout/hList7"/>
    <dgm:cxn modelId="{E027EA5F-8F5E-41B2-8362-F5CA26827888}" type="presOf" srcId="{88B0F3F5-0D41-41A0-8994-90CA2E57810C}" destId="{47A3D49D-4E32-42F1-8355-B1F30D901A99}" srcOrd="1" destOrd="0" presId="urn:microsoft.com/office/officeart/2005/8/layout/hList7"/>
    <dgm:cxn modelId="{92C9C741-9CD1-451D-9269-0D3BB146DE51}" type="presOf" srcId="{C8690605-3DEC-4CA9-A597-06B7C29353A8}" destId="{EA5BA150-F69C-436C-B40B-E9278C15A673}" srcOrd="1" destOrd="0" presId="urn:microsoft.com/office/officeart/2005/8/layout/hList7"/>
    <dgm:cxn modelId="{93C9DB67-C385-471B-8AA1-E51C51E6252F}" srcId="{05267104-7815-49A2-8864-B8E90FA40B3A}" destId="{BCB29E78-0E2C-4A4E-8BCC-0A848147BDD0}" srcOrd="1" destOrd="0" parTransId="{B0B2D579-155B-4B0A-B6DD-109E9BE44FFC}" sibTransId="{EE0FA1E9-C34F-4A2D-9C7C-F735345C8AA6}"/>
    <dgm:cxn modelId="{479E036A-D6E2-4059-8DB8-1185F0E8D2FF}" type="presOf" srcId="{EE0FA1E9-C34F-4A2D-9C7C-F735345C8AA6}" destId="{2DA91EBF-FEC1-4F90-B44B-C4F8369073A6}" srcOrd="0" destOrd="0" presId="urn:microsoft.com/office/officeart/2005/8/layout/hList7"/>
    <dgm:cxn modelId="{DE07994B-FBBA-4888-AF2A-A2B52AF78DAC}" srcId="{05267104-7815-49A2-8864-B8E90FA40B3A}" destId="{C8690605-3DEC-4CA9-A597-06B7C29353A8}" srcOrd="4" destOrd="0" parTransId="{79F72ED9-C95C-4640-8986-73EC8CC56B8B}" sibTransId="{51398F52-A659-4CDC-A4C3-7DF8962C85F3}"/>
    <dgm:cxn modelId="{7F49736F-AEF1-4311-BB88-8088AD396D96}" type="presOf" srcId="{F76E75C9-B0C3-44CB-A92B-01A37F4C42B4}" destId="{0586B181-B25D-4477-9149-5903AE0DE00F}" srcOrd="1" destOrd="0" presId="urn:microsoft.com/office/officeart/2005/8/layout/hList7"/>
    <dgm:cxn modelId="{84BDF550-E622-42F2-A0CA-A139CBCB880D}" srcId="{05267104-7815-49A2-8864-B8E90FA40B3A}" destId="{F76E75C9-B0C3-44CB-A92B-01A37F4C42B4}" srcOrd="2" destOrd="0" parTransId="{98233E8C-B95A-4088-9233-8206FD5CDAFF}" sibTransId="{55524AF3-2CC9-4FA2-B87D-68AD32342872}"/>
    <dgm:cxn modelId="{C218D157-BFB1-46AE-BBCB-5154598F015B}" type="presOf" srcId="{52A41DE2-2864-4D47-975A-BEFEDA3987C8}" destId="{D86843B7-4109-4B0B-84E0-1334215C72CA}" srcOrd="0" destOrd="0" presId="urn:microsoft.com/office/officeart/2005/8/layout/hList7"/>
    <dgm:cxn modelId="{F9E9D678-A888-41AE-A997-B23305FAEEF1}" type="presOf" srcId="{1BDFD643-2880-47CF-99E3-4870031A50B1}" destId="{710B8FD2-C4EF-4597-905C-15FB23929675}" srcOrd="0" destOrd="0" presId="urn:microsoft.com/office/officeart/2005/8/layout/hList7"/>
    <dgm:cxn modelId="{2C398E7A-07EA-454B-9F0A-612040ABD094}" srcId="{05267104-7815-49A2-8864-B8E90FA40B3A}" destId="{F56652B7-5CD7-44C8-89A6-616671C8A32B}" srcOrd="0" destOrd="0" parTransId="{CD7D2FEA-B00D-4C8C-856F-0EEFB9C5890B}" sibTransId="{52A41DE2-2864-4D47-975A-BEFEDA3987C8}"/>
    <dgm:cxn modelId="{CCB4697E-0E9D-478C-B8FD-3E7688A1F73A}" type="presOf" srcId="{F5611F9D-4D8C-4582-8F20-9851A56FFA7B}" destId="{E1CA4B7B-F346-4261-80C1-8F6CE2976C3A}" srcOrd="1" destOrd="0" presId="urn:microsoft.com/office/officeart/2005/8/layout/hList7"/>
    <dgm:cxn modelId="{1EA3457F-F1DA-437F-87E8-1C788A799F43}" type="presOf" srcId="{F5611F9D-4D8C-4582-8F20-9851A56FFA7B}" destId="{4C9E1EED-A1F9-4688-BF2E-7CEAF856E66C}" srcOrd="0" destOrd="0" presId="urn:microsoft.com/office/officeart/2005/8/layout/hList7"/>
    <dgm:cxn modelId="{5F9DB987-66DE-4911-B445-6A0E1A44EA5E}" type="presOf" srcId="{51398F52-A659-4CDC-A4C3-7DF8962C85F3}" destId="{A4A0FB73-40A7-4D14-8968-6DCBD4B85379}" srcOrd="0" destOrd="0" presId="urn:microsoft.com/office/officeart/2005/8/layout/hList7"/>
    <dgm:cxn modelId="{6713718A-F12E-45B7-9B3B-93F0FE5D2411}" type="presOf" srcId="{88B0F3F5-0D41-41A0-8994-90CA2E57810C}" destId="{F84CB8FF-0E52-40FF-9697-ED3E4716E28C}" srcOrd="0" destOrd="0" presId="urn:microsoft.com/office/officeart/2005/8/layout/hList7"/>
    <dgm:cxn modelId="{CE2A7792-B463-47F5-B743-BC9491ECEE10}" type="presOf" srcId="{F56652B7-5CD7-44C8-89A6-616671C8A32B}" destId="{D01E9A78-A896-4E65-A923-057A5BD8402B}" srcOrd="1" destOrd="0" presId="urn:microsoft.com/office/officeart/2005/8/layout/hList7"/>
    <dgm:cxn modelId="{1226A492-ADAF-4937-B0ED-4B1CC9410E47}" type="presOf" srcId="{05267104-7815-49A2-8864-B8E90FA40B3A}" destId="{DF85E4FE-F6CF-44BD-8390-9042A0EBE8D3}" srcOrd="0" destOrd="0" presId="urn:microsoft.com/office/officeart/2005/8/layout/hList7"/>
    <dgm:cxn modelId="{29D5B999-DB8D-4665-A0A2-D92B768C5EDC}" type="presOf" srcId="{5D3EBF60-1691-4221-90C1-673BC0928281}" destId="{42FCC852-318E-4A8B-83B6-7A61FD19A8BB}" srcOrd="0" destOrd="0" presId="urn:microsoft.com/office/officeart/2005/8/layout/hList7"/>
    <dgm:cxn modelId="{8D524A9B-C904-455B-ABE0-52AAFA268FC8}" type="presOf" srcId="{BCB29E78-0E2C-4A4E-8BCC-0A848147BDD0}" destId="{A44E712D-D12A-4971-93B7-190162F058BA}" srcOrd="0" destOrd="0" presId="urn:microsoft.com/office/officeart/2005/8/layout/hList7"/>
    <dgm:cxn modelId="{6EC20AA4-5A46-4A31-9406-4988383BDD79}" type="presOf" srcId="{C8690605-3DEC-4CA9-A597-06B7C29353A8}" destId="{1B9ADD46-41E6-42FA-9F52-00C6C9278C57}" srcOrd="0" destOrd="0" presId="urn:microsoft.com/office/officeart/2005/8/layout/hList7"/>
    <dgm:cxn modelId="{2020B3AF-4D2E-46E0-8315-14417814AD8C}" type="presOf" srcId="{1BDFD643-2880-47CF-99E3-4870031A50B1}" destId="{34C14EE9-04D4-46CB-B038-6D7DCFA82B20}" srcOrd="1" destOrd="0" presId="urn:microsoft.com/office/officeart/2005/8/layout/hList7"/>
    <dgm:cxn modelId="{7E9D20B2-FCAE-43E1-9186-A9ECC0375411}" type="presOf" srcId="{F56652B7-5CD7-44C8-89A6-616671C8A32B}" destId="{BDD64936-390D-4CCC-AEAE-D45DD042A978}" srcOrd="0" destOrd="0" presId="urn:microsoft.com/office/officeart/2005/8/layout/hList7"/>
    <dgm:cxn modelId="{8733F7CA-8416-47FE-8946-0AF32A4093B7}" type="presOf" srcId="{28D0BF24-4700-4DDF-BCC7-DDFF1542F921}" destId="{17025135-E689-493B-A2C7-B56FAE99EB4E}" srcOrd="0" destOrd="0" presId="urn:microsoft.com/office/officeart/2005/8/layout/hList7"/>
    <dgm:cxn modelId="{D6E688D5-31B4-4322-B903-7CB624067824}" srcId="{05267104-7815-49A2-8864-B8E90FA40B3A}" destId="{F5611F9D-4D8C-4582-8F20-9851A56FFA7B}" srcOrd="6" destOrd="0" parTransId="{185C1210-1C6E-483E-A448-5983D54E0F11}" sibTransId="{0D59E08B-DB76-4944-BC60-2876A4F37D9F}"/>
    <dgm:cxn modelId="{845B8FEB-C32E-4CAB-B735-5FD1A7120661}" srcId="{05267104-7815-49A2-8864-B8E90FA40B3A}" destId="{88B0F3F5-0D41-41A0-8994-90CA2E57810C}" srcOrd="5" destOrd="0" parTransId="{C348E763-7D6C-46D5-A676-1BFD5EB030FE}" sibTransId="{5D3EBF60-1691-4221-90C1-673BC0928281}"/>
    <dgm:cxn modelId="{D1B8E2FD-F75A-4FAA-BD19-DE3682D46C68}" type="presOf" srcId="{55524AF3-2CC9-4FA2-B87D-68AD32342872}" destId="{354D0387-1CAC-4A86-B452-F2FEF539E056}" srcOrd="0" destOrd="0" presId="urn:microsoft.com/office/officeart/2005/8/layout/hList7"/>
    <dgm:cxn modelId="{3C3E7F02-6387-4F34-879A-88DD49AD6980}" type="presParOf" srcId="{DF85E4FE-F6CF-44BD-8390-9042A0EBE8D3}" destId="{77E64F70-CF58-4D7F-8EFF-9E2A76D932AD}" srcOrd="0" destOrd="0" presId="urn:microsoft.com/office/officeart/2005/8/layout/hList7"/>
    <dgm:cxn modelId="{AA3C197E-5696-4DDC-B6CB-5E0A9203523D}" type="presParOf" srcId="{DF85E4FE-F6CF-44BD-8390-9042A0EBE8D3}" destId="{1E2A7475-9E93-4B9C-A466-DB7CC70FA301}" srcOrd="1" destOrd="0" presId="urn:microsoft.com/office/officeart/2005/8/layout/hList7"/>
    <dgm:cxn modelId="{A95DFCCB-3B68-4BE9-BA35-C51F8FFBE467}" type="presParOf" srcId="{1E2A7475-9E93-4B9C-A466-DB7CC70FA301}" destId="{A3989939-C43B-49F8-8FFF-F70E465B51D5}" srcOrd="0" destOrd="0" presId="urn:microsoft.com/office/officeart/2005/8/layout/hList7"/>
    <dgm:cxn modelId="{A75409BC-CF4C-4938-9B9E-4C236C9C98A9}" type="presParOf" srcId="{A3989939-C43B-49F8-8FFF-F70E465B51D5}" destId="{BDD64936-390D-4CCC-AEAE-D45DD042A978}" srcOrd="0" destOrd="0" presId="urn:microsoft.com/office/officeart/2005/8/layout/hList7"/>
    <dgm:cxn modelId="{958BF3A7-F0B3-4571-93CC-F5EE9023E09D}" type="presParOf" srcId="{A3989939-C43B-49F8-8FFF-F70E465B51D5}" destId="{D01E9A78-A896-4E65-A923-057A5BD8402B}" srcOrd="1" destOrd="0" presId="urn:microsoft.com/office/officeart/2005/8/layout/hList7"/>
    <dgm:cxn modelId="{A33F7B4A-ACB5-4605-9642-DE55DB245206}" type="presParOf" srcId="{A3989939-C43B-49F8-8FFF-F70E465B51D5}" destId="{4CDA0098-266B-4098-892F-1D8F618D06F1}" srcOrd="2" destOrd="0" presId="urn:microsoft.com/office/officeart/2005/8/layout/hList7"/>
    <dgm:cxn modelId="{79157AB8-DAC1-45B9-900B-0CDD1A2ED5B0}" type="presParOf" srcId="{A3989939-C43B-49F8-8FFF-F70E465B51D5}" destId="{F602B889-8111-45CB-B2DD-341AB9627970}" srcOrd="3" destOrd="0" presId="urn:microsoft.com/office/officeart/2005/8/layout/hList7"/>
    <dgm:cxn modelId="{00D933CD-488D-42C2-8A7E-6DB83F8BC60A}" type="presParOf" srcId="{1E2A7475-9E93-4B9C-A466-DB7CC70FA301}" destId="{D86843B7-4109-4B0B-84E0-1334215C72CA}" srcOrd="1" destOrd="0" presId="urn:microsoft.com/office/officeart/2005/8/layout/hList7"/>
    <dgm:cxn modelId="{0C639903-4C00-41F2-8F3E-A352C193A44D}" type="presParOf" srcId="{1E2A7475-9E93-4B9C-A466-DB7CC70FA301}" destId="{D7CE0554-ED00-4B68-8263-01244301E144}" srcOrd="2" destOrd="0" presId="urn:microsoft.com/office/officeart/2005/8/layout/hList7"/>
    <dgm:cxn modelId="{82CA18B0-5E89-47D9-8797-3C4CB205717A}" type="presParOf" srcId="{D7CE0554-ED00-4B68-8263-01244301E144}" destId="{A44E712D-D12A-4971-93B7-190162F058BA}" srcOrd="0" destOrd="0" presId="urn:microsoft.com/office/officeart/2005/8/layout/hList7"/>
    <dgm:cxn modelId="{92B80B6C-AEE7-4D4B-A28D-438D002FEB9E}" type="presParOf" srcId="{D7CE0554-ED00-4B68-8263-01244301E144}" destId="{AEED14FB-E2BE-443B-AC60-AE12D50A2CDC}" srcOrd="1" destOrd="0" presId="urn:microsoft.com/office/officeart/2005/8/layout/hList7"/>
    <dgm:cxn modelId="{31E01C02-DA46-4C57-9E79-50FA6F87A509}" type="presParOf" srcId="{D7CE0554-ED00-4B68-8263-01244301E144}" destId="{D31061F4-AD32-4C92-AA67-2F67F358C564}" srcOrd="2" destOrd="0" presId="urn:microsoft.com/office/officeart/2005/8/layout/hList7"/>
    <dgm:cxn modelId="{A7308C41-E331-4F79-85BF-4AAE83AD5539}" type="presParOf" srcId="{D7CE0554-ED00-4B68-8263-01244301E144}" destId="{51CEE026-CA11-4C42-BA1F-2C629FCE8E2A}" srcOrd="3" destOrd="0" presId="urn:microsoft.com/office/officeart/2005/8/layout/hList7"/>
    <dgm:cxn modelId="{382D5822-EE6C-413D-A9D8-ED344ACE9C5A}" type="presParOf" srcId="{1E2A7475-9E93-4B9C-A466-DB7CC70FA301}" destId="{2DA91EBF-FEC1-4F90-B44B-C4F8369073A6}" srcOrd="3" destOrd="0" presId="urn:microsoft.com/office/officeart/2005/8/layout/hList7"/>
    <dgm:cxn modelId="{F2C27627-EE1B-4921-AF0E-FE3CD2889302}" type="presParOf" srcId="{1E2A7475-9E93-4B9C-A466-DB7CC70FA301}" destId="{D4F18CBA-FC21-48C4-8311-AA63240A3F05}" srcOrd="4" destOrd="0" presId="urn:microsoft.com/office/officeart/2005/8/layout/hList7"/>
    <dgm:cxn modelId="{04CBD31E-40C6-47FF-A871-484E5446438B}" type="presParOf" srcId="{D4F18CBA-FC21-48C4-8311-AA63240A3F05}" destId="{E7493C37-713F-45F6-97C3-25F7A9D78B78}" srcOrd="0" destOrd="0" presId="urn:microsoft.com/office/officeart/2005/8/layout/hList7"/>
    <dgm:cxn modelId="{1C33D4B1-B28B-44D8-B7A4-9AC2FC854054}" type="presParOf" srcId="{D4F18CBA-FC21-48C4-8311-AA63240A3F05}" destId="{0586B181-B25D-4477-9149-5903AE0DE00F}" srcOrd="1" destOrd="0" presId="urn:microsoft.com/office/officeart/2005/8/layout/hList7"/>
    <dgm:cxn modelId="{F4078084-A1E0-4CE7-A386-0C0F617AC399}" type="presParOf" srcId="{D4F18CBA-FC21-48C4-8311-AA63240A3F05}" destId="{10BDA4A1-375F-43C9-91AE-94733EC309B6}" srcOrd="2" destOrd="0" presId="urn:microsoft.com/office/officeart/2005/8/layout/hList7"/>
    <dgm:cxn modelId="{B267E329-C598-4C19-998D-2B8C080916CF}" type="presParOf" srcId="{D4F18CBA-FC21-48C4-8311-AA63240A3F05}" destId="{5D13240E-F588-418B-9E2B-2394DDA8CD85}" srcOrd="3" destOrd="0" presId="urn:microsoft.com/office/officeart/2005/8/layout/hList7"/>
    <dgm:cxn modelId="{32795AE6-8BD3-42AB-BD56-5E6DCB0E75DB}" type="presParOf" srcId="{1E2A7475-9E93-4B9C-A466-DB7CC70FA301}" destId="{354D0387-1CAC-4A86-B452-F2FEF539E056}" srcOrd="5" destOrd="0" presId="urn:microsoft.com/office/officeart/2005/8/layout/hList7"/>
    <dgm:cxn modelId="{3CB3E6AA-E8E2-487C-91C7-1142DCBD292D}" type="presParOf" srcId="{1E2A7475-9E93-4B9C-A466-DB7CC70FA301}" destId="{26D52A9F-4879-4609-9B96-D4497B7938C2}" srcOrd="6" destOrd="0" presId="urn:microsoft.com/office/officeart/2005/8/layout/hList7"/>
    <dgm:cxn modelId="{950E53B7-0A75-45C8-92AA-B4CC5C6BA450}" type="presParOf" srcId="{26D52A9F-4879-4609-9B96-D4497B7938C2}" destId="{710B8FD2-C4EF-4597-905C-15FB23929675}" srcOrd="0" destOrd="0" presId="urn:microsoft.com/office/officeart/2005/8/layout/hList7"/>
    <dgm:cxn modelId="{0D8F0989-9E06-4159-9A5F-62DFACE2BFAE}" type="presParOf" srcId="{26D52A9F-4879-4609-9B96-D4497B7938C2}" destId="{34C14EE9-04D4-46CB-B038-6D7DCFA82B20}" srcOrd="1" destOrd="0" presId="urn:microsoft.com/office/officeart/2005/8/layout/hList7"/>
    <dgm:cxn modelId="{4BA3D2BE-DDD5-4AEF-9A8F-82BA8F8568FC}" type="presParOf" srcId="{26D52A9F-4879-4609-9B96-D4497B7938C2}" destId="{755BC375-FA31-4CE7-9C64-793A94C1158C}" srcOrd="2" destOrd="0" presId="urn:microsoft.com/office/officeart/2005/8/layout/hList7"/>
    <dgm:cxn modelId="{8D1953ED-B8D9-49EF-BCA9-7B606260BE57}" type="presParOf" srcId="{26D52A9F-4879-4609-9B96-D4497B7938C2}" destId="{AF023E5F-5A18-4894-8A4C-42C3EF060BF3}" srcOrd="3" destOrd="0" presId="urn:microsoft.com/office/officeart/2005/8/layout/hList7"/>
    <dgm:cxn modelId="{4A0F7B5C-8CD1-43FD-AB32-F7243859A68D}" type="presParOf" srcId="{1E2A7475-9E93-4B9C-A466-DB7CC70FA301}" destId="{17025135-E689-493B-A2C7-B56FAE99EB4E}" srcOrd="7" destOrd="0" presId="urn:microsoft.com/office/officeart/2005/8/layout/hList7"/>
    <dgm:cxn modelId="{74CDA4DE-FB51-438E-9E67-BC5115749F4C}" type="presParOf" srcId="{1E2A7475-9E93-4B9C-A466-DB7CC70FA301}" destId="{E4E2D69F-EE20-4B5B-8F40-DAE1C71557E6}" srcOrd="8" destOrd="0" presId="urn:microsoft.com/office/officeart/2005/8/layout/hList7"/>
    <dgm:cxn modelId="{2C308DEB-366F-4B6F-B5D3-616A1A194DB7}" type="presParOf" srcId="{E4E2D69F-EE20-4B5B-8F40-DAE1C71557E6}" destId="{1B9ADD46-41E6-42FA-9F52-00C6C9278C57}" srcOrd="0" destOrd="0" presId="urn:microsoft.com/office/officeart/2005/8/layout/hList7"/>
    <dgm:cxn modelId="{BE4A0C73-E9E0-40FC-9F43-8C5144422B04}" type="presParOf" srcId="{E4E2D69F-EE20-4B5B-8F40-DAE1C71557E6}" destId="{EA5BA150-F69C-436C-B40B-E9278C15A673}" srcOrd="1" destOrd="0" presId="urn:microsoft.com/office/officeart/2005/8/layout/hList7"/>
    <dgm:cxn modelId="{02A1C456-69A5-44A3-8490-260AE4E4E5FB}" type="presParOf" srcId="{E4E2D69F-EE20-4B5B-8F40-DAE1C71557E6}" destId="{E8789244-EC9E-49C2-BC18-EFE82AD672A0}" srcOrd="2" destOrd="0" presId="urn:microsoft.com/office/officeart/2005/8/layout/hList7"/>
    <dgm:cxn modelId="{A664B86F-DCD7-4790-BC99-9AA1E7B2879E}" type="presParOf" srcId="{E4E2D69F-EE20-4B5B-8F40-DAE1C71557E6}" destId="{8A782BA6-2CD9-4356-9F11-57D86134B19A}" srcOrd="3" destOrd="0" presId="urn:microsoft.com/office/officeart/2005/8/layout/hList7"/>
    <dgm:cxn modelId="{2AD845AB-FD9C-4037-BDF4-E013E3A53118}" type="presParOf" srcId="{1E2A7475-9E93-4B9C-A466-DB7CC70FA301}" destId="{A4A0FB73-40A7-4D14-8968-6DCBD4B85379}" srcOrd="9" destOrd="0" presId="urn:microsoft.com/office/officeart/2005/8/layout/hList7"/>
    <dgm:cxn modelId="{E41B9C12-4766-4CAA-8B53-BB9F0A22A19D}" type="presParOf" srcId="{1E2A7475-9E93-4B9C-A466-DB7CC70FA301}" destId="{45768A7D-5A24-470E-974C-C26797A92E9A}" srcOrd="10" destOrd="0" presId="urn:microsoft.com/office/officeart/2005/8/layout/hList7"/>
    <dgm:cxn modelId="{64CDF36B-00CF-4724-84A1-549BC40961E2}" type="presParOf" srcId="{45768A7D-5A24-470E-974C-C26797A92E9A}" destId="{F84CB8FF-0E52-40FF-9697-ED3E4716E28C}" srcOrd="0" destOrd="0" presId="urn:microsoft.com/office/officeart/2005/8/layout/hList7"/>
    <dgm:cxn modelId="{49C15F4C-00D0-4861-B880-B644B2F02619}" type="presParOf" srcId="{45768A7D-5A24-470E-974C-C26797A92E9A}" destId="{47A3D49D-4E32-42F1-8355-B1F30D901A99}" srcOrd="1" destOrd="0" presId="urn:microsoft.com/office/officeart/2005/8/layout/hList7"/>
    <dgm:cxn modelId="{07266ECC-12F7-4AC9-A69C-9A25B1E0731C}" type="presParOf" srcId="{45768A7D-5A24-470E-974C-C26797A92E9A}" destId="{4EF3245F-93D4-4376-8CED-98FC51BE4903}" srcOrd="2" destOrd="0" presId="urn:microsoft.com/office/officeart/2005/8/layout/hList7"/>
    <dgm:cxn modelId="{057BDB26-AE2C-4722-A24D-8392CC93E117}" type="presParOf" srcId="{45768A7D-5A24-470E-974C-C26797A92E9A}" destId="{3F8D1604-814C-496B-A0B3-F314A84C10E1}" srcOrd="3" destOrd="0" presId="urn:microsoft.com/office/officeart/2005/8/layout/hList7"/>
    <dgm:cxn modelId="{56446CFB-E473-4D5C-8CAC-AADF10C17276}" type="presParOf" srcId="{1E2A7475-9E93-4B9C-A466-DB7CC70FA301}" destId="{42FCC852-318E-4A8B-83B6-7A61FD19A8BB}" srcOrd="11" destOrd="0" presId="urn:microsoft.com/office/officeart/2005/8/layout/hList7"/>
    <dgm:cxn modelId="{9F4062B0-B73C-4D21-B90B-51DB807A54CE}" type="presParOf" srcId="{1E2A7475-9E93-4B9C-A466-DB7CC70FA301}" destId="{ADCFFAA2-3594-4D97-AD46-1A016D5A1F4C}" srcOrd="12" destOrd="0" presId="urn:microsoft.com/office/officeart/2005/8/layout/hList7"/>
    <dgm:cxn modelId="{CEA546DD-89D1-4B8B-B885-A3CADC7B4625}" type="presParOf" srcId="{ADCFFAA2-3594-4D97-AD46-1A016D5A1F4C}" destId="{4C9E1EED-A1F9-4688-BF2E-7CEAF856E66C}" srcOrd="0" destOrd="0" presId="urn:microsoft.com/office/officeart/2005/8/layout/hList7"/>
    <dgm:cxn modelId="{2A7B5DD4-3EAF-43C4-8000-B7021D482DD9}" type="presParOf" srcId="{ADCFFAA2-3594-4D97-AD46-1A016D5A1F4C}" destId="{E1CA4B7B-F346-4261-80C1-8F6CE2976C3A}" srcOrd="1" destOrd="0" presId="urn:microsoft.com/office/officeart/2005/8/layout/hList7"/>
    <dgm:cxn modelId="{1DD4EFB4-EDE4-4601-B079-916F580427D6}" type="presParOf" srcId="{ADCFFAA2-3594-4D97-AD46-1A016D5A1F4C}" destId="{FA348608-27F5-4A35-BB86-19BC06A28115}" srcOrd="2" destOrd="0" presId="urn:microsoft.com/office/officeart/2005/8/layout/hList7"/>
    <dgm:cxn modelId="{39C3622A-03C8-438F-A19F-10CCCEC926D6}" type="presParOf" srcId="{ADCFFAA2-3594-4D97-AD46-1A016D5A1F4C}" destId="{969D9956-5E15-454F-A761-6981FF59C90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05267104-7815-49A2-8864-B8E90FA40B3A}" type="doc">
      <dgm:prSet loTypeId="urn:microsoft.com/office/officeart/2005/8/layout/hList7" loCatId="relationship" qsTypeId="urn:microsoft.com/office/officeart/2005/8/quickstyle/simple1" qsCatId="simple" csTypeId="urn:microsoft.com/office/officeart/2005/8/colors/colorful3" csCatId="colorful" phldr="1"/>
      <dgm:spPr/>
    </dgm:pt>
    <dgm:pt modelId="{F56652B7-5CD7-44C8-89A6-616671C8A32B}">
      <dgm:prSet phldrT="[Text]"/>
      <dgm:spPr/>
      <dgm:t>
        <a:bodyPr/>
        <a:lstStyle/>
        <a:p>
          <a:r>
            <a:rPr lang="en-GB" dirty="0">
              <a:latin typeface="Arial" panose="020B0604020202020204" pitchFamily="34" charset="0"/>
              <a:cs typeface="Arial" panose="020B0604020202020204" pitchFamily="34" charset="0"/>
            </a:rPr>
            <a:t>LeDeR Policy in action</a:t>
          </a:r>
        </a:p>
      </dgm:t>
    </dgm:pt>
    <dgm:pt modelId="{CD7D2FEA-B00D-4C8C-856F-0EEFB9C5890B}" type="par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2A41DE2-2864-4D47-975A-BEFEDA3987C8}" type="sibTrans" cxnId="{2C398E7A-07EA-454B-9F0A-612040ABD09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BCB29E78-0E2C-4A4E-8BCC-0A848147BDD0}">
      <dgm:prSet phldrT="[Text]"/>
      <dgm:spPr/>
      <dgm:t>
        <a:bodyPr/>
        <a:lstStyle/>
        <a:p>
          <a:r>
            <a:rPr lang="en-GB">
              <a:latin typeface="Arial" panose="020B0604020202020204" pitchFamily="34" charset="0"/>
              <a:cs typeface="Arial" panose="020B0604020202020204" pitchFamily="34" charset="0"/>
            </a:rPr>
            <a:t>NHS 2022/2023 Standard Contract</a:t>
          </a:r>
          <a:endParaRPr lang="en-GB" dirty="0">
            <a:latin typeface="Arial" panose="020B0604020202020204" pitchFamily="34" charset="0"/>
            <a:cs typeface="Arial" panose="020B0604020202020204" pitchFamily="34" charset="0"/>
          </a:endParaRPr>
        </a:p>
      </dgm:t>
    </dgm:pt>
    <dgm:pt modelId="{B0B2D579-155B-4B0A-B6DD-109E9BE44FFC}" type="parTrans" cxnId="{93C9DB67-C385-471B-8AA1-E51C51E6252F}">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EE0FA1E9-C34F-4A2D-9C7C-F735345C8AA6}" type="sibTrans" cxnId="{93C9DB67-C385-471B-8AA1-E51C51E6252F}">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F76E75C9-B0C3-44CB-A92B-01A37F4C42B4}">
      <dgm:prSet phldrT="[Text]"/>
      <dgm:spPr/>
      <dgm:t>
        <a:bodyPr/>
        <a:lstStyle/>
        <a:p>
          <a:r>
            <a:rPr lang="en-GB">
              <a:latin typeface="Arial" panose="020B0604020202020204" pitchFamily="34" charset="0"/>
              <a:cs typeface="Arial" panose="020B0604020202020204" pitchFamily="34" charset="0"/>
            </a:rPr>
            <a:t>Annual Health Checks</a:t>
          </a:r>
          <a:endParaRPr lang="en-GB" dirty="0">
            <a:latin typeface="Arial" panose="020B0604020202020204" pitchFamily="34" charset="0"/>
            <a:cs typeface="Arial" panose="020B0604020202020204" pitchFamily="34" charset="0"/>
          </a:endParaRPr>
        </a:p>
      </dgm:t>
    </dgm:pt>
    <dgm:pt modelId="{98233E8C-B95A-4088-9233-8206FD5CDAFF}" type="parTrans" cxnId="{84BDF550-E622-42F2-A0CA-A139CBCB880D}">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5524AF3-2CC9-4FA2-B87D-68AD32342872}" type="sibTrans" cxnId="{84BDF550-E622-42F2-A0CA-A139CBCB880D}">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1BDFD643-2880-47CF-99E3-4870031A50B1}">
      <dgm:prSet phldrT="[Text]"/>
      <dgm:spPr/>
      <dgm:t>
        <a:bodyPr/>
        <a:lstStyle/>
        <a:p>
          <a:r>
            <a:rPr lang="en-GB">
              <a:latin typeface="Arial" panose="020B0604020202020204" pitchFamily="34" charset="0"/>
              <a:cs typeface="Arial" panose="020B0604020202020204" pitchFamily="34" charset="0"/>
            </a:rPr>
            <a:t>Health Inequalities &amp; People from Minority ethnic groups</a:t>
          </a:r>
          <a:endParaRPr lang="en-GB" dirty="0">
            <a:latin typeface="Arial" panose="020B0604020202020204" pitchFamily="34" charset="0"/>
            <a:cs typeface="Arial" panose="020B0604020202020204" pitchFamily="34" charset="0"/>
          </a:endParaRPr>
        </a:p>
      </dgm:t>
    </dgm:pt>
    <dgm:pt modelId="{C432C4CA-030F-42B4-B1E6-DEED261CDD46}" type="par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28D0BF24-4700-4DDF-BCC7-DDFF1542F921}" type="sibTrans" cxnId="{A98A4B24-5634-4D61-8E44-8333EBB5BED6}">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C8690605-3DEC-4CA9-A597-06B7C29353A8}">
      <dgm:prSet phldrT="[Text]"/>
      <dgm:spPr/>
      <dgm:t>
        <a:bodyPr/>
        <a:lstStyle/>
        <a:p>
          <a:r>
            <a:rPr lang="en-GB">
              <a:latin typeface="Arial" panose="020B0604020202020204" pitchFamily="34" charset="0"/>
              <a:cs typeface="Arial" panose="020B0604020202020204" pitchFamily="34" charset="0"/>
            </a:rPr>
            <a:t>End of life care &amp; Advance care planning</a:t>
          </a:r>
          <a:endParaRPr lang="en-GB" dirty="0">
            <a:latin typeface="Arial" panose="020B0604020202020204" pitchFamily="34" charset="0"/>
            <a:cs typeface="Arial" panose="020B0604020202020204" pitchFamily="34" charset="0"/>
          </a:endParaRPr>
        </a:p>
      </dgm:t>
    </dgm:pt>
    <dgm:pt modelId="{79F72ED9-C95C-4640-8986-73EC8CC56B8B}" type="par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1398F52-A659-4CDC-A4C3-7DF8962C85F3}" type="sibTrans" cxnId="{DE07994B-FBBA-4888-AF2A-A2B52AF78DAC}">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88B0F3F5-0D41-41A0-8994-90CA2E57810C}">
      <dgm:prSet phldrT="[Text]"/>
      <dgm:spPr/>
      <dgm:t>
        <a:bodyPr/>
        <a:lstStyle/>
        <a:p>
          <a:r>
            <a:rPr lang="en-GB">
              <a:latin typeface="Arial" panose="020B0604020202020204" pitchFamily="34" charset="0"/>
              <a:cs typeface="Arial" panose="020B0604020202020204" pitchFamily="34" charset="0"/>
            </a:rPr>
            <a:t>Reasonable adjustments</a:t>
          </a:r>
          <a:endParaRPr lang="en-GB" dirty="0">
            <a:latin typeface="Arial" panose="020B0604020202020204" pitchFamily="34" charset="0"/>
            <a:cs typeface="Arial" panose="020B0604020202020204" pitchFamily="34" charset="0"/>
          </a:endParaRPr>
        </a:p>
      </dgm:t>
    </dgm:pt>
    <dgm:pt modelId="{C348E763-7D6C-46D5-A676-1BFD5EB030FE}" type="parTrans" cxnId="{845B8FEB-C32E-4CAB-B735-5FD1A7120661}">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5D3EBF60-1691-4221-90C1-673BC0928281}" type="sibTrans" cxnId="{845B8FEB-C32E-4CAB-B735-5FD1A7120661}">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F5611F9D-4D8C-4582-8F20-9851A56FFA7B}">
      <dgm:prSet phldrT="[Text]"/>
      <dgm:spPr/>
      <dgm:t>
        <a:bodyPr/>
        <a:lstStyle/>
        <a:p>
          <a:r>
            <a:rPr lang="en-GB">
              <a:latin typeface="Arial" panose="020B0604020202020204" pitchFamily="34" charset="0"/>
              <a:cs typeface="Arial" panose="020B0604020202020204" pitchFamily="34" charset="0"/>
            </a:rPr>
            <a:t>Social Prescribing &amp; PHBs</a:t>
          </a:r>
          <a:endParaRPr lang="en-GB" dirty="0">
            <a:latin typeface="Arial" panose="020B0604020202020204" pitchFamily="34" charset="0"/>
            <a:cs typeface="Arial" panose="020B0604020202020204" pitchFamily="34" charset="0"/>
          </a:endParaRPr>
        </a:p>
      </dgm:t>
    </dgm:pt>
    <dgm:pt modelId="{185C1210-1C6E-483E-A448-5983D54E0F11}" type="parTrans" cxnId="{D6E688D5-31B4-4322-B903-7CB62406782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0D59E08B-DB76-4944-BC60-2876A4F37D9F}" type="sibTrans" cxnId="{D6E688D5-31B4-4322-B903-7CB624067824}">
      <dgm:prSet/>
      <dgm:spPr/>
      <dgm:t>
        <a:bodyPr/>
        <a:lstStyle/>
        <a:p>
          <a:endParaRPr lang="en-GB">
            <a:solidFill>
              <a:schemeClr val="tx1"/>
            </a:solidFill>
            <a:latin typeface="Arial" panose="020B0604020202020204" pitchFamily="34" charset="0"/>
            <a:cs typeface="Arial" panose="020B0604020202020204" pitchFamily="34" charset="0"/>
          </a:endParaRPr>
        </a:p>
      </dgm:t>
    </dgm:pt>
    <dgm:pt modelId="{EFBFF913-EA99-40EF-867D-492B3B4FF4ED}">
      <dgm:prSet phldrT="[Text]"/>
      <dgm:spPr/>
      <dgm:t>
        <a:bodyPr/>
        <a:lstStyle/>
        <a:p>
          <a:r>
            <a:rPr lang="en-GB" dirty="0">
              <a:latin typeface="Arial" panose="020B0604020202020204" pitchFamily="34" charset="0"/>
              <a:cs typeface="Arial" panose="020B0604020202020204" pitchFamily="34" charset="0"/>
            </a:rPr>
            <a:t>STOMP-STAMP (Medication)</a:t>
          </a:r>
        </a:p>
      </dgm:t>
    </dgm:pt>
    <dgm:pt modelId="{44551898-2284-41E4-A21D-172FE7DDA705}" type="parTrans" cxnId="{5CDCD5EB-25EB-46F6-B138-D217B45FEAA2}">
      <dgm:prSet/>
      <dgm:spPr/>
      <dgm:t>
        <a:bodyPr/>
        <a:lstStyle/>
        <a:p>
          <a:endParaRPr lang="en-GB"/>
        </a:p>
      </dgm:t>
    </dgm:pt>
    <dgm:pt modelId="{C59B8007-6E68-4CF5-B22B-CA0D4AEAD880}" type="sibTrans" cxnId="{5CDCD5EB-25EB-46F6-B138-D217B45FEAA2}">
      <dgm:prSet/>
      <dgm:spPr/>
      <dgm:t>
        <a:bodyPr/>
        <a:lstStyle/>
        <a:p>
          <a:endParaRPr lang="en-GB"/>
        </a:p>
      </dgm:t>
    </dgm:pt>
    <dgm:pt modelId="{DF85E4FE-F6CF-44BD-8390-9042A0EBE8D3}" type="pres">
      <dgm:prSet presAssocID="{05267104-7815-49A2-8864-B8E90FA40B3A}" presName="Name0" presStyleCnt="0">
        <dgm:presLayoutVars>
          <dgm:dir/>
          <dgm:resizeHandles val="exact"/>
        </dgm:presLayoutVars>
      </dgm:prSet>
      <dgm:spPr/>
    </dgm:pt>
    <dgm:pt modelId="{77E64F70-CF58-4D7F-8EFF-9E2A76D932AD}" type="pres">
      <dgm:prSet presAssocID="{05267104-7815-49A2-8864-B8E90FA40B3A}" presName="fgShape" presStyleLbl="fgShp" presStyleIdx="0" presStyleCnt="1"/>
      <dgm:spPr/>
    </dgm:pt>
    <dgm:pt modelId="{1E2A7475-9E93-4B9C-A466-DB7CC70FA301}" type="pres">
      <dgm:prSet presAssocID="{05267104-7815-49A2-8864-B8E90FA40B3A}" presName="linComp" presStyleCnt="0"/>
      <dgm:spPr/>
    </dgm:pt>
    <dgm:pt modelId="{A3989939-C43B-49F8-8FFF-F70E465B51D5}" type="pres">
      <dgm:prSet presAssocID="{F56652B7-5CD7-44C8-89A6-616671C8A32B}" presName="compNode" presStyleCnt="0"/>
      <dgm:spPr/>
    </dgm:pt>
    <dgm:pt modelId="{BDD64936-390D-4CCC-AEAE-D45DD042A978}" type="pres">
      <dgm:prSet presAssocID="{F56652B7-5CD7-44C8-89A6-616671C8A32B}" presName="bkgdShape" presStyleLbl="node1" presStyleIdx="0" presStyleCnt="8"/>
      <dgm:spPr/>
    </dgm:pt>
    <dgm:pt modelId="{D01E9A78-A896-4E65-A923-057A5BD8402B}" type="pres">
      <dgm:prSet presAssocID="{F56652B7-5CD7-44C8-89A6-616671C8A32B}" presName="nodeTx" presStyleLbl="node1" presStyleIdx="0" presStyleCnt="8">
        <dgm:presLayoutVars>
          <dgm:bulletEnabled val="1"/>
        </dgm:presLayoutVars>
      </dgm:prSet>
      <dgm:spPr/>
    </dgm:pt>
    <dgm:pt modelId="{4CDA0098-266B-4098-892F-1D8F618D06F1}" type="pres">
      <dgm:prSet presAssocID="{F56652B7-5CD7-44C8-89A6-616671C8A32B}" presName="invisiNode" presStyleLbl="node1" presStyleIdx="0" presStyleCnt="8"/>
      <dgm:spPr/>
    </dgm:pt>
    <dgm:pt modelId="{F602B889-8111-45CB-B2DD-341AB9627970}" type="pres">
      <dgm:prSet presAssocID="{F56652B7-5CD7-44C8-89A6-616671C8A32B}" presName="imagNode"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st with solid fill"/>
        </a:ext>
      </dgm:extLst>
    </dgm:pt>
    <dgm:pt modelId="{D86843B7-4109-4B0B-84E0-1334215C72CA}" type="pres">
      <dgm:prSet presAssocID="{52A41DE2-2864-4D47-975A-BEFEDA3987C8}" presName="sibTrans" presStyleLbl="sibTrans2D1" presStyleIdx="0" presStyleCnt="0"/>
      <dgm:spPr/>
    </dgm:pt>
    <dgm:pt modelId="{D7CE0554-ED00-4B68-8263-01244301E144}" type="pres">
      <dgm:prSet presAssocID="{BCB29E78-0E2C-4A4E-8BCC-0A848147BDD0}" presName="compNode" presStyleCnt="0"/>
      <dgm:spPr/>
    </dgm:pt>
    <dgm:pt modelId="{A44E712D-D12A-4971-93B7-190162F058BA}" type="pres">
      <dgm:prSet presAssocID="{BCB29E78-0E2C-4A4E-8BCC-0A848147BDD0}" presName="bkgdShape" presStyleLbl="node1" presStyleIdx="1" presStyleCnt="8"/>
      <dgm:spPr/>
    </dgm:pt>
    <dgm:pt modelId="{AEED14FB-E2BE-443B-AC60-AE12D50A2CDC}" type="pres">
      <dgm:prSet presAssocID="{BCB29E78-0E2C-4A4E-8BCC-0A848147BDD0}" presName="nodeTx" presStyleLbl="node1" presStyleIdx="1" presStyleCnt="8">
        <dgm:presLayoutVars>
          <dgm:bulletEnabled val="1"/>
        </dgm:presLayoutVars>
      </dgm:prSet>
      <dgm:spPr/>
    </dgm:pt>
    <dgm:pt modelId="{D31061F4-AD32-4C92-AA67-2F67F358C564}" type="pres">
      <dgm:prSet presAssocID="{BCB29E78-0E2C-4A4E-8BCC-0A848147BDD0}" presName="invisiNode" presStyleLbl="node1" presStyleIdx="1" presStyleCnt="8"/>
      <dgm:spPr/>
    </dgm:pt>
    <dgm:pt modelId="{51CEE026-CA11-4C42-BA1F-2C629FCE8E2A}" type="pres">
      <dgm:prSet presAssocID="{BCB29E78-0E2C-4A4E-8BCC-0A848147BDD0}" presName="imagNode" presStyleLbl="fgImgPlac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hopping cart with solid fill"/>
        </a:ext>
      </dgm:extLst>
    </dgm:pt>
    <dgm:pt modelId="{2DA91EBF-FEC1-4F90-B44B-C4F8369073A6}" type="pres">
      <dgm:prSet presAssocID="{EE0FA1E9-C34F-4A2D-9C7C-F735345C8AA6}" presName="sibTrans" presStyleLbl="sibTrans2D1" presStyleIdx="0" presStyleCnt="0"/>
      <dgm:spPr/>
    </dgm:pt>
    <dgm:pt modelId="{D4F18CBA-FC21-48C4-8311-AA63240A3F05}" type="pres">
      <dgm:prSet presAssocID="{F76E75C9-B0C3-44CB-A92B-01A37F4C42B4}" presName="compNode" presStyleCnt="0"/>
      <dgm:spPr/>
    </dgm:pt>
    <dgm:pt modelId="{E7493C37-713F-45F6-97C3-25F7A9D78B78}" type="pres">
      <dgm:prSet presAssocID="{F76E75C9-B0C3-44CB-A92B-01A37F4C42B4}" presName="bkgdShape" presStyleLbl="node1" presStyleIdx="2" presStyleCnt="8"/>
      <dgm:spPr/>
    </dgm:pt>
    <dgm:pt modelId="{0586B181-B25D-4477-9149-5903AE0DE00F}" type="pres">
      <dgm:prSet presAssocID="{F76E75C9-B0C3-44CB-A92B-01A37F4C42B4}" presName="nodeTx" presStyleLbl="node1" presStyleIdx="2" presStyleCnt="8">
        <dgm:presLayoutVars>
          <dgm:bulletEnabled val="1"/>
        </dgm:presLayoutVars>
      </dgm:prSet>
      <dgm:spPr/>
    </dgm:pt>
    <dgm:pt modelId="{10BDA4A1-375F-43C9-91AE-94733EC309B6}" type="pres">
      <dgm:prSet presAssocID="{F76E75C9-B0C3-44CB-A92B-01A37F4C42B4}" presName="invisiNode" presStyleLbl="node1" presStyleIdx="2" presStyleCnt="8"/>
      <dgm:spPr/>
    </dgm:pt>
    <dgm:pt modelId="{5D13240E-F588-418B-9E2B-2394DDA8CD85}" type="pres">
      <dgm:prSet presAssocID="{F76E75C9-B0C3-44CB-A92B-01A37F4C42B4}" presName="imagNode" presStyleLbl="f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tor female with solid fill"/>
        </a:ext>
      </dgm:extLst>
    </dgm:pt>
    <dgm:pt modelId="{354D0387-1CAC-4A86-B452-F2FEF539E056}" type="pres">
      <dgm:prSet presAssocID="{55524AF3-2CC9-4FA2-B87D-68AD32342872}" presName="sibTrans" presStyleLbl="sibTrans2D1" presStyleIdx="0" presStyleCnt="0"/>
      <dgm:spPr/>
    </dgm:pt>
    <dgm:pt modelId="{26D52A9F-4879-4609-9B96-D4497B7938C2}" type="pres">
      <dgm:prSet presAssocID="{1BDFD643-2880-47CF-99E3-4870031A50B1}" presName="compNode" presStyleCnt="0"/>
      <dgm:spPr/>
    </dgm:pt>
    <dgm:pt modelId="{710B8FD2-C4EF-4597-905C-15FB23929675}" type="pres">
      <dgm:prSet presAssocID="{1BDFD643-2880-47CF-99E3-4870031A50B1}" presName="bkgdShape" presStyleLbl="node1" presStyleIdx="3" presStyleCnt="8"/>
      <dgm:spPr/>
    </dgm:pt>
    <dgm:pt modelId="{34C14EE9-04D4-46CB-B038-6D7DCFA82B20}" type="pres">
      <dgm:prSet presAssocID="{1BDFD643-2880-47CF-99E3-4870031A50B1}" presName="nodeTx" presStyleLbl="node1" presStyleIdx="3" presStyleCnt="8">
        <dgm:presLayoutVars>
          <dgm:bulletEnabled val="1"/>
        </dgm:presLayoutVars>
      </dgm:prSet>
      <dgm:spPr/>
    </dgm:pt>
    <dgm:pt modelId="{755BC375-FA31-4CE7-9C64-793A94C1158C}" type="pres">
      <dgm:prSet presAssocID="{1BDFD643-2880-47CF-99E3-4870031A50B1}" presName="invisiNode" presStyleLbl="node1" presStyleIdx="3" presStyleCnt="8"/>
      <dgm:spPr/>
    </dgm:pt>
    <dgm:pt modelId="{AF023E5F-5A18-4894-8A4C-42C3EF060BF3}" type="pres">
      <dgm:prSet presAssocID="{1BDFD643-2880-47CF-99E3-4870031A50B1}" presName="imagNode"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with solid fill"/>
        </a:ext>
      </dgm:extLst>
    </dgm:pt>
    <dgm:pt modelId="{17025135-E689-493B-A2C7-B56FAE99EB4E}" type="pres">
      <dgm:prSet presAssocID="{28D0BF24-4700-4DDF-BCC7-DDFF1542F921}" presName="sibTrans" presStyleLbl="sibTrans2D1" presStyleIdx="0" presStyleCnt="0"/>
      <dgm:spPr/>
    </dgm:pt>
    <dgm:pt modelId="{E4E2D69F-EE20-4B5B-8F40-DAE1C71557E6}" type="pres">
      <dgm:prSet presAssocID="{C8690605-3DEC-4CA9-A597-06B7C29353A8}" presName="compNode" presStyleCnt="0"/>
      <dgm:spPr/>
    </dgm:pt>
    <dgm:pt modelId="{1B9ADD46-41E6-42FA-9F52-00C6C9278C57}" type="pres">
      <dgm:prSet presAssocID="{C8690605-3DEC-4CA9-A597-06B7C29353A8}" presName="bkgdShape" presStyleLbl="node1" presStyleIdx="4" presStyleCnt="8"/>
      <dgm:spPr/>
    </dgm:pt>
    <dgm:pt modelId="{EA5BA150-F69C-436C-B40B-E9278C15A673}" type="pres">
      <dgm:prSet presAssocID="{C8690605-3DEC-4CA9-A597-06B7C29353A8}" presName="nodeTx" presStyleLbl="node1" presStyleIdx="4" presStyleCnt="8">
        <dgm:presLayoutVars>
          <dgm:bulletEnabled val="1"/>
        </dgm:presLayoutVars>
      </dgm:prSet>
      <dgm:spPr/>
    </dgm:pt>
    <dgm:pt modelId="{E8789244-EC9E-49C2-BC18-EFE82AD672A0}" type="pres">
      <dgm:prSet presAssocID="{C8690605-3DEC-4CA9-A597-06B7C29353A8}" presName="invisiNode" presStyleLbl="node1" presStyleIdx="4" presStyleCnt="8"/>
      <dgm:spPr/>
    </dgm:pt>
    <dgm:pt modelId="{8A782BA6-2CD9-4356-9F11-57D86134B19A}" type="pres">
      <dgm:prSet presAssocID="{C8690605-3DEC-4CA9-A597-06B7C29353A8}" presName="imagNode" presStyleLbl="f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Inpatient with solid fill"/>
        </a:ext>
      </dgm:extLst>
    </dgm:pt>
    <dgm:pt modelId="{A4A0FB73-40A7-4D14-8968-6DCBD4B85379}" type="pres">
      <dgm:prSet presAssocID="{51398F52-A659-4CDC-A4C3-7DF8962C85F3}" presName="sibTrans" presStyleLbl="sibTrans2D1" presStyleIdx="0" presStyleCnt="0"/>
      <dgm:spPr/>
    </dgm:pt>
    <dgm:pt modelId="{45768A7D-5A24-470E-974C-C26797A92E9A}" type="pres">
      <dgm:prSet presAssocID="{88B0F3F5-0D41-41A0-8994-90CA2E57810C}" presName="compNode" presStyleCnt="0"/>
      <dgm:spPr/>
    </dgm:pt>
    <dgm:pt modelId="{F84CB8FF-0E52-40FF-9697-ED3E4716E28C}" type="pres">
      <dgm:prSet presAssocID="{88B0F3F5-0D41-41A0-8994-90CA2E57810C}" presName="bkgdShape" presStyleLbl="node1" presStyleIdx="5" presStyleCnt="8"/>
      <dgm:spPr/>
    </dgm:pt>
    <dgm:pt modelId="{47A3D49D-4E32-42F1-8355-B1F30D901A99}" type="pres">
      <dgm:prSet presAssocID="{88B0F3F5-0D41-41A0-8994-90CA2E57810C}" presName="nodeTx" presStyleLbl="node1" presStyleIdx="5" presStyleCnt="8">
        <dgm:presLayoutVars>
          <dgm:bulletEnabled val="1"/>
        </dgm:presLayoutVars>
      </dgm:prSet>
      <dgm:spPr/>
    </dgm:pt>
    <dgm:pt modelId="{4EF3245F-93D4-4376-8CED-98FC51BE4903}" type="pres">
      <dgm:prSet presAssocID="{88B0F3F5-0D41-41A0-8994-90CA2E57810C}" presName="invisiNode" presStyleLbl="node1" presStyleIdx="5" presStyleCnt="8"/>
      <dgm:spPr/>
    </dgm:pt>
    <dgm:pt modelId="{3F8D1604-814C-496B-A0B3-F314A84C10E1}" type="pres">
      <dgm:prSet presAssocID="{88B0F3F5-0D41-41A0-8994-90CA2E57810C}" presName="imagNode"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omment Like with solid fill"/>
        </a:ext>
      </dgm:extLst>
    </dgm:pt>
    <dgm:pt modelId="{42FCC852-318E-4A8B-83B6-7A61FD19A8BB}" type="pres">
      <dgm:prSet presAssocID="{5D3EBF60-1691-4221-90C1-673BC0928281}" presName="sibTrans" presStyleLbl="sibTrans2D1" presStyleIdx="0" presStyleCnt="0"/>
      <dgm:spPr/>
    </dgm:pt>
    <dgm:pt modelId="{ADCFFAA2-3594-4D97-AD46-1A016D5A1F4C}" type="pres">
      <dgm:prSet presAssocID="{F5611F9D-4D8C-4582-8F20-9851A56FFA7B}" presName="compNode" presStyleCnt="0"/>
      <dgm:spPr/>
    </dgm:pt>
    <dgm:pt modelId="{4C9E1EED-A1F9-4688-BF2E-7CEAF856E66C}" type="pres">
      <dgm:prSet presAssocID="{F5611F9D-4D8C-4582-8F20-9851A56FFA7B}" presName="bkgdShape" presStyleLbl="node1" presStyleIdx="6" presStyleCnt="8"/>
      <dgm:spPr/>
    </dgm:pt>
    <dgm:pt modelId="{E1CA4B7B-F346-4261-80C1-8F6CE2976C3A}" type="pres">
      <dgm:prSet presAssocID="{F5611F9D-4D8C-4582-8F20-9851A56FFA7B}" presName="nodeTx" presStyleLbl="node1" presStyleIdx="6" presStyleCnt="8">
        <dgm:presLayoutVars>
          <dgm:bulletEnabled val="1"/>
        </dgm:presLayoutVars>
      </dgm:prSet>
      <dgm:spPr/>
    </dgm:pt>
    <dgm:pt modelId="{FA348608-27F5-4A35-BB86-19BC06A28115}" type="pres">
      <dgm:prSet presAssocID="{F5611F9D-4D8C-4582-8F20-9851A56FFA7B}" presName="invisiNode" presStyleLbl="node1" presStyleIdx="6" presStyleCnt="8"/>
      <dgm:spPr/>
    </dgm:pt>
    <dgm:pt modelId="{969D9956-5E15-454F-A761-6981FF59C907}" type="pres">
      <dgm:prSet presAssocID="{F5611F9D-4D8C-4582-8F20-9851A56FFA7B}" presName="imagNode"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Neighborhood with solid fill"/>
        </a:ext>
      </dgm:extLst>
    </dgm:pt>
    <dgm:pt modelId="{C6181787-8F0E-4D76-82D1-0A9C7550B884}" type="pres">
      <dgm:prSet presAssocID="{0D59E08B-DB76-4944-BC60-2876A4F37D9F}" presName="sibTrans" presStyleLbl="sibTrans2D1" presStyleIdx="0" presStyleCnt="0"/>
      <dgm:spPr/>
    </dgm:pt>
    <dgm:pt modelId="{610FD0A8-FA56-4800-B0B9-22040E0F61C9}" type="pres">
      <dgm:prSet presAssocID="{EFBFF913-EA99-40EF-867D-492B3B4FF4ED}" presName="compNode" presStyleCnt="0"/>
      <dgm:spPr/>
    </dgm:pt>
    <dgm:pt modelId="{F831A72F-8B37-48AF-8FE3-54640039AC68}" type="pres">
      <dgm:prSet presAssocID="{EFBFF913-EA99-40EF-867D-492B3B4FF4ED}" presName="bkgdShape" presStyleLbl="node1" presStyleIdx="7" presStyleCnt="8"/>
      <dgm:spPr/>
    </dgm:pt>
    <dgm:pt modelId="{9E0098A1-353C-4A5F-8107-E07BD724C254}" type="pres">
      <dgm:prSet presAssocID="{EFBFF913-EA99-40EF-867D-492B3B4FF4ED}" presName="nodeTx" presStyleLbl="node1" presStyleIdx="7" presStyleCnt="8">
        <dgm:presLayoutVars>
          <dgm:bulletEnabled val="1"/>
        </dgm:presLayoutVars>
      </dgm:prSet>
      <dgm:spPr/>
    </dgm:pt>
    <dgm:pt modelId="{6FF072B7-161E-4B83-B9B0-F86BF79DE16E}" type="pres">
      <dgm:prSet presAssocID="{EFBFF913-EA99-40EF-867D-492B3B4FF4ED}" presName="invisiNode" presStyleLbl="node1" presStyleIdx="7" presStyleCnt="8"/>
      <dgm:spPr/>
    </dgm:pt>
    <dgm:pt modelId="{3366B4CB-7B34-4558-B862-E6895F50F288}" type="pres">
      <dgm:prSet presAssocID="{EFBFF913-EA99-40EF-867D-492B3B4FF4ED}" presName="imagNode" presStyleLbl="fgImgPlac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Medicine with solid fill"/>
        </a:ext>
      </dgm:extLst>
    </dgm:pt>
  </dgm:ptLst>
  <dgm:cxnLst>
    <dgm:cxn modelId="{25667713-E081-41D4-A971-EEA292A22952}" type="presOf" srcId="{F76E75C9-B0C3-44CB-A92B-01A37F4C42B4}" destId="{E7493C37-713F-45F6-97C3-25F7A9D78B78}" srcOrd="0" destOrd="0" presId="urn:microsoft.com/office/officeart/2005/8/layout/hList7"/>
    <dgm:cxn modelId="{A150D123-D945-4B28-B06E-371B86993581}" type="presOf" srcId="{0D59E08B-DB76-4944-BC60-2876A4F37D9F}" destId="{C6181787-8F0E-4D76-82D1-0A9C7550B884}" srcOrd="0" destOrd="0" presId="urn:microsoft.com/office/officeart/2005/8/layout/hList7"/>
    <dgm:cxn modelId="{A98A4B24-5634-4D61-8E44-8333EBB5BED6}" srcId="{05267104-7815-49A2-8864-B8E90FA40B3A}" destId="{1BDFD643-2880-47CF-99E3-4870031A50B1}" srcOrd="3" destOrd="0" parTransId="{C432C4CA-030F-42B4-B1E6-DEED261CDD46}" sibTransId="{28D0BF24-4700-4DDF-BCC7-DDFF1542F921}"/>
    <dgm:cxn modelId="{70352A2B-0820-4FF0-8EAD-25D2DF9076DC}" type="presOf" srcId="{BCB29E78-0E2C-4A4E-8BCC-0A848147BDD0}" destId="{AEED14FB-E2BE-443B-AC60-AE12D50A2CDC}" srcOrd="1" destOrd="0" presId="urn:microsoft.com/office/officeart/2005/8/layout/hList7"/>
    <dgm:cxn modelId="{E027EA5F-8F5E-41B2-8362-F5CA26827888}" type="presOf" srcId="{88B0F3F5-0D41-41A0-8994-90CA2E57810C}" destId="{47A3D49D-4E32-42F1-8355-B1F30D901A99}" srcOrd="1" destOrd="0" presId="urn:microsoft.com/office/officeart/2005/8/layout/hList7"/>
    <dgm:cxn modelId="{92C9C741-9CD1-451D-9269-0D3BB146DE51}" type="presOf" srcId="{C8690605-3DEC-4CA9-A597-06B7C29353A8}" destId="{EA5BA150-F69C-436C-B40B-E9278C15A673}" srcOrd="1" destOrd="0" presId="urn:microsoft.com/office/officeart/2005/8/layout/hList7"/>
    <dgm:cxn modelId="{93C9DB67-C385-471B-8AA1-E51C51E6252F}" srcId="{05267104-7815-49A2-8864-B8E90FA40B3A}" destId="{BCB29E78-0E2C-4A4E-8BCC-0A848147BDD0}" srcOrd="1" destOrd="0" parTransId="{B0B2D579-155B-4B0A-B6DD-109E9BE44FFC}" sibTransId="{EE0FA1E9-C34F-4A2D-9C7C-F735345C8AA6}"/>
    <dgm:cxn modelId="{479E036A-D6E2-4059-8DB8-1185F0E8D2FF}" type="presOf" srcId="{EE0FA1E9-C34F-4A2D-9C7C-F735345C8AA6}" destId="{2DA91EBF-FEC1-4F90-B44B-C4F8369073A6}" srcOrd="0" destOrd="0" presId="urn:microsoft.com/office/officeart/2005/8/layout/hList7"/>
    <dgm:cxn modelId="{DE07994B-FBBA-4888-AF2A-A2B52AF78DAC}" srcId="{05267104-7815-49A2-8864-B8E90FA40B3A}" destId="{C8690605-3DEC-4CA9-A597-06B7C29353A8}" srcOrd="4" destOrd="0" parTransId="{79F72ED9-C95C-4640-8986-73EC8CC56B8B}" sibTransId="{51398F52-A659-4CDC-A4C3-7DF8962C85F3}"/>
    <dgm:cxn modelId="{7F49736F-AEF1-4311-BB88-8088AD396D96}" type="presOf" srcId="{F76E75C9-B0C3-44CB-A92B-01A37F4C42B4}" destId="{0586B181-B25D-4477-9149-5903AE0DE00F}" srcOrd="1" destOrd="0" presId="urn:microsoft.com/office/officeart/2005/8/layout/hList7"/>
    <dgm:cxn modelId="{84BDF550-E622-42F2-A0CA-A139CBCB880D}" srcId="{05267104-7815-49A2-8864-B8E90FA40B3A}" destId="{F76E75C9-B0C3-44CB-A92B-01A37F4C42B4}" srcOrd="2" destOrd="0" parTransId="{98233E8C-B95A-4088-9233-8206FD5CDAFF}" sibTransId="{55524AF3-2CC9-4FA2-B87D-68AD32342872}"/>
    <dgm:cxn modelId="{DEFA6B57-6603-46CC-A896-B94224CAB622}" type="presOf" srcId="{EFBFF913-EA99-40EF-867D-492B3B4FF4ED}" destId="{F831A72F-8B37-48AF-8FE3-54640039AC68}" srcOrd="0" destOrd="0" presId="urn:microsoft.com/office/officeart/2005/8/layout/hList7"/>
    <dgm:cxn modelId="{C218D157-BFB1-46AE-BBCB-5154598F015B}" type="presOf" srcId="{52A41DE2-2864-4D47-975A-BEFEDA3987C8}" destId="{D86843B7-4109-4B0B-84E0-1334215C72CA}" srcOrd="0" destOrd="0" presId="urn:microsoft.com/office/officeart/2005/8/layout/hList7"/>
    <dgm:cxn modelId="{F9E9D678-A888-41AE-A997-B23305FAEEF1}" type="presOf" srcId="{1BDFD643-2880-47CF-99E3-4870031A50B1}" destId="{710B8FD2-C4EF-4597-905C-15FB23929675}" srcOrd="0" destOrd="0" presId="urn:microsoft.com/office/officeart/2005/8/layout/hList7"/>
    <dgm:cxn modelId="{2C398E7A-07EA-454B-9F0A-612040ABD094}" srcId="{05267104-7815-49A2-8864-B8E90FA40B3A}" destId="{F56652B7-5CD7-44C8-89A6-616671C8A32B}" srcOrd="0" destOrd="0" parTransId="{CD7D2FEA-B00D-4C8C-856F-0EEFB9C5890B}" sibTransId="{52A41DE2-2864-4D47-975A-BEFEDA3987C8}"/>
    <dgm:cxn modelId="{CCB4697E-0E9D-478C-B8FD-3E7688A1F73A}" type="presOf" srcId="{F5611F9D-4D8C-4582-8F20-9851A56FFA7B}" destId="{E1CA4B7B-F346-4261-80C1-8F6CE2976C3A}" srcOrd="1" destOrd="0" presId="urn:microsoft.com/office/officeart/2005/8/layout/hList7"/>
    <dgm:cxn modelId="{1EA3457F-F1DA-437F-87E8-1C788A799F43}" type="presOf" srcId="{F5611F9D-4D8C-4582-8F20-9851A56FFA7B}" destId="{4C9E1EED-A1F9-4688-BF2E-7CEAF856E66C}" srcOrd="0" destOrd="0" presId="urn:microsoft.com/office/officeart/2005/8/layout/hList7"/>
    <dgm:cxn modelId="{5F9DB987-66DE-4911-B445-6A0E1A44EA5E}" type="presOf" srcId="{51398F52-A659-4CDC-A4C3-7DF8962C85F3}" destId="{A4A0FB73-40A7-4D14-8968-6DCBD4B85379}" srcOrd="0" destOrd="0" presId="urn:microsoft.com/office/officeart/2005/8/layout/hList7"/>
    <dgm:cxn modelId="{6713718A-F12E-45B7-9B3B-93F0FE5D2411}" type="presOf" srcId="{88B0F3F5-0D41-41A0-8994-90CA2E57810C}" destId="{F84CB8FF-0E52-40FF-9697-ED3E4716E28C}" srcOrd="0" destOrd="0" presId="urn:microsoft.com/office/officeart/2005/8/layout/hList7"/>
    <dgm:cxn modelId="{CE2A7792-B463-47F5-B743-BC9491ECEE10}" type="presOf" srcId="{F56652B7-5CD7-44C8-89A6-616671C8A32B}" destId="{D01E9A78-A896-4E65-A923-057A5BD8402B}" srcOrd="1" destOrd="0" presId="urn:microsoft.com/office/officeart/2005/8/layout/hList7"/>
    <dgm:cxn modelId="{1226A492-ADAF-4937-B0ED-4B1CC9410E47}" type="presOf" srcId="{05267104-7815-49A2-8864-B8E90FA40B3A}" destId="{DF85E4FE-F6CF-44BD-8390-9042A0EBE8D3}" srcOrd="0" destOrd="0" presId="urn:microsoft.com/office/officeart/2005/8/layout/hList7"/>
    <dgm:cxn modelId="{29D5B999-DB8D-4665-A0A2-D92B768C5EDC}" type="presOf" srcId="{5D3EBF60-1691-4221-90C1-673BC0928281}" destId="{42FCC852-318E-4A8B-83B6-7A61FD19A8BB}" srcOrd="0" destOrd="0" presId="urn:microsoft.com/office/officeart/2005/8/layout/hList7"/>
    <dgm:cxn modelId="{8D524A9B-C904-455B-ABE0-52AAFA268FC8}" type="presOf" srcId="{BCB29E78-0E2C-4A4E-8BCC-0A848147BDD0}" destId="{A44E712D-D12A-4971-93B7-190162F058BA}" srcOrd="0" destOrd="0" presId="urn:microsoft.com/office/officeart/2005/8/layout/hList7"/>
    <dgm:cxn modelId="{6EC20AA4-5A46-4A31-9406-4988383BDD79}" type="presOf" srcId="{C8690605-3DEC-4CA9-A597-06B7C29353A8}" destId="{1B9ADD46-41E6-42FA-9F52-00C6C9278C57}" srcOrd="0" destOrd="0" presId="urn:microsoft.com/office/officeart/2005/8/layout/hList7"/>
    <dgm:cxn modelId="{2020B3AF-4D2E-46E0-8315-14417814AD8C}" type="presOf" srcId="{1BDFD643-2880-47CF-99E3-4870031A50B1}" destId="{34C14EE9-04D4-46CB-B038-6D7DCFA82B20}" srcOrd="1" destOrd="0" presId="urn:microsoft.com/office/officeart/2005/8/layout/hList7"/>
    <dgm:cxn modelId="{7E9D20B2-FCAE-43E1-9186-A9ECC0375411}" type="presOf" srcId="{F56652B7-5CD7-44C8-89A6-616671C8A32B}" destId="{BDD64936-390D-4CCC-AEAE-D45DD042A978}" srcOrd="0" destOrd="0" presId="urn:microsoft.com/office/officeart/2005/8/layout/hList7"/>
    <dgm:cxn modelId="{8733F7CA-8416-47FE-8946-0AF32A4093B7}" type="presOf" srcId="{28D0BF24-4700-4DDF-BCC7-DDFF1542F921}" destId="{17025135-E689-493B-A2C7-B56FAE99EB4E}" srcOrd="0" destOrd="0" presId="urn:microsoft.com/office/officeart/2005/8/layout/hList7"/>
    <dgm:cxn modelId="{3F5699CF-DC9C-4768-8C1F-229FE4D03678}" type="presOf" srcId="{EFBFF913-EA99-40EF-867D-492B3B4FF4ED}" destId="{9E0098A1-353C-4A5F-8107-E07BD724C254}" srcOrd="1" destOrd="0" presId="urn:microsoft.com/office/officeart/2005/8/layout/hList7"/>
    <dgm:cxn modelId="{D6E688D5-31B4-4322-B903-7CB624067824}" srcId="{05267104-7815-49A2-8864-B8E90FA40B3A}" destId="{F5611F9D-4D8C-4582-8F20-9851A56FFA7B}" srcOrd="6" destOrd="0" parTransId="{185C1210-1C6E-483E-A448-5983D54E0F11}" sibTransId="{0D59E08B-DB76-4944-BC60-2876A4F37D9F}"/>
    <dgm:cxn modelId="{845B8FEB-C32E-4CAB-B735-5FD1A7120661}" srcId="{05267104-7815-49A2-8864-B8E90FA40B3A}" destId="{88B0F3F5-0D41-41A0-8994-90CA2E57810C}" srcOrd="5" destOrd="0" parTransId="{C348E763-7D6C-46D5-A676-1BFD5EB030FE}" sibTransId="{5D3EBF60-1691-4221-90C1-673BC0928281}"/>
    <dgm:cxn modelId="{5CDCD5EB-25EB-46F6-B138-D217B45FEAA2}" srcId="{05267104-7815-49A2-8864-B8E90FA40B3A}" destId="{EFBFF913-EA99-40EF-867D-492B3B4FF4ED}" srcOrd="7" destOrd="0" parTransId="{44551898-2284-41E4-A21D-172FE7DDA705}" sibTransId="{C59B8007-6E68-4CF5-B22B-CA0D4AEAD880}"/>
    <dgm:cxn modelId="{D1B8E2FD-F75A-4FAA-BD19-DE3682D46C68}" type="presOf" srcId="{55524AF3-2CC9-4FA2-B87D-68AD32342872}" destId="{354D0387-1CAC-4A86-B452-F2FEF539E056}" srcOrd="0" destOrd="0" presId="urn:microsoft.com/office/officeart/2005/8/layout/hList7"/>
    <dgm:cxn modelId="{3C3E7F02-6387-4F34-879A-88DD49AD6980}" type="presParOf" srcId="{DF85E4FE-F6CF-44BD-8390-9042A0EBE8D3}" destId="{77E64F70-CF58-4D7F-8EFF-9E2A76D932AD}" srcOrd="0" destOrd="0" presId="urn:microsoft.com/office/officeart/2005/8/layout/hList7"/>
    <dgm:cxn modelId="{AA3C197E-5696-4DDC-B6CB-5E0A9203523D}" type="presParOf" srcId="{DF85E4FE-F6CF-44BD-8390-9042A0EBE8D3}" destId="{1E2A7475-9E93-4B9C-A466-DB7CC70FA301}" srcOrd="1" destOrd="0" presId="urn:microsoft.com/office/officeart/2005/8/layout/hList7"/>
    <dgm:cxn modelId="{A95DFCCB-3B68-4BE9-BA35-C51F8FFBE467}" type="presParOf" srcId="{1E2A7475-9E93-4B9C-A466-DB7CC70FA301}" destId="{A3989939-C43B-49F8-8FFF-F70E465B51D5}" srcOrd="0" destOrd="0" presId="urn:microsoft.com/office/officeart/2005/8/layout/hList7"/>
    <dgm:cxn modelId="{A75409BC-CF4C-4938-9B9E-4C236C9C98A9}" type="presParOf" srcId="{A3989939-C43B-49F8-8FFF-F70E465B51D5}" destId="{BDD64936-390D-4CCC-AEAE-D45DD042A978}" srcOrd="0" destOrd="0" presId="urn:microsoft.com/office/officeart/2005/8/layout/hList7"/>
    <dgm:cxn modelId="{958BF3A7-F0B3-4571-93CC-F5EE9023E09D}" type="presParOf" srcId="{A3989939-C43B-49F8-8FFF-F70E465B51D5}" destId="{D01E9A78-A896-4E65-A923-057A5BD8402B}" srcOrd="1" destOrd="0" presId="urn:microsoft.com/office/officeart/2005/8/layout/hList7"/>
    <dgm:cxn modelId="{A33F7B4A-ACB5-4605-9642-DE55DB245206}" type="presParOf" srcId="{A3989939-C43B-49F8-8FFF-F70E465B51D5}" destId="{4CDA0098-266B-4098-892F-1D8F618D06F1}" srcOrd="2" destOrd="0" presId="urn:microsoft.com/office/officeart/2005/8/layout/hList7"/>
    <dgm:cxn modelId="{79157AB8-DAC1-45B9-900B-0CDD1A2ED5B0}" type="presParOf" srcId="{A3989939-C43B-49F8-8FFF-F70E465B51D5}" destId="{F602B889-8111-45CB-B2DD-341AB9627970}" srcOrd="3" destOrd="0" presId="urn:microsoft.com/office/officeart/2005/8/layout/hList7"/>
    <dgm:cxn modelId="{00D933CD-488D-42C2-8A7E-6DB83F8BC60A}" type="presParOf" srcId="{1E2A7475-9E93-4B9C-A466-DB7CC70FA301}" destId="{D86843B7-4109-4B0B-84E0-1334215C72CA}" srcOrd="1" destOrd="0" presId="urn:microsoft.com/office/officeart/2005/8/layout/hList7"/>
    <dgm:cxn modelId="{0C639903-4C00-41F2-8F3E-A352C193A44D}" type="presParOf" srcId="{1E2A7475-9E93-4B9C-A466-DB7CC70FA301}" destId="{D7CE0554-ED00-4B68-8263-01244301E144}" srcOrd="2" destOrd="0" presId="urn:microsoft.com/office/officeart/2005/8/layout/hList7"/>
    <dgm:cxn modelId="{82CA18B0-5E89-47D9-8797-3C4CB205717A}" type="presParOf" srcId="{D7CE0554-ED00-4B68-8263-01244301E144}" destId="{A44E712D-D12A-4971-93B7-190162F058BA}" srcOrd="0" destOrd="0" presId="urn:microsoft.com/office/officeart/2005/8/layout/hList7"/>
    <dgm:cxn modelId="{92B80B6C-AEE7-4D4B-A28D-438D002FEB9E}" type="presParOf" srcId="{D7CE0554-ED00-4B68-8263-01244301E144}" destId="{AEED14FB-E2BE-443B-AC60-AE12D50A2CDC}" srcOrd="1" destOrd="0" presId="urn:microsoft.com/office/officeart/2005/8/layout/hList7"/>
    <dgm:cxn modelId="{31E01C02-DA46-4C57-9E79-50FA6F87A509}" type="presParOf" srcId="{D7CE0554-ED00-4B68-8263-01244301E144}" destId="{D31061F4-AD32-4C92-AA67-2F67F358C564}" srcOrd="2" destOrd="0" presId="urn:microsoft.com/office/officeart/2005/8/layout/hList7"/>
    <dgm:cxn modelId="{A7308C41-E331-4F79-85BF-4AAE83AD5539}" type="presParOf" srcId="{D7CE0554-ED00-4B68-8263-01244301E144}" destId="{51CEE026-CA11-4C42-BA1F-2C629FCE8E2A}" srcOrd="3" destOrd="0" presId="urn:microsoft.com/office/officeart/2005/8/layout/hList7"/>
    <dgm:cxn modelId="{382D5822-EE6C-413D-A9D8-ED344ACE9C5A}" type="presParOf" srcId="{1E2A7475-9E93-4B9C-A466-DB7CC70FA301}" destId="{2DA91EBF-FEC1-4F90-B44B-C4F8369073A6}" srcOrd="3" destOrd="0" presId="urn:microsoft.com/office/officeart/2005/8/layout/hList7"/>
    <dgm:cxn modelId="{F2C27627-EE1B-4921-AF0E-FE3CD2889302}" type="presParOf" srcId="{1E2A7475-9E93-4B9C-A466-DB7CC70FA301}" destId="{D4F18CBA-FC21-48C4-8311-AA63240A3F05}" srcOrd="4" destOrd="0" presId="urn:microsoft.com/office/officeart/2005/8/layout/hList7"/>
    <dgm:cxn modelId="{04CBD31E-40C6-47FF-A871-484E5446438B}" type="presParOf" srcId="{D4F18CBA-FC21-48C4-8311-AA63240A3F05}" destId="{E7493C37-713F-45F6-97C3-25F7A9D78B78}" srcOrd="0" destOrd="0" presId="urn:microsoft.com/office/officeart/2005/8/layout/hList7"/>
    <dgm:cxn modelId="{1C33D4B1-B28B-44D8-B7A4-9AC2FC854054}" type="presParOf" srcId="{D4F18CBA-FC21-48C4-8311-AA63240A3F05}" destId="{0586B181-B25D-4477-9149-5903AE0DE00F}" srcOrd="1" destOrd="0" presId="urn:microsoft.com/office/officeart/2005/8/layout/hList7"/>
    <dgm:cxn modelId="{F4078084-A1E0-4CE7-A386-0C0F617AC399}" type="presParOf" srcId="{D4F18CBA-FC21-48C4-8311-AA63240A3F05}" destId="{10BDA4A1-375F-43C9-91AE-94733EC309B6}" srcOrd="2" destOrd="0" presId="urn:microsoft.com/office/officeart/2005/8/layout/hList7"/>
    <dgm:cxn modelId="{B267E329-C598-4C19-998D-2B8C080916CF}" type="presParOf" srcId="{D4F18CBA-FC21-48C4-8311-AA63240A3F05}" destId="{5D13240E-F588-418B-9E2B-2394DDA8CD85}" srcOrd="3" destOrd="0" presId="urn:microsoft.com/office/officeart/2005/8/layout/hList7"/>
    <dgm:cxn modelId="{32795AE6-8BD3-42AB-BD56-5E6DCB0E75DB}" type="presParOf" srcId="{1E2A7475-9E93-4B9C-A466-DB7CC70FA301}" destId="{354D0387-1CAC-4A86-B452-F2FEF539E056}" srcOrd="5" destOrd="0" presId="urn:microsoft.com/office/officeart/2005/8/layout/hList7"/>
    <dgm:cxn modelId="{3CB3E6AA-E8E2-487C-91C7-1142DCBD292D}" type="presParOf" srcId="{1E2A7475-9E93-4B9C-A466-DB7CC70FA301}" destId="{26D52A9F-4879-4609-9B96-D4497B7938C2}" srcOrd="6" destOrd="0" presId="urn:microsoft.com/office/officeart/2005/8/layout/hList7"/>
    <dgm:cxn modelId="{950E53B7-0A75-45C8-92AA-B4CC5C6BA450}" type="presParOf" srcId="{26D52A9F-4879-4609-9B96-D4497B7938C2}" destId="{710B8FD2-C4EF-4597-905C-15FB23929675}" srcOrd="0" destOrd="0" presId="urn:microsoft.com/office/officeart/2005/8/layout/hList7"/>
    <dgm:cxn modelId="{0D8F0989-9E06-4159-9A5F-62DFACE2BFAE}" type="presParOf" srcId="{26D52A9F-4879-4609-9B96-D4497B7938C2}" destId="{34C14EE9-04D4-46CB-B038-6D7DCFA82B20}" srcOrd="1" destOrd="0" presId="urn:microsoft.com/office/officeart/2005/8/layout/hList7"/>
    <dgm:cxn modelId="{4BA3D2BE-DDD5-4AEF-9A8F-82BA8F8568FC}" type="presParOf" srcId="{26D52A9F-4879-4609-9B96-D4497B7938C2}" destId="{755BC375-FA31-4CE7-9C64-793A94C1158C}" srcOrd="2" destOrd="0" presId="urn:microsoft.com/office/officeart/2005/8/layout/hList7"/>
    <dgm:cxn modelId="{8D1953ED-B8D9-49EF-BCA9-7B606260BE57}" type="presParOf" srcId="{26D52A9F-4879-4609-9B96-D4497B7938C2}" destId="{AF023E5F-5A18-4894-8A4C-42C3EF060BF3}" srcOrd="3" destOrd="0" presId="urn:microsoft.com/office/officeart/2005/8/layout/hList7"/>
    <dgm:cxn modelId="{4A0F7B5C-8CD1-43FD-AB32-F7243859A68D}" type="presParOf" srcId="{1E2A7475-9E93-4B9C-A466-DB7CC70FA301}" destId="{17025135-E689-493B-A2C7-B56FAE99EB4E}" srcOrd="7" destOrd="0" presId="urn:microsoft.com/office/officeart/2005/8/layout/hList7"/>
    <dgm:cxn modelId="{74CDA4DE-FB51-438E-9E67-BC5115749F4C}" type="presParOf" srcId="{1E2A7475-9E93-4B9C-A466-DB7CC70FA301}" destId="{E4E2D69F-EE20-4B5B-8F40-DAE1C71557E6}" srcOrd="8" destOrd="0" presId="urn:microsoft.com/office/officeart/2005/8/layout/hList7"/>
    <dgm:cxn modelId="{2C308DEB-366F-4B6F-B5D3-616A1A194DB7}" type="presParOf" srcId="{E4E2D69F-EE20-4B5B-8F40-DAE1C71557E6}" destId="{1B9ADD46-41E6-42FA-9F52-00C6C9278C57}" srcOrd="0" destOrd="0" presId="urn:microsoft.com/office/officeart/2005/8/layout/hList7"/>
    <dgm:cxn modelId="{BE4A0C73-E9E0-40FC-9F43-8C5144422B04}" type="presParOf" srcId="{E4E2D69F-EE20-4B5B-8F40-DAE1C71557E6}" destId="{EA5BA150-F69C-436C-B40B-E9278C15A673}" srcOrd="1" destOrd="0" presId="urn:microsoft.com/office/officeart/2005/8/layout/hList7"/>
    <dgm:cxn modelId="{02A1C456-69A5-44A3-8490-260AE4E4E5FB}" type="presParOf" srcId="{E4E2D69F-EE20-4B5B-8F40-DAE1C71557E6}" destId="{E8789244-EC9E-49C2-BC18-EFE82AD672A0}" srcOrd="2" destOrd="0" presId="urn:microsoft.com/office/officeart/2005/8/layout/hList7"/>
    <dgm:cxn modelId="{A664B86F-DCD7-4790-BC99-9AA1E7B2879E}" type="presParOf" srcId="{E4E2D69F-EE20-4B5B-8F40-DAE1C71557E6}" destId="{8A782BA6-2CD9-4356-9F11-57D86134B19A}" srcOrd="3" destOrd="0" presId="urn:microsoft.com/office/officeart/2005/8/layout/hList7"/>
    <dgm:cxn modelId="{2AD845AB-FD9C-4037-BDF4-E013E3A53118}" type="presParOf" srcId="{1E2A7475-9E93-4B9C-A466-DB7CC70FA301}" destId="{A4A0FB73-40A7-4D14-8968-6DCBD4B85379}" srcOrd="9" destOrd="0" presId="urn:microsoft.com/office/officeart/2005/8/layout/hList7"/>
    <dgm:cxn modelId="{E41B9C12-4766-4CAA-8B53-BB9F0A22A19D}" type="presParOf" srcId="{1E2A7475-9E93-4B9C-A466-DB7CC70FA301}" destId="{45768A7D-5A24-470E-974C-C26797A92E9A}" srcOrd="10" destOrd="0" presId="urn:microsoft.com/office/officeart/2005/8/layout/hList7"/>
    <dgm:cxn modelId="{64CDF36B-00CF-4724-84A1-549BC40961E2}" type="presParOf" srcId="{45768A7D-5A24-470E-974C-C26797A92E9A}" destId="{F84CB8FF-0E52-40FF-9697-ED3E4716E28C}" srcOrd="0" destOrd="0" presId="urn:microsoft.com/office/officeart/2005/8/layout/hList7"/>
    <dgm:cxn modelId="{49C15F4C-00D0-4861-B880-B644B2F02619}" type="presParOf" srcId="{45768A7D-5A24-470E-974C-C26797A92E9A}" destId="{47A3D49D-4E32-42F1-8355-B1F30D901A99}" srcOrd="1" destOrd="0" presId="urn:microsoft.com/office/officeart/2005/8/layout/hList7"/>
    <dgm:cxn modelId="{07266ECC-12F7-4AC9-A69C-9A25B1E0731C}" type="presParOf" srcId="{45768A7D-5A24-470E-974C-C26797A92E9A}" destId="{4EF3245F-93D4-4376-8CED-98FC51BE4903}" srcOrd="2" destOrd="0" presId="urn:microsoft.com/office/officeart/2005/8/layout/hList7"/>
    <dgm:cxn modelId="{057BDB26-AE2C-4722-A24D-8392CC93E117}" type="presParOf" srcId="{45768A7D-5A24-470E-974C-C26797A92E9A}" destId="{3F8D1604-814C-496B-A0B3-F314A84C10E1}" srcOrd="3" destOrd="0" presId="urn:microsoft.com/office/officeart/2005/8/layout/hList7"/>
    <dgm:cxn modelId="{56446CFB-E473-4D5C-8CAC-AADF10C17276}" type="presParOf" srcId="{1E2A7475-9E93-4B9C-A466-DB7CC70FA301}" destId="{42FCC852-318E-4A8B-83B6-7A61FD19A8BB}" srcOrd="11" destOrd="0" presId="urn:microsoft.com/office/officeart/2005/8/layout/hList7"/>
    <dgm:cxn modelId="{9F4062B0-B73C-4D21-B90B-51DB807A54CE}" type="presParOf" srcId="{1E2A7475-9E93-4B9C-A466-DB7CC70FA301}" destId="{ADCFFAA2-3594-4D97-AD46-1A016D5A1F4C}" srcOrd="12" destOrd="0" presId="urn:microsoft.com/office/officeart/2005/8/layout/hList7"/>
    <dgm:cxn modelId="{CEA546DD-89D1-4B8B-B885-A3CADC7B4625}" type="presParOf" srcId="{ADCFFAA2-3594-4D97-AD46-1A016D5A1F4C}" destId="{4C9E1EED-A1F9-4688-BF2E-7CEAF856E66C}" srcOrd="0" destOrd="0" presId="urn:microsoft.com/office/officeart/2005/8/layout/hList7"/>
    <dgm:cxn modelId="{2A7B5DD4-3EAF-43C4-8000-B7021D482DD9}" type="presParOf" srcId="{ADCFFAA2-3594-4D97-AD46-1A016D5A1F4C}" destId="{E1CA4B7B-F346-4261-80C1-8F6CE2976C3A}" srcOrd="1" destOrd="0" presId="urn:microsoft.com/office/officeart/2005/8/layout/hList7"/>
    <dgm:cxn modelId="{1DD4EFB4-EDE4-4601-B079-916F580427D6}" type="presParOf" srcId="{ADCFFAA2-3594-4D97-AD46-1A016D5A1F4C}" destId="{FA348608-27F5-4A35-BB86-19BC06A28115}" srcOrd="2" destOrd="0" presId="urn:microsoft.com/office/officeart/2005/8/layout/hList7"/>
    <dgm:cxn modelId="{39C3622A-03C8-438F-A19F-10CCCEC926D6}" type="presParOf" srcId="{ADCFFAA2-3594-4D97-AD46-1A016D5A1F4C}" destId="{969D9956-5E15-454F-A761-6981FF59C907}" srcOrd="3" destOrd="0" presId="urn:microsoft.com/office/officeart/2005/8/layout/hList7"/>
    <dgm:cxn modelId="{68984AB6-A21B-4B31-8C27-B94DC9F7CE5B}" type="presParOf" srcId="{1E2A7475-9E93-4B9C-A466-DB7CC70FA301}" destId="{C6181787-8F0E-4D76-82D1-0A9C7550B884}" srcOrd="13" destOrd="0" presId="urn:microsoft.com/office/officeart/2005/8/layout/hList7"/>
    <dgm:cxn modelId="{F2F02C2A-BEE4-4E3B-8F5F-3BADBA5BD45D}" type="presParOf" srcId="{1E2A7475-9E93-4B9C-A466-DB7CC70FA301}" destId="{610FD0A8-FA56-4800-B0B9-22040E0F61C9}" srcOrd="14" destOrd="0" presId="urn:microsoft.com/office/officeart/2005/8/layout/hList7"/>
    <dgm:cxn modelId="{914B95B6-A0C8-44D0-8CF4-DBBAF4B6FD39}" type="presParOf" srcId="{610FD0A8-FA56-4800-B0B9-22040E0F61C9}" destId="{F831A72F-8B37-48AF-8FE3-54640039AC68}" srcOrd="0" destOrd="0" presId="urn:microsoft.com/office/officeart/2005/8/layout/hList7"/>
    <dgm:cxn modelId="{F65BC45D-D22B-436A-B21D-CBC55C9A8DCE}" type="presParOf" srcId="{610FD0A8-FA56-4800-B0B9-22040E0F61C9}" destId="{9E0098A1-353C-4A5F-8107-E07BD724C254}" srcOrd="1" destOrd="0" presId="urn:microsoft.com/office/officeart/2005/8/layout/hList7"/>
    <dgm:cxn modelId="{F108C437-831A-417F-BE12-9B4A63D2046E}" type="presParOf" srcId="{610FD0A8-FA56-4800-B0B9-22040E0F61C9}" destId="{6FF072B7-161E-4B83-B9B0-F86BF79DE16E}" srcOrd="2" destOrd="0" presId="urn:microsoft.com/office/officeart/2005/8/layout/hList7"/>
    <dgm:cxn modelId="{7471D9FA-67CE-4969-BE99-9083D61DAD8B}" type="presParOf" srcId="{610FD0A8-FA56-4800-B0B9-22040E0F61C9}" destId="{3366B4CB-7B34-4558-B862-E6895F50F288}"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7C84EA-84AD-4033-8A57-E4301D587484}"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22D00A37-DAC0-4910-97B2-5E640E80B4FE}">
      <dgm:prSet/>
      <dgm:spPr/>
      <dgm:t>
        <a:bodyPr/>
        <a:lstStyle/>
        <a:p>
          <a:r>
            <a:rPr lang="en-GB" dirty="0"/>
            <a:t>2% of Gloucestershire population has a Learning Disability. 11,746</a:t>
          </a:r>
        </a:p>
      </dgm:t>
    </dgm:pt>
    <dgm:pt modelId="{F99FBA10-CC48-4C3A-BF88-999916D7528F}" type="parTrans" cxnId="{C679391A-B1C0-455A-A466-D68ADCC82DDB}">
      <dgm:prSet/>
      <dgm:spPr/>
      <dgm:t>
        <a:bodyPr/>
        <a:lstStyle/>
        <a:p>
          <a:endParaRPr lang="en-GB"/>
        </a:p>
      </dgm:t>
    </dgm:pt>
    <dgm:pt modelId="{B2ECCD0E-6210-4586-A2A8-76E89B381DA5}" type="sibTrans" cxnId="{C679391A-B1C0-455A-A466-D68ADCC82DDB}">
      <dgm:prSet/>
      <dgm:spPr/>
      <dgm:t>
        <a:bodyPr/>
        <a:lstStyle/>
        <a:p>
          <a:endParaRPr lang="en-GB"/>
        </a:p>
      </dgm:t>
    </dgm:pt>
    <dgm:pt modelId="{D648B93E-837C-45A4-ACCC-896296524D7E}">
      <dgm:prSet/>
      <dgm:spPr/>
      <dgm:t>
        <a:bodyPr/>
        <a:lstStyle/>
        <a:p>
          <a:r>
            <a:rPr lang="en-GB" dirty="0"/>
            <a:t>0.7% on GP LD Register 3, 353</a:t>
          </a:r>
        </a:p>
      </dgm:t>
    </dgm:pt>
    <dgm:pt modelId="{C02EB87F-C71A-48A2-AA40-75B14F359F1E}" type="parTrans" cxnId="{5611DF5E-C54A-48F6-AD79-6A4B145A951D}">
      <dgm:prSet/>
      <dgm:spPr/>
      <dgm:t>
        <a:bodyPr/>
        <a:lstStyle/>
        <a:p>
          <a:endParaRPr lang="en-GB"/>
        </a:p>
      </dgm:t>
    </dgm:pt>
    <dgm:pt modelId="{1C91CC31-80AC-4E9A-9416-F4D1487E2AF7}" type="sibTrans" cxnId="{5611DF5E-C54A-48F6-AD79-6A4B145A951D}">
      <dgm:prSet/>
      <dgm:spPr/>
      <dgm:t>
        <a:bodyPr/>
        <a:lstStyle/>
        <a:p>
          <a:endParaRPr lang="en-GB"/>
        </a:p>
      </dgm:t>
    </dgm:pt>
    <dgm:pt modelId="{7147C361-CBC6-45C4-9DCA-AE904DECD528}">
      <dgm:prSet/>
      <dgm:spPr/>
      <dgm:t>
        <a:bodyPr/>
        <a:lstStyle/>
        <a:p>
          <a:r>
            <a:rPr lang="en-GB"/>
            <a:t>0.6% of BME on GP LD Register</a:t>
          </a:r>
        </a:p>
      </dgm:t>
    </dgm:pt>
    <dgm:pt modelId="{A65A4AB9-BBC5-49BD-8129-4FEB1521BD72}" type="parTrans" cxnId="{720B23C8-3C38-4483-B95C-2751FE193E55}">
      <dgm:prSet/>
      <dgm:spPr/>
      <dgm:t>
        <a:bodyPr/>
        <a:lstStyle/>
        <a:p>
          <a:endParaRPr lang="en-GB"/>
        </a:p>
      </dgm:t>
    </dgm:pt>
    <dgm:pt modelId="{CBFCA2FF-2397-418E-B74A-FB007993B89B}" type="sibTrans" cxnId="{720B23C8-3C38-4483-B95C-2751FE193E55}">
      <dgm:prSet/>
      <dgm:spPr/>
      <dgm:t>
        <a:bodyPr/>
        <a:lstStyle/>
        <a:p>
          <a:endParaRPr lang="en-GB"/>
        </a:p>
      </dgm:t>
    </dgm:pt>
    <dgm:pt modelId="{6111B8DB-1F00-4F3B-A2E3-7FD1FD598532}" type="pres">
      <dgm:prSet presAssocID="{487C84EA-84AD-4033-8A57-E4301D587484}" presName="linear" presStyleCnt="0">
        <dgm:presLayoutVars>
          <dgm:animLvl val="lvl"/>
          <dgm:resizeHandles val="exact"/>
        </dgm:presLayoutVars>
      </dgm:prSet>
      <dgm:spPr/>
    </dgm:pt>
    <dgm:pt modelId="{66B4C6DF-2ABA-46C8-B5EF-DD945F2B5B1B}" type="pres">
      <dgm:prSet presAssocID="{22D00A37-DAC0-4910-97B2-5E640E80B4FE}" presName="parentText" presStyleLbl="node1" presStyleIdx="0" presStyleCnt="3">
        <dgm:presLayoutVars>
          <dgm:chMax val="0"/>
          <dgm:bulletEnabled val="1"/>
        </dgm:presLayoutVars>
      </dgm:prSet>
      <dgm:spPr/>
    </dgm:pt>
    <dgm:pt modelId="{1AFFCBCF-1C7B-4DA8-8246-2C82294EFA0A}" type="pres">
      <dgm:prSet presAssocID="{B2ECCD0E-6210-4586-A2A8-76E89B381DA5}" presName="spacer" presStyleCnt="0"/>
      <dgm:spPr/>
    </dgm:pt>
    <dgm:pt modelId="{94F6AAA2-1177-4B27-88AD-F936D3C8B763}" type="pres">
      <dgm:prSet presAssocID="{D648B93E-837C-45A4-ACCC-896296524D7E}" presName="parentText" presStyleLbl="node1" presStyleIdx="1" presStyleCnt="3">
        <dgm:presLayoutVars>
          <dgm:chMax val="0"/>
          <dgm:bulletEnabled val="1"/>
        </dgm:presLayoutVars>
      </dgm:prSet>
      <dgm:spPr/>
    </dgm:pt>
    <dgm:pt modelId="{E1A76FA9-9C53-41B8-B7FE-0EB3BD60F28D}" type="pres">
      <dgm:prSet presAssocID="{1C91CC31-80AC-4E9A-9416-F4D1487E2AF7}" presName="spacer" presStyleCnt="0"/>
      <dgm:spPr/>
    </dgm:pt>
    <dgm:pt modelId="{9E863F4E-5452-4200-B09C-D2365F1CDFC7}" type="pres">
      <dgm:prSet presAssocID="{7147C361-CBC6-45C4-9DCA-AE904DECD528}" presName="parentText" presStyleLbl="node1" presStyleIdx="2" presStyleCnt="3">
        <dgm:presLayoutVars>
          <dgm:chMax val="0"/>
          <dgm:bulletEnabled val="1"/>
        </dgm:presLayoutVars>
      </dgm:prSet>
      <dgm:spPr/>
    </dgm:pt>
  </dgm:ptLst>
  <dgm:cxnLst>
    <dgm:cxn modelId="{C73B7316-6F37-4583-BEB6-F5414C317CEB}" type="presOf" srcId="{22D00A37-DAC0-4910-97B2-5E640E80B4FE}" destId="{66B4C6DF-2ABA-46C8-B5EF-DD945F2B5B1B}" srcOrd="0" destOrd="0" presId="urn:microsoft.com/office/officeart/2005/8/layout/vList2"/>
    <dgm:cxn modelId="{C679391A-B1C0-455A-A466-D68ADCC82DDB}" srcId="{487C84EA-84AD-4033-8A57-E4301D587484}" destId="{22D00A37-DAC0-4910-97B2-5E640E80B4FE}" srcOrd="0" destOrd="0" parTransId="{F99FBA10-CC48-4C3A-BF88-999916D7528F}" sibTransId="{B2ECCD0E-6210-4586-A2A8-76E89B381DA5}"/>
    <dgm:cxn modelId="{5611DF5E-C54A-48F6-AD79-6A4B145A951D}" srcId="{487C84EA-84AD-4033-8A57-E4301D587484}" destId="{D648B93E-837C-45A4-ACCC-896296524D7E}" srcOrd="1" destOrd="0" parTransId="{C02EB87F-C71A-48A2-AA40-75B14F359F1E}" sibTransId="{1C91CC31-80AC-4E9A-9416-F4D1487E2AF7}"/>
    <dgm:cxn modelId="{A2A039C1-49B8-4304-A83E-0857DC33C119}" type="presOf" srcId="{D648B93E-837C-45A4-ACCC-896296524D7E}" destId="{94F6AAA2-1177-4B27-88AD-F936D3C8B763}" srcOrd="0" destOrd="0" presId="urn:microsoft.com/office/officeart/2005/8/layout/vList2"/>
    <dgm:cxn modelId="{720B23C8-3C38-4483-B95C-2751FE193E55}" srcId="{487C84EA-84AD-4033-8A57-E4301D587484}" destId="{7147C361-CBC6-45C4-9DCA-AE904DECD528}" srcOrd="2" destOrd="0" parTransId="{A65A4AB9-BBC5-49BD-8129-4FEB1521BD72}" sibTransId="{CBFCA2FF-2397-418E-B74A-FB007993B89B}"/>
    <dgm:cxn modelId="{1101E6E4-206C-4118-999C-C96732628266}" type="presOf" srcId="{487C84EA-84AD-4033-8A57-E4301D587484}" destId="{6111B8DB-1F00-4F3B-A2E3-7FD1FD598532}" srcOrd="0" destOrd="0" presId="urn:microsoft.com/office/officeart/2005/8/layout/vList2"/>
    <dgm:cxn modelId="{3E617BED-1009-44C9-80DA-9BCD057D5C04}" type="presOf" srcId="{7147C361-CBC6-45C4-9DCA-AE904DECD528}" destId="{9E863F4E-5452-4200-B09C-D2365F1CDFC7}" srcOrd="0" destOrd="0" presId="urn:microsoft.com/office/officeart/2005/8/layout/vList2"/>
    <dgm:cxn modelId="{F91C1825-B36C-453F-913F-1C4F08BDF942}" type="presParOf" srcId="{6111B8DB-1F00-4F3B-A2E3-7FD1FD598532}" destId="{66B4C6DF-2ABA-46C8-B5EF-DD945F2B5B1B}" srcOrd="0" destOrd="0" presId="urn:microsoft.com/office/officeart/2005/8/layout/vList2"/>
    <dgm:cxn modelId="{244ADD88-498C-4275-9541-0628861E8932}" type="presParOf" srcId="{6111B8DB-1F00-4F3B-A2E3-7FD1FD598532}" destId="{1AFFCBCF-1C7B-4DA8-8246-2C82294EFA0A}" srcOrd="1" destOrd="0" presId="urn:microsoft.com/office/officeart/2005/8/layout/vList2"/>
    <dgm:cxn modelId="{5404F2C1-5C57-4D16-AE1B-FD5779E44C19}" type="presParOf" srcId="{6111B8DB-1F00-4F3B-A2E3-7FD1FD598532}" destId="{94F6AAA2-1177-4B27-88AD-F936D3C8B763}" srcOrd="2" destOrd="0" presId="urn:microsoft.com/office/officeart/2005/8/layout/vList2"/>
    <dgm:cxn modelId="{6DF96D57-F4B0-48AB-ABBF-D5435542F357}" type="presParOf" srcId="{6111B8DB-1F00-4F3B-A2E3-7FD1FD598532}" destId="{E1A76FA9-9C53-41B8-B7FE-0EB3BD60F28D}" srcOrd="3" destOrd="0" presId="urn:microsoft.com/office/officeart/2005/8/layout/vList2"/>
    <dgm:cxn modelId="{69EA4693-46ED-4DE1-832C-E9FE3D9EB959}" type="presParOf" srcId="{6111B8DB-1F00-4F3B-A2E3-7FD1FD598532}" destId="{9E863F4E-5452-4200-B09C-D2365F1CDFC7}" srcOrd="4"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926DCA-A835-4566-BE5A-26354F795D81}"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en-GB"/>
        </a:p>
      </dgm:t>
    </dgm:pt>
    <dgm:pt modelId="{B731C51F-EBF0-4E8C-82A6-5AEBE6F9BEFC}">
      <dgm:prSet/>
      <dgm:spPr/>
      <dgm:t>
        <a:bodyPr/>
        <a:lstStyle/>
        <a:p>
          <a:r>
            <a:rPr lang="en-GB" dirty="0"/>
            <a:t>This report is about reviewing deaths of people with a learning disability and Autistic adults and the health inequalities faced by them.  Clearly any service improvement to enable this group of vulnerable individuals to access health and social care services will ultimately reap benefits for the wider system in terms of accessibility, reasonable adjustments and consistent use of legislation such as the Mental Capacity Act.</a:t>
          </a:r>
        </a:p>
      </dgm:t>
    </dgm:pt>
    <dgm:pt modelId="{43E3DCD0-273B-40A2-AA79-D2F2658C2D28}" type="parTrans" cxnId="{E7B3BA71-F772-45B9-9C3F-7D135023E196}">
      <dgm:prSet/>
      <dgm:spPr/>
      <dgm:t>
        <a:bodyPr/>
        <a:lstStyle/>
        <a:p>
          <a:endParaRPr lang="en-GB"/>
        </a:p>
      </dgm:t>
    </dgm:pt>
    <dgm:pt modelId="{E76A52D8-F3B0-4E27-934A-A13A21AFCAB6}" type="sibTrans" cxnId="{E7B3BA71-F772-45B9-9C3F-7D135023E196}">
      <dgm:prSet/>
      <dgm:spPr/>
      <dgm:t>
        <a:bodyPr/>
        <a:lstStyle/>
        <a:p>
          <a:endParaRPr lang="en-GB"/>
        </a:p>
      </dgm:t>
    </dgm:pt>
    <dgm:pt modelId="{242816A3-3666-4BB1-8DE9-39FA11F135C8}">
      <dgm:prSet/>
      <dgm:spPr/>
      <dgm:t>
        <a:bodyPr/>
        <a:lstStyle/>
        <a:p>
          <a:r>
            <a:rPr lang="en-GB" dirty="0"/>
            <a:t>Notifying a death to LeDeR is not mandatory and , therefore we would not expect LeDeR to have data on all people with a learning disability who have died, but the local programme has made some important links to try and improve reporting. Furthermore, some people will have opted out of sharing their information prior to their death and in these instances these deaths will also not be referred to the LeDeR programme.</a:t>
          </a:r>
        </a:p>
      </dgm:t>
    </dgm:pt>
    <dgm:pt modelId="{D4FC38D9-09C0-4739-A1CF-FCFF05374B2D}" type="parTrans" cxnId="{64F05DDA-8F0C-43C1-B3B1-683C6B43E686}">
      <dgm:prSet/>
      <dgm:spPr/>
      <dgm:t>
        <a:bodyPr/>
        <a:lstStyle/>
        <a:p>
          <a:endParaRPr lang="en-GB"/>
        </a:p>
      </dgm:t>
    </dgm:pt>
    <dgm:pt modelId="{4F8C26D8-9C0B-4266-87B5-7B2224E0DF2E}" type="sibTrans" cxnId="{64F05DDA-8F0C-43C1-B3B1-683C6B43E686}">
      <dgm:prSet/>
      <dgm:spPr/>
      <dgm:t>
        <a:bodyPr/>
        <a:lstStyle/>
        <a:p>
          <a:endParaRPr lang="en-GB"/>
        </a:p>
      </dgm:t>
    </dgm:pt>
    <dgm:pt modelId="{DC56FB27-F922-47EE-897D-21758ABD84E5}" type="pres">
      <dgm:prSet presAssocID="{62926DCA-A835-4566-BE5A-26354F795D81}" presName="compositeShape" presStyleCnt="0">
        <dgm:presLayoutVars>
          <dgm:dir/>
          <dgm:resizeHandles/>
        </dgm:presLayoutVars>
      </dgm:prSet>
      <dgm:spPr/>
    </dgm:pt>
    <dgm:pt modelId="{E6654677-45D1-485A-BA6F-FAABEFB7DC94}" type="pres">
      <dgm:prSet presAssocID="{62926DCA-A835-4566-BE5A-26354F795D81}" presName="pyramid" presStyleLbl="node1" presStyleIdx="0" presStyleCnt="1" custLinFactNeighborX="-1122" custLinFactNeighborY="1379"/>
      <dgm:spPr/>
    </dgm:pt>
    <dgm:pt modelId="{7D406B6F-4AB8-4E87-8733-508BC6FBCB8C}" type="pres">
      <dgm:prSet presAssocID="{62926DCA-A835-4566-BE5A-26354F795D81}" presName="theList" presStyleCnt="0"/>
      <dgm:spPr/>
    </dgm:pt>
    <dgm:pt modelId="{F830C6D6-1052-4169-851C-E14C420ABF35}" type="pres">
      <dgm:prSet presAssocID="{B731C51F-EBF0-4E8C-82A6-5AEBE6F9BEFC}" presName="aNode" presStyleLbl="fgAcc1" presStyleIdx="0" presStyleCnt="2" custScaleX="174753" custScaleY="121776">
        <dgm:presLayoutVars>
          <dgm:bulletEnabled val="1"/>
        </dgm:presLayoutVars>
      </dgm:prSet>
      <dgm:spPr/>
    </dgm:pt>
    <dgm:pt modelId="{5B6B29FA-A47C-4C74-94EF-754E467C4F67}" type="pres">
      <dgm:prSet presAssocID="{B731C51F-EBF0-4E8C-82A6-5AEBE6F9BEFC}" presName="aSpace" presStyleCnt="0"/>
      <dgm:spPr/>
    </dgm:pt>
    <dgm:pt modelId="{031D73C7-516A-40E5-86B0-6F25DD0B7EA2}" type="pres">
      <dgm:prSet presAssocID="{242816A3-3666-4BB1-8DE9-39FA11F135C8}" presName="aNode" presStyleLbl="fgAcc1" presStyleIdx="1" presStyleCnt="2" custScaleX="162623" custScaleY="115135">
        <dgm:presLayoutVars>
          <dgm:bulletEnabled val="1"/>
        </dgm:presLayoutVars>
      </dgm:prSet>
      <dgm:spPr/>
    </dgm:pt>
    <dgm:pt modelId="{F410912C-31C7-41F2-998E-C8AA0413DCDC}" type="pres">
      <dgm:prSet presAssocID="{242816A3-3666-4BB1-8DE9-39FA11F135C8}" presName="aSpace" presStyleCnt="0"/>
      <dgm:spPr/>
    </dgm:pt>
  </dgm:ptLst>
  <dgm:cxnLst>
    <dgm:cxn modelId="{1B75C12F-59AA-46A9-BDFC-0FA9BA8A09C1}" type="presOf" srcId="{242816A3-3666-4BB1-8DE9-39FA11F135C8}" destId="{031D73C7-516A-40E5-86B0-6F25DD0B7EA2}" srcOrd="0" destOrd="0" presId="urn:microsoft.com/office/officeart/2005/8/layout/pyramid2"/>
    <dgm:cxn modelId="{E7B3BA71-F772-45B9-9C3F-7D135023E196}" srcId="{62926DCA-A835-4566-BE5A-26354F795D81}" destId="{B731C51F-EBF0-4E8C-82A6-5AEBE6F9BEFC}" srcOrd="0" destOrd="0" parTransId="{43E3DCD0-273B-40A2-AA79-D2F2658C2D28}" sibTransId="{E76A52D8-F3B0-4E27-934A-A13A21AFCAB6}"/>
    <dgm:cxn modelId="{B6382C7C-6F09-43FD-8283-B9C5D39E12DD}" type="presOf" srcId="{62926DCA-A835-4566-BE5A-26354F795D81}" destId="{DC56FB27-F922-47EE-897D-21758ABD84E5}" srcOrd="0" destOrd="0" presId="urn:microsoft.com/office/officeart/2005/8/layout/pyramid2"/>
    <dgm:cxn modelId="{5D284CA9-C7ED-415C-BC9F-5F2D76A4240A}" type="presOf" srcId="{B731C51F-EBF0-4E8C-82A6-5AEBE6F9BEFC}" destId="{F830C6D6-1052-4169-851C-E14C420ABF35}" srcOrd="0" destOrd="0" presId="urn:microsoft.com/office/officeart/2005/8/layout/pyramid2"/>
    <dgm:cxn modelId="{64F05DDA-8F0C-43C1-B3B1-683C6B43E686}" srcId="{62926DCA-A835-4566-BE5A-26354F795D81}" destId="{242816A3-3666-4BB1-8DE9-39FA11F135C8}" srcOrd="1" destOrd="0" parTransId="{D4FC38D9-09C0-4739-A1CF-FCFF05374B2D}" sibTransId="{4F8C26D8-9C0B-4266-87B5-7B2224E0DF2E}"/>
    <dgm:cxn modelId="{78DBF006-CF11-4D1C-BEFC-3A6D3643D0F2}" type="presParOf" srcId="{DC56FB27-F922-47EE-897D-21758ABD84E5}" destId="{E6654677-45D1-485A-BA6F-FAABEFB7DC94}" srcOrd="0" destOrd="0" presId="urn:microsoft.com/office/officeart/2005/8/layout/pyramid2"/>
    <dgm:cxn modelId="{6B8B6049-9F4E-423D-A75C-147E8C584A44}" type="presParOf" srcId="{DC56FB27-F922-47EE-897D-21758ABD84E5}" destId="{7D406B6F-4AB8-4E87-8733-508BC6FBCB8C}" srcOrd="1" destOrd="0" presId="urn:microsoft.com/office/officeart/2005/8/layout/pyramid2"/>
    <dgm:cxn modelId="{A5017C6F-BD3E-4F89-B3C9-B8B05E699970}" type="presParOf" srcId="{7D406B6F-4AB8-4E87-8733-508BC6FBCB8C}" destId="{F830C6D6-1052-4169-851C-E14C420ABF35}" srcOrd="0" destOrd="0" presId="urn:microsoft.com/office/officeart/2005/8/layout/pyramid2"/>
    <dgm:cxn modelId="{025588B1-48A4-4BD4-8556-24E2E9BC7EEF}" type="presParOf" srcId="{7D406B6F-4AB8-4E87-8733-508BC6FBCB8C}" destId="{5B6B29FA-A47C-4C74-94EF-754E467C4F67}" srcOrd="1" destOrd="0" presId="urn:microsoft.com/office/officeart/2005/8/layout/pyramid2"/>
    <dgm:cxn modelId="{8A16F21C-5D6D-45A0-B182-DE255E7068F6}" type="presParOf" srcId="{7D406B6F-4AB8-4E87-8733-508BC6FBCB8C}" destId="{031D73C7-516A-40E5-86B0-6F25DD0B7EA2}" srcOrd="2" destOrd="0" presId="urn:microsoft.com/office/officeart/2005/8/layout/pyramid2"/>
    <dgm:cxn modelId="{844BEBEE-6120-4937-BC25-5506F398D4BB}" type="presParOf" srcId="{7D406B6F-4AB8-4E87-8733-508BC6FBCB8C}" destId="{F410912C-31C7-41F2-998E-C8AA0413DCDC}"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964662-A5D9-4225-8FE6-260163FE6FBD}"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en-GB"/>
        </a:p>
      </dgm:t>
    </dgm:pt>
    <dgm:pt modelId="{D9D66C6B-9E47-4F9E-82E6-508967145AE9}">
      <dgm:prSet/>
      <dgm:spPr/>
      <dgm:t>
        <a:bodyPr/>
        <a:lstStyle/>
        <a:p>
          <a:r>
            <a:rPr lang="en-GB" dirty="0">
              <a:effectLst/>
              <a:latin typeface="Arial" panose="020B0604020202020204" pitchFamily="34" charset="0"/>
              <a:cs typeface="Arial" panose="020B0604020202020204" pitchFamily="34" charset="0"/>
            </a:rPr>
            <a:t>In response to feedback received this year's report is designed to be more interactive, bringing the learning to life and can serve as a resource for ongoing learning into action</a:t>
          </a:r>
        </a:p>
      </dgm:t>
    </dgm:pt>
    <dgm:pt modelId="{4BBF1744-64FC-493A-84B4-D19E7DE59853}" type="parTrans" cxnId="{8611042C-CAEE-4745-82F3-0FB091525064}">
      <dgm:prSet/>
      <dgm:spPr/>
      <dgm:t>
        <a:bodyPr/>
        <a:lstStyle/>
        <a:p>
          <a:endParaRPr lang="en-GB"/>
        </a:p>
      </dgm:t>
    </dgm:pt>
    <dgm:pt modelId="{91B04868-5F56-41EC-89E2-A1842792C9AB}" type="sibTrans" cxnId="{8611042C-CAEE-4745-82F3-0FB091525064}">
      <dgm:prSet/>
      <dgm:spPr/>
      <dgm:t>
        <a:bodyPr/>
        <a:lstStyle/>
        <a:p>
          <a:endParaRPr lang="en-GB"/>
        </a:p>
      </dgm:t>
    </dgm:pt>
    <dgm:pt modelId="{92C18D43-FCEA-434D-B22A-3C6B581E0028}" type="pres">
      <dgm:prSet presAssocID="{BC964662-A5D9-4225-8FE6-260163FE6FBD}" presName="compositeShape" presStyleCnt="0">
        <dgm:presLayoutVars>
          <dgm:chMax val="7"/>
          <dgm:dir/>
          <dgm:resizeHandles val="exact"/>
        </dgm:presLayoutVars>
      </dgm:prSet>
      <dgm:spPr/>
    </dgm:pt>
    <dgm:pt modelId="{0A80B999-D71F-421C-84C4-E22A05AE195A}" type="pres">
      <dgm:prSet presAssocID="{D9D66C6B-9E47-4F9E-82E6-508967145AE9}" presName="circ1TxSh" presStyleLbl="vennNode1" presStyleIdx="0" presStyleCnt="1"/>
      <dgm:spPr/>
    </dgm:pt>
  </dgm:ptLst>
  <dgm:cxnLst>
    <dgm:cxn modelId="{8611042C-CAEE-4745-82F3-0FB091525064}" srcId="{BC964662-A5D9-4225-8FE6-260163FE6FBD}" destId="{D9D66C6B-9E47-4F9E-82E6-508967145AE9}" srcOrd="0" destOrd="0" parTransId="{4BBF1744-64FC-493A-84B4-D19E7DE59853}" sibTransId="{91B04868-5F56-41EC-89E2-A1842792C9AB}"/>
    <dgm:cxn modelId="{B3F2CC89-DCCF-44E6-A25D-464D2A927DB6}" type="presOf" srcId="{D9D66C6B-9E47-4F9E-82E6-508967145AE9}" destId="{0A80B999-D71F-421C-84C4-E22A05AE195A}" srcOrd="0" destOrd="0" presId="urn:microsoft.com/office/officeart/2005/8/layout/venn1"/>
    <dgm:cxn modelId="{F91BBBAE-0300-4C00-9246-F2FBECAA5977}" type="presOf" srcId="{BC964662-A5D9-4225-8FE6-260163FE6FBD}" destId="{92C18D43-FCEA-434D-B22A-3C6B581E0028}" srcOrd="0" destOrd="0" presId="urn:microsoft.com/office/officeart/2005/8/layout/venn1"/>
    <dgm:cxn modelId="{0D13EB87-375B-4839-A7FD-DCF9FB00C33E}" type="presParOf" srcId="{92C18D43-FCEA-434D-B22A-3C6B581E0028}" destId="{0A80B999-D71F-421C-84C4-E22A05AE195A}"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069E6A-66F4-4204-AA7E-FE64638811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C85E8A9-E085-4C8B-916F-77DAEDAC4860}">
      <dgm:prSet/>
      <dgm:spPr/>
      <dgm:t>
        <a:bodyPr/>
        <a:lstStyle/>
        <a:p>
          <a:r>
            <a:rPr lang="en-GB" b="1" dirty="0"/>
            <a:t>This report focuses on activity 2022-2023 and is the fifth local annual report on the learning from deaths of those with learning disabilities and autistic people within Gloucestershire.  The report covers from 1</a:t>
          </a:r>
          <a:r>
            <a:rPr lang="en-GB" b="1" baseline="30000" dirty="0"/>
            <a:t>st</a:t>
          </a:r>
          <a:r>
            <a:rPr lang="en-GB" b="1" dirty="0"/>
            <a:t> January 2017 up until 31</a:t>
          </a:r>
          <a:r>
            <a:rPr lang="en-GB" b="1" baseline="30000" dirty="0"/>
            <a:t>st</a:t>
          </a:r>
          <a:r>
            <a:rPr lang="en-GB" b="1" dirty="0"/>
            <a:t> March 2023.  </a:t>
          </a:r>
          <a:endParaRPr lang="en-GB" dirty="0"/>
        </a:p>
      </dgm:t>
    </dgm:pt>
    <dgm:pt modelId="{4A3CD4A0-84A5-45A8-BEFE-21158894574A}" type="parTrans" cxnId="{3B380764-6561-4350-8436-6AFEE180D678}">
      <dgm:prSet/>
      <dgm:spPr/>
      <dgm:t>
        <a:bodyPr/>
        <a:lstStyle/>
        <a:p>
          <a:endParaRPr lang="en-GB"/>
        </a:p>
      </dgm:t>
    </dgm:pt>
    <dgm:pt modelId="{483B475A-A151-4547-97D2-ECF31F5646B1}" type="sibTrans" cxnId="{3B380764-6561-4350-8436-6AFEE180D678}">
      <dgm:prSet/>
      <dgm:spPr/>
      <dgm:t>
        <a:bodyPr/>
        <a:lstStyle/>
        <a:p>
          <a:endParaRPr lang="en-GB"/>
        </a:p>
      </dgm:t>
    </dgm:pt>
    <dgm:pt modelId="{84E99FB3-D9BC-4110-8992-015DDC9F025C}" type="pres">
      <dgm:prSet presAssocID="{CB069E6A-66F4-4204-AA7E-FE646388119F}" presName="linear" presStyleCnt="0">
        <dgm:presLayoutVars>
          <dgm:animLvl val="lvl"/>
          <dgm:resizeHandles val="exact"/>
        </dgm:presLayoutVars>
      </dgm:prSet>
      <dgm:spPr/>
    </dgm:pt>
    <dgm:pt modelId="{2E564599-1800-40BE-BD6E-287BE2ED40DF}" type="pres">
      <dgm:prSet presAssocID="{0C85E8A9-E085-4C8B-916F-77DAEDAC4860}" presName="parentText" presStyleLbl="node1" presStyleIdx="0" presStyleCnt="1">
        <dgm:presLayoutVars>
          <dgm:chMax val="0"/>
          <dgm:bulletEnabled val="1"/>
        </dgm:presLayoutVars>
      </dgm:prSet>
      <dgm:spPr/>
    </dgm:pt>
  </dgm:ptLst>
  <dgm:cxnLst>
    <dgm:cxn modelId="{3B380764-6561-4350-8436-6AFEE180D678}" srcId="{CB069E6A-66F4-4204-AA7E-FE646388119F}" destId="{0C85E8A9-E085-4C8B-916F-77DAEDAC4860}" srcOrd="0" destOrd="0" parTransId="{4A3CD4A0-84A5-45A8-BEFE-21158894574A}" sibTransId="{483B475A-A151-4547-97D2-ECF31F5646B1}"/>
    <dgm:cxn modelId="{A4DE0EBB-AD7D-47E0-A540-5F78E22EA45C}" type="presOf" srcId="{CB069E6A-66F4-4204-AA7E-FE646388119F}" destId="{84E99FB3-D9BC-4110-8992-015DDC9F025C}" srcOrd="0" destOrd="0" presId="urn:microsoft.com/office/officeart/2005/8/layout/vList2"/>
    <dgm:cxn modelId="{1FC41AF7-1657-4585-8CCA-ACACCDA29E76}" type="presOf" srcId="{0C85E8A9-E085-4C8B-916F-77DAEDAC4860}" destId="{2E564599-1800-40BE-BD6E-287BE2ED40DF}" srcOrd="0" destOrd="0" presId="urn:microsoft.com/office/officeart/2005/8/layout/vList2"/>
    <dgm:cxn modelId="{6F14726A-0C83-49A8-B5E0-8E33D3DF4FFA}" type="presParOf" srcId="{84E99FB3-D9BC-4110-8992-015DDC9F025C}" destId="{2E564599-1800-40BE-BD6E-287BE2ED40DF}"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64C5F-B867-4098-B160-F7DC57A0AC0B}">
      <dsp:nvSpPr>
        <dsp:cNvPr id="0" name=""/>
        <dsp:cNvSpPr/>
      </dsp:nvSpPr>
      <dsp:spPr>
        <a:xfrm>
          <a:off x="253828" y="0"/>
          <a:ext cx="2876719" cy="3515239"/>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5D72203-2478-45B7-84E2-22DAB44FB66C}">
      <dsp:nvSpPr>
        <dsp:cNvPr id="0" name=""/>
        <dsp:cNvSpPr/>
      </dsp:nvSpPr>
      <dsp:spPr>
        <a:xfrm>
          <a:off x="37016" y="576063"/>
          <a:ext cx="3310342" cy="236311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LeDeR is a service improvement programme which aims to improve care, reduce health inequalities and prevent premature mortality of people with a learning disability and autistic people by reviewing information about the health and social care support people received. It does this by: </a:t>
          </a:r>
        </a:p>
        <a:p>
          <a:pPr marL="57150" lvl="1" indent="-57150" algn="l" defTabSz="400050">
            <a:lnSpc>
              <a:spcPct val="90000"/>
            </a:lnSpc>
            <a:spcBef>
              <a:spcPct val="0"/>
            </a:spcBef>
            <a:spcAft>
              <a:spcPct val="15000"/>
            </a:spcAft>
            <a:buChar char="•"/>
          </a:pPr>
          <a:r>
            <a:rPr lang="en-GB" sz="900" kern="1200"/>
            <a:t>Delivering local service improvement, learning from LeDeR reviews about good quality care and areas requiring improvement. </a:t>
          </a:r>
        </a:p>
        <a:p>
          <a:pPr marL="57150" lvl="1" indent="-57150" algn="l" defTabSz="400050">
            <a:lnSpc>
              <a:spcPct val="90000"/>
            </a:lnSpc>
            <a:spcBef>
              <a:spcPct val="0"/>
            </a:spcBef>
            <a:spcAft>
              <a:spcPct val="15000"/>
            </a:spcAft>
            <a:buChar char="•"/>
          </a:pPr>
          <a:r>
            <a:rPr lang="en-GB" sz="900" kern="1200"/>
            <a:t>Driving local service improvements based on themes emerging from LeDeR reviews at a regional and national level. </a:t>
          </a:r>
        </a:p>
        <a:p>
          <a:pPr marL="57150" lvl="1" indent="-57150" algn="l" defTabSz="400050">
            <a:lnSpc>
              <a:spcPct val="90000"/>
            </a:lnSpc>
            <a:spcBef>
              <a:spcPct val="0"/>
            </a:spcBef>
            <a:spcAft>
              <a:spcPct val="15000"/>
            </a:spcAft>
            <a:buChar char="•"/>
          </a:pPr>
          <a:r>
            <a:rPr lang="en-GB" sz="900" kern="1200"/>
            <a:t>Influencing national service improvements via actions that respond to themes commonly arising from analysis of LeDeR reviews. </a:t>
          </a:r>
        </a:p>
      </dsp:txBody>
      <dsp:txXfrm>
        <a:off x="152374" y="691421"/>
        <a:ext cx="3079626" cy="21323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CDCF3-E516-4E54-B9F2-A2382351E02D}">
      <dsp:nvSpPr>
        <dsp:cNvPr id="0" name=""/>
        <dsp:cNvSpPr/>
      </dsp:nvSpPr>
      <dsp:spPr>
        <a:xfrm rot="16200000">
          <a:off x="-561449" y="562490"/>
          <a:ext cx="2147087" cy="1022105"/>
        </a:xfrm>
        <a:prstGeom prst="flowChartManualOperati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0" rIns="65236" bIns="0" numCol="1" spcCol="1270" anchor="ctr" anchorCtr="0">
          <a:noAutofit/>
        </a:bodyPr>
        <a:lstStyle/>
        <a:p>
          <a:pPr marL="0" lvl="0" indent="0" algn="ctr" defTabSz="444500">
            <a:lnSpc>
              <a:spcPct val="90000"/>
            </a:lnSpc>
            <a:spcBef>
              <a:spcPct val="0"/>
            </a:spcBef>
            <a:spcAft>
              <a:spcPct val="35000"/>
            </a:spcAft>
            <a:buNone/>
          </a:pPr>
          <a:r>
            <a:rPr lang="en-GB" sz="1000" kern="1200"/>
            <a:t>This report includes the death of people with learning disabilities and autistic adults who died from 1st  April 2022 to 31</a:t>
          </a:r>
          <a:r>
            <a:rPr lang="en-GB" sz="1000" kern="1200" baseline="30000"/>
            <a:t>st</a:t>
          </a:r>
          <a:r>
            <a:rPr lang="en-GB" sz="1000" kern="1200"/>
            <a:t> March 2023.</a:t>
          </a:r>
        </a:p>
      </dsp:txBody>
      <dsp:txXfrm rot="5400000">
        <a:off x="1042" y="429416"/>
        <a:ext cx="1022105" cy="1288253"/>
      </dsp:txXfrm>
    </dsp:sp>
    <dsp:sp modelId="{D0D2D5F8-3732-4AB8-AD3C-C01C78B05F86}">
      <dsp:nvSpPr>
        <dsp:cNvPr id="0" name=""/>
        <dsp:cNvSpPr/>
      </dsp:nvSpPr>
      <dsp:spPr>
        <a:xfrm rot="16200000">
          <a:off x="537314" y="562490"/>
          <a:ext cx="2147087" cy="1022105"/>
        </a:xfrm>
        <a:prstGeom prst="flowChartManualOperati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0" rIns="65236" bIns="0" numCol="1" spcCol="1270" anchor="ctr" anchorCtr="0">
          <a:noAutofit/>
        </a:bodyPr>
        <a:lstStyle/>
        <a:p>
          <a:pPr marL="0" lvl="0" indent="0" algn="ctr" defTabSz="444500">
            <a:lnSpc>
              <a:spcPct val="90000"/>
            </a:lnSpc>
            <a:spcBef>
              <a:spcPct val="0"/>
            </a:spcBef>
            <a:spcAft>
              <a:spcPct val="35000"/>
            </a:spcAft>
            <a:buNone/>
          </a:pPr>
          <a:r>
            <a:rPr lang="en-GB" sz="1000" kern="1200" dirty="0"/>
            <a:t>It is the fifth  annual report for LeDeR that Gloucestershire has published. </a:t>
          </a:r>
        </a:p>
      </dsp:txBody>
      <dsp:txXfrm rot="5400000">
        <a:off x="1099805" y="429416"/>
        <a:ext cx="1022105" cy="1288253"/>
      </dsp:txXfrm>
    </dsp:sp>
    <dsp:sp modelId="{6739EE2D-B307-4A97-B49A-9600A2CFA085}">
      <dsp:nvSpPr>
        <dsp:cNvPr id="0" name=""/>
        <dsp:cNvSpPr/>
      </dsp:nvSpPr>
      <dsp:spPr>
        <a:xfrm rot="16200000">
          <a:off x="1636078" y="562490"/>
          <a:ext cx="2147087" cy="1022105"/>
        </a:xfrm>
        <a:prstGeom prst="flowChartManualOperati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0" rIns="65236" bIns="0" numCol="1" spcCol="1270" anchor="ctr" anchorCtr="0">
          <a:noAutofit/>
        </a:bodyPr>
        <a:lstStyle/>
        <a:p>
          <a:pPr marL="0" lvl="0" indent="0" algn="ctr" defTabSz="444500">
            <a:lnSpc>
              <a:spcPct val="90000"/>
            </a:lnSpc>
            <a:spcBef>
              <a:spcPct val="0"/>
            </a:spcBef>
            <a:spcAft>
              <a:spcPct val="35000"/>
            </a:spcAft>
            <a:buNone/>
          </a:pPr>
          <a:r>
            <a:rPr lang="en-GB" sz="1000" kern="1200"/>
            <a:t>Previous reports are available on Inclusion Gloucestershire's LeDeR webpage. </a:t>
          </a:r>
          <a:r>
            <a:rPr lang="en-GB" sz="1000" u="sng" kern="1200">
              <a:hlinkClick xmlns:r="http://schemas.openxmlformats.org/officeDocument/2006/relationships" r:id="rId1"/>
            </a:rPr>
            <a:t>Inclusion Gloucestershire LeDeR</a:t>
          </a:r>
          <a:r>
            <a:rPr lang="en-GB" sz="1000" kern="1200"/>
            <a:t> </a:t>
          </a:r>
        </a:p>
      </dsp:txBody>
      <dsp:txXfrm rot="5400000">
        <a:off x="2198569" y="429416"/>
        <a:ext cx="1022105" cy="1288253"/>
      </dsp:txXfrm>
    </dsp:sp>
    <dsp:sp modelId="{CD428D5B-96D4-4712-B29A-AF6A27307C0D}">
      <dsp:nvSpPr>
        <dsp:cNvPr id="0" name=""/>
        <dsp:cNvSpPr/>
      </dsp:nvSpPr>
      <dsp:spPr>
        <a:xfrm rot="16200000">
          <a:off x="2734842" y="562490"/>
          <a:ext cx="2147087" cy="1022105"/>
        </a:xfrm>
        <a:prstGeom prst="flowChartManualOperati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0" rIns="65236" bIns="0" numCol="1" spcCol="1270" anchor="ctr" anchorCtr="0">
          <a:noAutofit/>
        </a:bodyPr>
        <a:lstStyle/>
        <a:p>
          <a:pPr marL="0" lvl="0" indent="0" algn="ctr" defTabSz="444500">
            <a:lnSpc>
              <a:spcPct val="90000"/>
            </a:lnSpc>
            <a:spcBef>
              <a:spcPct val="0"/>
            </a:spcBef>
            <a:spcAft>
              <a:spcPct val="35000"/>
            </a:spcAft>
            <a:buNone/>
          </a:pPr>
          <a:r>
            <a:rPr lang="en-GB" sz="1000" kern="1200"/>
            <a:t>The purpose of the report is to share our findings from LeDeR reviews and to share  learning and changes for practice.</a:t>
          </a:r>
        </a:p>
      </dsp:txBody>
      <dsp:txXfrm rot="5400000">
        <a:off x="3297333" y="429416"/>
        <a:ext cx="1022105" cy="12882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E8484-0922-4228-B343-FCFFC15B8ECB}">
      <dsp:nvSpPr>
        <dsp:cNvPr id="0" name=""/>
        <dsp:cNvSpPr/>
      </dsp:nvSpPr>
      <dsp:spPr>
        <a:xfrm>
          <a:off x="0" y="4925"/>
          <a:ext cx="5328591" cy="6364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Links in presenters' notes will provide  access to a broad range of additional learning resources.</a:t>
          </a:r>
        </a:p>
      </dsp:txBody>
      <dsp:txXfrm>
        <a:off x="31070" y="35995"/>
        <a:ext cx="5266451" cy="5743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8D5F0-9DAB-4B2A-99ED-DCCB48592CEA}">
      <dsp:nvSpPr>
        <dsp:cNvPr id="0" name=""/>
        <dsp:cNvSpPr/>
      </dsp:nvSpPr>
      <dsp:spPr>
        <a:xfrm>
          <a:off x="0" y="84420"/>
          <a:ext cx="3600400" cy="84547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From January 2022 LeDeR reviews  include people (aged 18+) with an autism diagnosis (but without a learning disability) from January 2022.</a:t>
          </a:r>
        </a:p>
      </dsp:txBody>
      <dsp:txXfrm>
        <a:off x="41272" y="125692"/>
        <a:ext cx="3517856" cy="762927"/>
      </dsp:txXfrm>
    </dsp:sp>
    <dsp:sp modelId="{1C2155DE-7607-40D2-A70C-C223D7F84EE4}">
      <dsp:nvSpPr>
        <dsp:cNvPr id="0" name=""/>
        <dsp:cNvSpPr/>
      </dsp:nvSpPr>
      <dsp:spPr>
        <a:xfrm>
          <a:off x="0" y="964451"/>
          <a:ext cx="3600400" cy="84547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For an autistic individual to be eligible for a LeDeR review, they must have had a confirmed diagnosis of autism recorded (any of the terms as outlined in DSM or ICD) in their clinical records prior to their death.</a:t>
          </a:r>
        </a:p>
      </dsp:txBody>
      <dsp:txXfrm>
        <a:off x="41272" y="1005723"/>
        <a:ext cx="3517856" cy="762927"/>
      </dsp:txXfrm>
    </dsp:sp>
    <dsp:sp modelId="{05724DB4-3654-4F6C-A068-0D34C7BEFC5A}">
      <dsp:nvSpPr>
        <dsp:cNvPr id="0" name=""/>
        <dsp:cNvSpPr/>
      </dsp:nvSpPr>
      <dsp:spPr>
        <a:xfrm>
          <a:off x="0" y="1844483"/>
          <a:ext cx="3600400" cy="84547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LeDeR does not include those who self-identify as autistic but have not sought or not received a clinical diagnosis from a qualified health professional. </a:t>
          </a:r>
        </a:p>
      </dsp:txBody>
      <dsp:txXfrm>
        <a:off x="41272" y="1885755"/>
        <a:ext cx="3517856" cy="762927"/>
      </dsp:txXfrm>
    </dsp:sp>
    <dsp:sp modelId="{7AE09248-F8BF-49A5-AC29-BC8F7B8769BE}">
      <dsp:nvSpPr>
        <dsp:cNvPr id="0" name=""/>
        <dsp:cNvSpPr/>
      </dsp:nvSpPr>
      <dsp:spPr>
        <a:xfrm>
          <a:off x="0" y="2724514"/>
          <a:ext cx="3600400" cy="84547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LeDeR does not include individuals who have been referred for a clinical assessment of autism, but who have died prior to the assessment having been carried out or completed. </a:t>
          </a:r>
        </a:p>
      </dsp:txBody>
      <dsp:txXfrm>
        <a:off x="41272" y="2765786"/>
        <a:ext cx="3517856" cy="7629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5E426-5BE2-4CCB-8EB2-4432B65F6AD6}">
      <dsp:nvSpPr>
        <dsp:cNvPr id="0" name=""/>
        <dsp:cNvSpPr/>
      </dsp:nvSpPr>
      <dsp:spPr>
        <a:xfrm>
          <a:off x="0" y="966"/>
          <a:ext cx="3456384" cy="7385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 Autism is described in the diagnostic manuals used for clinical and research purposes. These manuals are the: </a:t>
          </a:r>
        </a:p>
      </dsp:txBody>
      <dsp:txXfrm>
        <a:off x="36055" y="37021"/>
        <a:ext cx="3384274" cy="666470"/>
      </dsp:txXfrm>
    </dsp:sp>
    <dsp:sp modelId="{37E1C6A7-C62C-4DF2-AF88-28007884BBC1}">
      <dsp:nvSpPr>
        <dsp:cNvPr id="0" name=""/>
        <dsp:cNvSpPr/>
      </dsp:nvSpPr>
      <dsp:spPr>
        <a:xfrm>
          <a:off x="0" y="739546"/>
          <a:ext cx="3456384" cy="7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0"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GB" sz="400" kern="1200" dirty="0"/>
        </a:p>
      </dsp:txBody>
      <dsp:txXfrm>
        <a:off x="0" y="739546"/>
        <a:ext cx="3456384" cy="77220"/>
      </dsp:txXfrm>
    </dsp:sp>
    <dsp:sp modelId="{24A76FD6-914B-4D81-A19B-F145BB74B757}">
      <dsp:nvSpPr>
        <dsp:cNvPr id="0" name=""/>
        <dsp:cNvSpPr/>
      </dsp:nvSpPr>
      <dsp:spPr>
        <a:xfrm>
          <a:off x="0" y="816767"/>
          <a:ext cx="3456384" cy="7385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Diagnostic and Statistical Manual of Mental Disorders (DSM) </a:t>
          </a:r>
          <a:r>
            <a:rPr lang="en-GB" sz="1100" u="sng" kern="1200" dirty="0">
              <a:hlinkClick xmlns:r="http://schemas.openxmlformats.org/officeDocument/2006/relationships" r:id="rId1"/>
            </a:rPr>
            <a:t>https://www.psychiatry.org/psychiatrists/practice/dsm</a:t>
          </a:r>
          <a:r>
            <a:rPr lang="en-GB" sz="1100" kern="1200" dirty="0"/>
            <a:t>  and  International Classification of Mental and </a:t>
          </a:r>
        </a:p>
      </dsp:txBody>
      <dsp:txXfrm>
        <a:off x="36055" y="852822"/>
        <a:ext cx="3384274" cy="666470"/>
      </dsp:txXfrm>
    </dsp:sp>
    <dsp:sp modelId="{B20C410A-CA77-43DF-A0A1-64AEE97322D4}">
      <dsp:nvSpPr>
        <dsp:cNvPr id="0" name=""/>
        <dsp:cNvSpPr/>
      </dsp:nvSpPr>
      <dsp:spPr>
        <a:xfrm>
          <a:off x="0" y="1568777"/>
          <a:ext cx="3456384" cy="7385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Behavioural Disorders (ICD) </a:t>
          </a:r>
          <a:r>
            <a:rPr lang="en-GB" sz="1200" u="sng" kern="1200" dirty="0">
              <a:hlinkClick xmlns:r="http://schemas.openxmlformats.org/officeDocument/2006/relationships" r:id="rId2"/>
            </a:rPr>
            <a:t>https://www.who.int/standards/classifications/classification-of-diseases</a:t>
          </a:r>
          <a:r>
            <a:rPr lang="en-GB" sz="1200" kern="1200" dirty="0"/>
            <a:t>   </a:t>
          </a:r>
        </a:p>
      </dsp:txBody>
      <dsp:txXfrm>
        <a:off x="36055" y="1604832"/>
        <a:ext cx="3384274" cy="6664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29494-2029-4798-A6B1-4F7D7C8075E8}">
      <dsp:nvSpPr>
        <dsp:cNvPr id="0" name=""/>
        <dsp:cNvSpPr/>
      </dsp:nvSpPr>
      <dsp:spPr>
        <a:xfrm>
          <a:off x="0" y="1590"/>
          <a:ext cx="8171383" cy="246966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b="1" kern="1200" dirty="0"/>
            <a:t>About Sandra</a:t>
          </a:r>
          <a:r>
            <a:rPr lang="en-GB" sz="1000" kern="1200" dirty="0"/>
            <a:t>: She had a diagnosis of mild learning disability, generalised epilepsy, paranoid psychosis (in remission), osteoporosis with repeated fractures and behaviour that was found challenging to manage. She was described as having "a wicked sense of humour “, Sandra loved spending time with people and enjoyed going out. She had family that lived out of area, but the relationship with her sister was strained and they had not met for over 10 yrs. Sandra was able to follow simple instructions but was often distracted by the voices that she heard. Her mental health could affect her physical health. Sandra was in a residential placement for 19 years, where it is reported that she was very happy, and her care was regarded as excellent. She was supported to attend all age &amp; gender appropriate screening, GP appointments and vaccinations. Sandra needed help with most aspects of daily living. Her epilepsy was well controlled. She had no teeth but used an oral mouthwash, had regular blood tests and her weight was monitored. Reasonable adjustments were recorded. Sandra was reliant on care staff and lacked capacity for care and treatment. Sandra had input from physio, OT, CDLT, SALT &amp; consultant psychiatrist. She had a ReSPECT form and DNACPR in place, which was followed. A review of her care package was underway at the time of her passing. Sandra  presented with a lump on her  leg that care staff had referred to GP. This was not followed up but was found to be a cancer during autopsy. It was felt she would have been too frail to survive surgery if cancer had been detected.  Sandra’s health deteriorated considerably over the last two years of her life. She became unable to mobilise unaided. Following a fall Sandra had a scan of her head which showed some cerebellar disease which it was thought might be contributing to her falls. Sandra had a thorough Annual Health Check in the last year of her life. She had multiple hospital admissions due to chest infections and was on Gold Standard Palliative Care for the last 3 years of  her life, preferring to be treated in the community. </a:t>
          </a:r>
        </a:p>
      </dsp:txBody>
      <dsp:txXfrm>
        <a:off x="120559" y="122149"/>
        <a:ext cx="7930265" cy="2228543"/>
      </dsp:txXfrm>
    </dsp:sp>
    <dsp:sp modelId="{AB2B37A1-610B-4AEE-97D7-1BFA3D053D10}">
      <dsp:nvSpPr>
        <dsp:cNvPr id="0" name=""/>
        <dsp:cNvSpPr/>
      </dsp:nvSpPr>
      <dsp:spPr>
        <a:xfrm>
          <a:off x="0" y="2482235"/>
          <a:ext cx="8171383" cy="146345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dirty="0"/>
            <a:t>About their death</a:t>
          </a:r>
          <a:r>
            <a:rPr lang="en-GB" sz="1100" kern="1200" dirty="0"/>
            <a:t>:  Sandra</a:t>
          </a:r>
          <a:r>
            <a:rPr lang="en-GB" sz="1100" b="1" kern="1200" dirty="0"/>
            <a:t> </a:t>
          </a:r>
          <a:r>
            <a:rPr lang="en-GB" sz="1100" kern="1200" dirty="0"/>
            <a:t>was found to be unresponsive with low oxygen levels and conveyed to Gloucester Royal Hospital. Presenting as very frail, she was treated for Community Acquired Pneumonia and UTI. She was discharged a few weeks later. She was further admitted and treated for a chest infection and discharged. Rapid response attended the home a few days later due to chesty cough and reduced fluid intake, administering IV antibiotics. Sandra tested positive for Covid at this time. She continued to deteriorate and was supported by District Nurses with End-Of-Life medication. SWAST attended the home a week later due to further respiratory concerns, relatives were contacted and a best interest decision to stay home was made in line with her wishes as outlined in her ReSPECT Form. She died at home in the care of the staff as per her wishes.</a:t>
          </a:r>
        </a:p>
      </dsp:txBody>
      <dsp:txXfrm>
        <a:off x="71440" y="2553675"/>
        <a:ext cx="8028503" cy="13205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B3616-16B7-4967-B031-8A345A0FA284}">
      <dsp:nvSpPr>
        <dsp:cNvPr id="0" name=""/>
        <dsp:cNvSpPr/>
      </dsp:nvSpPr>
      <dsp:spPr>
        <a:xfrm>
          <a:off x="424432" y="210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t>Good Practice - </a:t>
          </a:r>
          <a:r>
            <a:rPr lang="en-GB" sz="1000" b="0" i="0" kern="1200" baseline="0" dirty="0"/>
            <a:t>Same care provider for 19 years –this is very consistent. </a:t>
          </a:r>
          <a:endParaRPr lang="en-GB" sz="1000" kern="1200" dirty="0"/>
        </a:p>
      </dsp:txBody>
      <dsp:txXfrm>
        <a:off x="424432" y="2109"/>
        <a:ext cx="1879099" cy="1127459"/>
      </dsp:txXfrm>
    </dsp:sp>
    <dsp:sp modelId="{530F3570-A19B-41DA-B9B7-9F228D74E39A}">
      <dsp:nvSpPr>
        <dsp:cNvPr id="0" name=""/>
        <dsp:cNvSpPr/>
      </dsp:nvSpPr>
      <dsp:spPr>
        <a:xfrm>
          <a:off x="2491441" y="210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Lots of work to repair family relationships towards end of life</a:t>
          </a:r>
          <a:endParaRPr lang="en-GB" sz="1000" kern="1200" dirty="0"/>
        </a:p>
      </dsp:txBody>
      <dsp:txXfrm>
        <a:off x="2491441" y="2109"/>
        <a:ext cx="1879099" cy="1127459"/>
      </dsp:txXfrm>
    </dsp:sp>
    <dsp:sp modelId="{D49E2E68-12E3-4FB0-86FB-BF9E7403CE4C}">
      <dsp:nvSpPr>
        <dsp:cNvPr id="0" name=""/>
        <dsp:cNvSpPr/>
      </dsp:nvSpPr>
      <dsp:spPr>
        <a:xfrm>
          <a:off x="4558450" y="210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Evidence in GP notes of reasonable adjustments made.</a:t>
          </a:r>
          <a:endParaRPr lang="en-GB" sz="1000" kern="1200" dirty="0"/>
        </a:p>
      </dsp:txBody>
      <dsp:txXfrm>
        <a:off x="4558450" y="2109"/>
        <a:ext cx="1879099" cy="1127459"/>
      </dsp:txXfrm>
    </dsp:sp>
    <dsp:sp modelId="{0A475C94-1CE4-4F8E-8CC3-A3B1D8AE7035}">
      <dsp:nvSpPr>
        <dsp:cNvPr id="0" name=""/>
        <dsp:cNvSpPr/>
      </dsp:nvSpPr>
      <dsp:spPr>
        <a:xfrm>
          <a:off x="6625460" y="210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All expected health screenings</a:t>
          </a:r>
          <a:endParaRPr lang="en-GB" sz="1000" kern="1200" dirty="0"/>
        </a:p>
      </dsp:txBody>
      <dsp:txXfrm>
        <a:off x="6625460" y="2109"/>
        <a:ext cx="1879099" cy="1127459"/>
      </dsp:txXfrm>
    </dsp:sp>
    <dsp:sp modelId="{435F5542-C389-4999-B641-9EA6859CBFC8}">
      <dsp:nvSpPr>
        <dsp:cNvPr id="0" name=""/>
        <dsp:cNvSpPr/>
      </dsp:nvSpPr>
      <dsp:spPr>
        <a:xfrm>
          <a:off x="424432" y="131747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Support from CLDT and SALT </a:t>
          </a:r>
          <a:endParaRPr lang="en-GB" sz="1000" kern="1200" dirty="0"/>
        </a:p>
      </dsp:txBody>
      <dsp:txXfrm>
        <a:off x="424432" y="1317479"/>
        <a:ext cx="1879099" cy="1127459"/>
      </dsp:txXfrm>
    </dsp:sp>
    <dsp:sp modelId="{3D100520-3841-4831-A7AD-682756696A96}">
      <dsp:nvSpPr>
        <dsp:cNvPr id="0" name=""/>
        <dsp:cNvSpPr/>
      </dsp:nvSpPr>
      <dsp:spPr>
        <a:xfrm>
          <a:off x="2491441" y="131747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Well supported by GP and paramedics towards end of life </a:t>
          </a:r>
          <a:endParaRPr lang="en-GB" sz="1000" kern="1200" dirty="0"/>
        </a:p>
      </dsp:txBody>
      <dsp:txXfrm>
        <a:off x="2491441" y="1317479"/>
        <a:ext cx="1879099" cy="1127459"/>
      </dsp:txXfrm>
    </dsp:sp>
    <dsp:sp modelId="{E133BFF4-AF57-4487-AA7E-19AEA6072A0D}">
      <dsp:nvSpPr>
        <dsp:cNvPr id="0" name=""/>
        <dsp:cNvSpPr/>
      </dsp:nvSpPr>
      <dsp:spPr>
        <a:xfrm>
          <a:off x="4558450" y="131747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ReSPECT form in place and followed.</a:t>
          </a:r>
          <a:endParaRPr lang="en-GB" sz="1000" kern="1200" dirty="0"/>
        </a:p>
      </dsp:txBody>
      <dsp:txXfrm>
        <a:off x="4558450" y="1317479"/>
        <a:ext cx="1879099" cy="1127459"/>
      </dsp:txXfrm>
    </dsp:sp>
    <dsp:sp modelId="{F0E79FE8-D20D-43E2-81F6-A098787FE9FE}">
      <dsp:nvSpPr>
        <dsp:cNvPr id="0" name=""/>
        <dsp:cNvSpPr/>
      </dsp:nvSpPr>
      <dsp:spPr>
        <a:xfrm>
          <a:off x="6625460" y="1317479"/>
          <a:ext cx="1879099" cy="1127459"/>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Gold Standard Palliative Care. </a:t>
          </a:r>
          <a:endParaRPr lang="en-GB" sz="1000" kern="1200" dirty="0"/>
        </a:p>
      </dsp:txBody>
      <dsp:txXfrm>
        <a:off x="6625460" y="1317479"/>
        <a:ext cx="1879099" cy="1127459"/>
      </dsp:txXfrm>
    </dsp:sp>
    <dsp:sp modelId="{C28D5CCE-DED3-4969-A078-1A4CAE02F2F6}">
      <dsp:nvSpPr>
        <dsp:cNvPr id="0" name=""/>
        <dsp:cNvSpPr/>
      </dsp:nvSpPr>
      <dsp:spPr>
        <a:xfrm>
          <a:off x="2491441" y="2632848"/>
          <a:ext cx="1879099" cy="1127459"/>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i="0" kern="1200" baseline="0" dirty="0"/>
            <a:t>Learning -  </a:t>
          </a:r>
          <a:r>
            <a:rPr lang="en-GB" sz="1000" b="0" i="0" kern="1200" baseline="0" dirty="0"/>
            <a:t>Sandra’s case was regarded as a Good Practice example for excellent standards of care and supporting someone with Learning Disabilities to have a good quality of life and death.</a:t>
          </a:r>
          <a:endParaRPr lang="en-GB" sz="1000" kern="1200" dirty="0"/>
        </a:p>
      </dsp:txBody>
      <dsp:txXfrm>
        <a:off x="2491441" y="2632848"/>
        <a:ext cx="1879099" cy="1127459"/>
      </dsp:txXfrm>
    </dsp:sp>
    <dsp:sp modelId="{003FB318-9B23-459D-991D-38A2C86F3D7E}">
      <dsp:nvSpPr>
        <dsp:cNvPr id="0" name=""/>
        <dsp:cNvSpPr/>
      </dsp:nvSpPr>
      <dsp:spPr>
        <a:xfrm>
          <a:off x="4558450" y="2632848"/>
          <a:ext cx="1879099" cy="1127459"/>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i="0" kern="1200" baseline="0" dirty="0"/>
            <a:t>Action - </a:t>
          </a:r>
          <a:r>
            <a:rPr lang="en-GB" sz="1000" b="0" i="0" kern="1200" baseline="0" dirty="0"/>
            <a:t>Share in LeDeR Bulletin, Share with system partners</a:t>
          </a:r>
          <a:endParaRPr lang="en-GB" sz="1000" kern="1200" dirty="0"/>
        </a:p>
      </dsp:txBody>
      <dsp:txXfrm>
        <a:off x="4558450" y="2632848"/>
        <a:ext cx="1879099" cy="11274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246C7-6CFA-4B24-85EF-8C4EB1ACED93}">
      <dsp:nvSpPr>
        <dsp:cNvPr id="0" name=""/>
        <dsp:cNvSpPr/>
      </dsp:nvSpPr>
      <dsp:spPr>
        <a:xfrm>
          <a:off x="0" y="55562"/>
          <a:ext cx="8856984" cy="200743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dirty="0"/>
            <a:t>About The person</a:t>
          </a:r>
          <a:r>
            <a:rPr lang="en-GB" sz="1100" kern="1200" dirty="0"/>
            <a:t>: Thomas was described as having a great sense of humour. He liked steam trains, canals and visits to the countryside. His family was very important to him. His cousin visited him fortnightly however this became restricted due to Covid 19.  Thomas had cerebral palsy, mild learning disabilities congenital quadriplegia, epilepsy, depression and had a stroke in 2007. He was fitted with a catheter and was PEG fed following the stroke and a series of chest infections. He required equipment to mobilise and required full support with all aspects of daily living and personal care. SALT referral had been made for difficulties with communication however SALT was not aware that he was prone to chest infections, so treatment was delayed. Thomas attended all his Annual Health Checks. Thomas had a RESPECT Form in place and a DNACPR.  </a:t>
          </a:r>
          <a:endParaRPr lang="en-US" sz="1100" kern="1200" dirty="0"/>
        </a:p>
      </dsp:txBody>
      <dsp:txXfrm>
        <a:off x="97995" y="153557"/>
        <a:ext cx="8660994" cy="1811441"/>
      </dsp:txXfrm>
    </dsp:sp>
    <dsp:sp modelId="{89CABF54-2C3D-4C49-8EF0-0F50B4FD6527}">
      <dsp:nvSpPr>
        <dsp:cNvPr id="0" name=""/>
        <dsp:cNvSpPr/>
      </dsp:nvSpPr>
      <dsp:spPr>
        <a:xfrm>
          <a:off x="0" y="2018146"/>
          <a:ext cx="8856984" cy="12726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dirty="0"/>
            <a:t>About their death – </a:t>
          </a:r>
          <a:r>
            <a:rPr lang="en-GB" sz="1100" kern="1200" dirty="0"/>
            <a:t>SALT and CLDT physio were visiting Thomas and became concerned about his SATS so called an ambulance. He was treated with oxygen for a chest infection and conveyed to hospital where he was transferred to an acute ward. He was diagnosed with pneumonia. A RESPECT Form and Best interest meeting was held. He was deemed not to have capacity to consent to treatment and was placed on end-of-life care. RESPECT form was completed. Thomas was made comfortable, and his family were present when he passed away. The home manager felt that Thomas’ illness could have been identified earlier had he seen a GP face to face. SALT also expressed concerns that Thomas’ repeated chest infections should have been raised earlier due to his speech and communication difficulties. Concerns were noted  following repeated chest infections. CDLT SALT was surprised that he had passed away as he usually recovered from chest infections </a:t>
          </a:r>
          <a:endParaRPr lang="en-US" sz="1100" kern="1200" dirty="0"/>
        </a:p>
      </dsp:txBody>
      <dsp:txXfrm>
        <a:off x="62124" y="2080270"/>
        <a:ext cx="8732736" cy="1148364"/>
      </dsp:txXfrm>
    </dsp:sp>
    <dsp:sp modelId="{CEB25A3A-497E-4997-B880-E3DC8CBAC9E5}">
      <dsp:nvSpPr>
        <dsp:cNvPr id="0" name=""/>
        <dsp:cNvSpPr/>
      </dsp:nvSpPr>
      <dsp:spPr>
        <a:xfrm>
          <a:off x="0" y="3301474"/>
          <a:ext cx="8856984" cy="64096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Thomas’ Cousin acknowledged that he had lived a long and fulfilling life.</a:t>
          </a:r>
          <a:endParaRPr lang="en-US" sz="1100" kern="1200" dirty="0"/>
        </a:p>
      </dsp:txBody>
      <dsp:txXfrm>
        <a:off x="31289" y="3332763"/>
        <a:ext cx="8794406" cy="5783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25753-936F-49BF-ABB0-11B467240DA6}">
      <dsp:nvSpPr>
        <dsp:cNvPr id="0" name=""/>
        <dsp:cNvSpPr/>
      </dsp:nvSpPr>
      <dsp:spPr>
        <a:xfrm>
          <a:off x="1849" y="251249"/>
          <a:ext cx="2646434" cy="3457939"/>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GB" sz="1100" b="1" i="0" kern="1200" baseline="0" dirty="0"/>
            <a:t>Good Practice- </a:t>
          </a:r>
          <a:r>
            <a:rPr lang="en-GB" sz="1100" b="0" i="0" kern="1200" baseline="0" dirty="0"/>
            <a:t> </a:t>
          </a:r>
          <a:endParaRPr lang="en-US" sz="1100" kern="1200" dirty="0"/>
        </a:p>
        <a:p>
          <a:pPr marL="114300" lvl="1" indent="-114300" algn="l" defTabSz="533400">
            <a:lnSpc>
              <a:spcPct val="90000"/>
            </a:lnSpc>
            <a:spcBef>
              <a:spcPct val="0"/>
            </a:spcBef>
            <a:spcAft>
              <a:spcPct val="15000"/>
            </a:spcAft>
            <a:buChar char="•"/>
          </a:pPr>
          <a:r>
            <a:rPr lang="en-GB" sz="1200" b="0" i="0" kern="1200" baseline="0" dirty="0"/>
            <a:t>Whilst he was in a specialist wheelchair,  he had no pressure areas which is good practice, and his carers should be commended for this.</a:t>
          </a:r>
          <a:endParaRPr lang="en-US" sz="1200" kern="1200" dirty="0"/>
        </a:p>
        <a:p>
          <a:pPr marL="114300" lvl="1" indent="-114300" algn="l" defTabSz="533400">
            <a:lnSpc>
              <a:spcPct val="90000"/>
            </a:lnSpc>
            <a:spcBef>
              <a:spcPct val="0"/>
            </a:spcBef>
            <a:spcAft>
              <a:spcPct val="15000"/>
            </a:spcAft>
            <a:buChar char="•"/>
          </a:pPr>
          <a:r>
            <a:rPr lang="en-GB" sz="1200" b="0" i="0" kern="1200" baseline="0" dirty="0"/>
            <a:t>He was being fed tasters to probably improve his quality of life.  This was prescribed by a SALT</a:t>
          </a:r>
          <a:endParaRPr lang="en-US" sz="1200" kern="1200" dirty="0"/>
        </a:p>
        <a:p>
          <a:pPr marL="114300" lvl="1" indent="-114300" algn="l" defTabSz="533400">
            <a:lnSpc>
              <a:spcPct val="90000"/>
            </a:lnSpc>
            <a:spcBef>
              <a:spcPct val="0"/>
            </a:spcBef>
            <a:spcAft>
              <a:spcPct val="15000"/>
            </a:spcAft>
            <a:buChar char="•"/>
          </a:pPr>
          <a:r>
            <a:rPr lang="en-GB" sz="1200" b="0" i="0" kern="1200" baseline="0" dirty="0"/>
            <a:t>Good that Thomas’ wishes were documented and followed on his care plan and end of life plans.</a:t>
          </a:r>
          <a:endParaRPr lang="en-US" sz="1200" kern="1200" dirty="0"/>
        </a:p>
        <a:p>
          <a:pPr marL="114300" lvl="1" indent="-114300" algn="l" defTabSz="533400">
            <a:lnSpc>
              <a:spcPct val="90000"/>
            </a:lnSpc>
            <a:spcBef>
              <a:spcPct val="0"/>
            </a:spcBef>
            <a:spcAft>
              <a:spcPct val="15000"/>
            </a:spcAft>
            <a:buChar char="•"/>
          </a:pPr>
          <a:r>
            <a:rPr lang="en-GB" sz="1200" b="0" i="0" kern="1200" baseline="0" dirty="0"/>
            <a:t>Good that communication on the acute ward was good and reasonable adjustments made to support his admission</a:t>
          </a:r>
          <a:r>
            <a:rPr lang="en-GB" sz="900" b="0" i="0" kern="1200" baseline="0" dirty="0"/>
            <a:t>.</a:t>
          </a:r>
          <a:endParaRPr lang="en-US" sz="900" kern="1200" dirty="0"/>
        </a:p>
      </dsp:txBody>
      <dsp:txXfrm>
        <a:off x="1849" y="251249"/>
        <a:ext cx="2646434" cy="3457939"/>
      </dsp:txXfrm>
    </dsp:sp>
    <dsp:sp modelId="{B07E28C5-5A3B-4982-B21A-708139B06CAA}">
      <dsp:nvSpPr>
        <dsp:cNvPr id="0" name=""/>
        <dsp:cNvSpPr/>
      </dsp:nvSpPr>
      <dsp:spPr>
        <a:xfrm>
          <a:off x="2696298" y="1858719"/>
          <a:ext cx="396965" cy="243000"/>
        </a:xfrm>
        <a:prstGeom prst="rightArrow">
          <a:avLst>
            <a:gd name="adj1" fmla="val 50000"/>
            <a:gd name="adj2"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68B638-6BB3-48F9-B430-E79984CB0C35}">
      <dsp:nvSpPr>
        <dsp:cNvPr id="0" name=""/>
        <dsp:cNvSpPr/>
      </dsp:nvSpPr>
      <dsp:spPr>
        <a:xfrm>
          <a:off x="3141278" y="251249"/>
          <a:ext cx="2646434" cy="3457939"/>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577850">
            <a:lnSpc>
              <a:spcPct val="90000"/>
            </a:lnSpc>
            <a:spcBef>
              <a:spcPct val="0"/>
            </a:spcBef>
            <a:spcAft>
              <a:spcPct val="35000"/>
            </a:spcAft>
            <a:buNone/>
          </a:pPr>
          <a:r>
            <a:rPr lang="en-GB" sz="1300" b="1" i="0" kern="1200" baseline="0"/>
            <a:t>Learning Points</a:t>
          </a:r>
          <a:endParaRPr lang="en-US" sz="1300" kern="1200"/>
        </a:p>
        <a:p>
          <a:pPr marL="114300" lvl="1" indent="-114300" algn="l" defTabSz="533400">
            <a:lnSpc>
              <a:spcPct val="90000"/>
            </a:lnSpc>
            <a:spcBef>
              <a:spcPct val="0"/>
            </a:spcBef>
            <a:spcAft>
              <a:spcPct val="15000"/>
            </a:spcAft>
            <a:buChar char="•"/>
          </a:pPr>
          <a:r>
            <a:rPr lang="en-GB" sz="1200" b="0" i="0" kern="1200" baseline="0" dirty="0"/>
            <a:t>People who are PEG fed, and who are being given tasters and have regular chest infections should be urgently referred to SALT for urgent re-assessment.</a:t>
          </a:r>
          <a:endParaRPr lang="en-US" sz="1200" kern="1200" dirty="0"/>
        </a:p>
        <a:p>
          <a:pPr marL="114300" lvl="1" indent="-114300" algn="l" defTabSz="533400">
            <a:lnSpc>
              <a:spcPct val="90000"/>
            </a:lnSpc>
            <a:spcBef>
              <a:spcPct val="0"/>
            </a:spcBef>
            <a:spcAft>
              <a:spcPct val="15000"/>
            </a:spcAft>
            <a:buChar char="•"/>
          </a:pPr>
          <a:r>
            <a:rPr lang="en-GB" sz="1200" b="0" i="0" kern="1200" baseline="0" dirty="0"/>
            <a:t>Good practice is that Communication Booklets should be with individuals who need it to communicate at all times. E.g., attached to their wheelchair</a:t>
          </a:r>
          <a:endParaRPr lang="en-US" sz="1200" kern="1200" dirty="0"/>
        </a:p>
      </dsp:txBody>
      <dsp:txXfrm>
        <a:off x="3141278" y="251249"/>
        <a:ext cx="2646434" cy="3457939"/>
      </dsp:txXfrm>
    </dsp:sp>
    <dsp:sp modelId="{71512423-0F4A-4F22-AAD1-CB7378B29150}">
      <dsp:nvSpPr>
        <dsp:cNvPr id="0" name=""/>
        <dsp:cNvSpPr/>
      </dsp:nvSpPr>
      <dsp:spPr>
        <a:xfrm>
          <a:off x="5835727" y="1858719"/>
          <a:ext cx="396965" cy="243000"/>
        </a:xfrm>
        <a:prstGeom prst="rightArrow">
          <a:avLst>
            <a:gd name="adj1" fmla="val 50000"/>
            <a:gd name="adj2"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FCC510-5A56-45C3-8908-C115487B54E8}">
      <dsp:nvSpPr>
        <dsp:cNvPr id="0" name=""/>
        <dsp:cNvSpPr/>
      </dsp:nvSpPr>
      <dsp:spPr>
        <a:xfrm>
          <a:off x="6280707" y="251249"/>
          <a:ext cx="2646434" cy="3457939"/>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577850">
            <a:lnSpc>
              <a:spcPct val="90000"/>
            </a:lnSpc>
            <a:spcBef>
              <a:spcPct val="0"/>
            </a:spcBef>
            <a:spcAft>
              <a:spcPct val="35000"/>
            </a:spcAft>
            <a:buNone/>
          </a:pPr>
          <a:r>
            <a:rPr lang="en-GB" sz="1300" b="1" i="0" kern="1200" baseline="0" dirty="0"/>
            <a:t>Actions</a:t>
          </a:r>
          <a:r>
            <a:rPr lang="en-GB" sz="1300" b="0" i="0" kern="1200" baseline="0" dirty="0"/>
            <a:t> </a:t>
          </a:r>
          <a:endParaRPr lang="en-US" sz="1300" kern="1200" dirty="0"/>
        </a:p>
        <a:p>
          <a:pPr marL="57150" lvl="1" indent="-57150" algn="l" defTabSz="488950">
            <a:lnSpc>
              <a:spcPct val="90000"/>
            </a:lnSpc>
            <a:spcBef>
              <a:spcPct val="0"/>
            </a:spcBef>
            <a:spcAft>
              <a:spcPct val="15000"/>
            </a:spcAft>
            <a:buChar char="•"/>
          </a:pPr>
          <a:r>
            <a:rPr lang="en-GB" sz="1100" b="0" i="0" kern="1200" baseline="0" dirty="0"/>
            <a:t>Training and information to be shared for care staff around when to refer for dysphagia assessment via Provider Forum.  </a:t>
          </a:r>
          <a:endParaRPr lang="en-US" sz="1100" kern="1200" dirty="0"/>
        </a:p>
        <a:p>
          <a:pPr marL="57150" lvl="1" indent="-57150" algn="l" defTabSz="488950">
            <a:lnSpc>
              <a:spcPct val="90000"/>
            </a:lnSpc>
            <a:spcBef>
              <a:spcPct val="0"/>
            </a:spcBef>
            <a:spcAft>
              <a:spcPct val="15000"/>
            </a:spcAft>
            <a:buChar char="•"/>
          </a:pPr>
          <a:r>
            <a:rPr lang="en-GB" sz="1100" b="0" i="0" kern="1200" baseline="0" dirty="0"/>
            <a:t>Encourage staff to attend </a:t>
          </a:r>
          <a:r>
            <a:rPr lang="en-GB" sz="1100" b="0" i="0" kern="1200" baseline="0" dirty="0" err="1"/>
            <a:t>Learnpro</a:t>
          </a:r>
          <a:r>
            <a:rPr lang="en-GB" sz="1100" b="0" i="0" kern="1200" baseline="0" dirty="0"/>
            <a:t> Dysphagia training set up for care staff. Article in Provider Forum Bulletin</a:t>
          </a:r>
          <a:endParaRPr lang="en-US" sz="1100" kern="1200" dirty="0"/>
        </a:p>
        <a:p>
          <a:pPr marL="57150" lvl="1" indent="-57150" algn="l" defTabSz="488950">
            <a:lnSpc>
              <a:spcPct val="90000"/>
            </a:lnSpc>
            <a:spcBef>
              <a:spcPct val="0"/>
            </a:spcBef>
            <a:spcAft>
              <a:spcPct val="15000"/>
            </a:spcAft>
            <a:buChar char="•"/>
          </a:pPr>
          <a:r>
            <a:rPr lang="en-GB" sz="1100" b="0" i="0" kern="1200" baseline="0" dirty="0"/>
            <a:t>Pressure care prevention should be reshared with Provider Forum as good practice .</a:t>
          </a:r>
          <a:endParaRPr lang="en-US" sz="1100" kern="1200" dirty="0"/>
        </a:p>
        <a:p>
          <a:pPr marL="57150" lvl="1" indent="-57150" algn="l" defTabSz="488950">
            <a:lnSpc>
              <a:spcPct val="90000"/>
            </a:lnSpc>
            <a:spcBef>
              <a:spcPct val="0"/>
            </a:spcBef>
            <a:spcAft>
              <a:spcPct val="15000"/>
            </a:spcAft>
            <a:buChar char="•"/>
          </a:pPr>
          <a:r>
            <a:rPr lang="en-GB" sz="1100" b="0" i="0" kern="1200" baseline="0" dirty="0"/>
            <a:t>Share with Provider Forum that it is good practice to ensure that Communication Booklets should be with individuals who need it to communicate at all times. E.g., attached to their wheelchair</a:t>
          </a:r>
          <a:endParaRPr lang="en-US" sz="1100" kern="1200" dirty="0"/>
        </a:p>
        <a:p>
          <a:pPr marL="57150" lvl="1" indent="-57150" algn="l" defTabSz="488950">
            <a:lnSpc>
              <a:spcPct val="90000"/>
            </a:lnSpc>
            <a:spcBef>
              <a:spcPct val="0"/>
            </a:spcBef>
            <a:spcAft>
              <a:spcPct val="15000"/>
            </a:spcAft>
            <a:buChar char="•"/>
          </a:pPr>
          <a:r>
            <a:rPr lang="en-GB" sz="1100" b="0" i="0" kern="1200" baseline="0" dirty="0"/>
            <a:t>Share with GCC Quality Team.</a:t>
          </a:r>
          <a:endParaRPr lang="en-US" sz="1100" kern="1200" dirty="0"/>
        </a:p>
        <a:p>
          <a:pPr marL="57150" lvl="1" indent="-57150" algn="l" defTabSz="488950">
            <a:lnSpc>
              <a:spcPct val="90000"/>
            </a:lnSpc>
            <a:spcBef>
              <a:spcPct val="0"/>
            </a:spcBef>
            <a:spcAft>
              <a:spcPct val="15000"/>
            </a:spcAft>
            <a:buChar char="•"/>
          </a:pPr>
          <a:r>
            <a:rPr lang="en-GB" sz="1100" b="0" i="0" kern="1200" baseline="0" dirty="0"/>
            <a:t>Add to LeDeR Newsletter</a:t>
          </a:r>
          <a:r>
            <a:rPr lang="en-GB" sz="1000" b="0" i="0" kern="1200" baseline="0" dirty="0"/>
            <a:t>.</a:t>
          </a:r>
          <a:endParaRPr lang="en-US" sz="1000" kern="1200" dirty="0"/>
        </a:p>
      </dsp:txBody>
      <dsp:txXfrm>
        <a:off x="6280707" y="251249"/>
        <a:ext cx="2646434" cy="345793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80337-2E56-46E9-9E25-B62B43D9058B}">
      <dsp:nvSpPr>
        <dsp:cNvPr id="0" name=""/>
        <dsp:cNvSpPr/>
      </dsp:nvSpPr>
      <dsp:spPr>
        <a:xfrm>
          <a:off x="0" y="267701"/>
          <a:ext cx="8856984" cy="1132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dirty="0"/>
            <a:t>About the person- </a:t>
          </a:r>
          <a:r>
            <a:rPr lang="en-GB" sz="1100" kern="1200" dirty="0"/>
            <a:t>Sarah had a mild/moderate learning disability, cerebral palsy, arthritis right hip, severe disc degeneration with mild spondylolisthesis, dysphagia. and severe pain in her hips and legs. Sarah was happy where she lived in Supported Living, but during the pandemic following a fall in June 2020 her mobility began to deteriorate, she was in a lot of pain, and she required equipment to transfer which could not be accommodated in her current home.  Sarah had support to manage and maintain nutrition. Staff supported her with managing her personal care. She received frozen ready meals but had lost 2.5 stone and was a frail 5.5 stone. Her family were shocked at her weight lost so she  was seen by her GP. Her sister felt that although the GP was originally responsive, they were informed that her bloods were normal and there was nothing else, they could do. </a:t>
          </a:r>
          <a:endParaRPr lang="en-US" sz="1100" kern="1200" dirty="0"/>
        </a:p>
      </dsp:txBody>
      <dsp:txXfrm>
        <a:off x="55287" y="322988"/>
        <a:ext cx="8746410" cy="1021986"/>
      </dsp:txXfrm>
    </dsp:sp>
    <dsp:sp modelId="{BE1462C8-BF14-4673-9B7C-D69F3B8C8015}">
      <dsp:nvSpPr>
        <dsp:cNvPr id="0" name=""/>
        <dsp:cNvSpPr/>
      </dsp:nvSpPr>
      <dsp:spPr>
        <a:xfrm>
          <a:off x="0" y="1431941"/>
          <a:ext cx="8856984" cy="1132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Family requested a social care re-assessment as they felt that Sarah  needed more support with her physical and mental health. As a result, an MDT was held, and Sarah was allocated 14 hours of 1:1 care. Adult social care was in the process of finding a new home for Sarah when she died.  Before the pandemic Sarah was quite independent and enjoyed a range of activities. However due to the intense pain she experienced and the deterioration in her mobility over the past 16 months she was unable to participate in most of these activities and needed support with all aspects of daily living.</a:t>
          </a:r>
          <a:endParaRPr lang="en-US" sz="1100" kern="1200"/>
        </a:p>
      </dsp:txBody>
      <dsp:txXfrm>
        <a:off x="55287" y="1487228"/>
        <a:ext cx="8746410" cy="1021986"/>
      </dsp:txXfrm>
    </dsp:sp>
    <dsp:sp modelId="{40AF5FF9-A9A7-4124-9ED5-802AAE9DA268}">
      <dsp:nvSpPr>
        <dsp:cNvPr id="0" name=""/>
        <dsp:cNvSpPr/>
      </dsp:nvSpPr>
      <dsp:spPr>
        <a:xfrm>
          <a:off x="0" y="2596182"/>
          <a:ext cx="8856984" cy="1132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a:t>About their death -</a:t>
          </a:r>
          <a:r>
            <a:rPr lang="en-GB" sz="1100" kern="1200"/>
            <a:t>Sarah reported feeling tired and unwell for a 4-day period. Carers contacted her GP and then contacted paramedics as she continued to deteriorate. Her GP was concerned about her bloated stomach and pain that she was experiencing. Sarah was admitted to A&amp;E for scans and tests and was diagnosed with a perforated bowel and peritonitis. She was given conservative treatment, IV antibiotics, IV fluids and pain relief. Sarah  was deemed end of life and a RESPECT form was completed for her . She passed away the following day.</a:t>
          </a:r>
          <a:endParaRPr lang="en-US" sz="1100" kern="1200"/>
        </a:p>
      </dsp:txBody>
      <dsp:txXfrm>
        <a:off x="55287" y="2651469"/>
        <a:ext cx="8746410" cy="102198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68C5C-28DE-4B9D-80B7-A3C2D8D41EB7}">
      <dsp:nvSpPr>
        <dsp:cNvPr id="0" name=""/>
        <dsp:cNvSpPr/>
      </dsp:nvSpPr>
      <dsp:spPr>
        <a:xfrm>
          <a:off x="39787" y="1968"/>
          <a:ext cx="2041258" cy="1224754"/>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t>Good Practice</a:t>
          </a:r>
          <a:endParaRPr lang="en-US" sz="1000" kern="1200" dirty="0"/>
        </a:p>
      </dsp:txBody>
      <dsp:txXfrm>
        <a:off x="39787" y="1968"/>
        <a:ext cx="2041258" cy="1224754"/>
      </dsp:txXfrm>
    </dsp:sp>
    <dsp:sp modelId="{D18EBE74-FB7A-418A-A482-C7D764E12EFF}">
      <dsp:nvSpPr>
        <dsp:cNvPr id="0" name=""/>
        <dsp:cNvSpPr/>
      </dsp:nvSpPr>
      <dsp:spPr>
        <a:xfrm>
          <a:off x="2285171" y="1968"/>
          <a:ext cx="2041258" cy="1224754"/>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Offer of bereavement support to her family after  their  loved one died.</a:t>
          </a:r>
          <a:endParaRPr lang="en-US" sz="1000" kern="1200" dirty="0"/>
        </a:p>
      </dsp:txBody>
      <dsp:txXfrm>
        <a:off x="2285171" y="1968"/>
        <a:ext cx="2041258" cy="1224754"/>
      </dsp:txXfrm>
    </dsp:sp>
    <dsp:sp modelId="{1F0D9915-DB5B-4C6B-8DCA-459195358898}">
      <dsp:nvSpPr>
        <dsp:cNvPr id="0" name=""/>
        <dsp:cNvSpPr/>
      </dsp:nvSpPr>
      <dsp:spPr>
        <a:xfrm>
          <a:off x="4530554" y="1968"/>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i="0" kern="1200" baseline="0" dirty="0"/>
            <a:t>Learning points</a:t>
          </a:r>
          <a:endParaRPr lang="en-US" sz="1000" kern="1200" dirty="0"/>
        </a:p>
      </dsp:txBody>
      <dsp:txXfrm>
        <a:off x="4530554" y="1968"/>
        <a:ext cx="2041258" cy="1224754"/>
      </dsp:txXfrm>
    </dsp:sp>
    <dsp:sp modelId="{77949680-09BA-45BC-A7AE-5F8B347D7EC5}">
      <dsp:nvSpPr>
        <dsp:cNvPr id="0" name=""/>
        <dsp:cNvSpPr/>
      </dsp:nvSpPr>
      <dsp:spPr>
        <a:xfrm>
          <a:off x="6775938" y="1968"/>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The panel noted Sarah died from a bowel perforation but nothing in the notes suggested to the panel that she had ongoing bowel issues and the panel queried whether the pain relief prescribed could have potentially</a:t>
          </a:r>
          <a:endParaRPr lang="en-US" sz="1000" kern="1200" dirty="0"/>
        </a:p>
      </dsp:txBody>
      <dsp:txXfrm>
        <a:off x="6775938" y="1968"/>
        <a:ext cx="2041258" cy="1224754"/>
      </dsp:txXfrm>
    </dsp:sp>
    <dsp:sp modelId="{60E96D92-F944-41C7-81BC-3578E0D26DC7}">
      <dsp:nvSpPr>
        <dsp:cNvPr id="0" name=""/>
        <dsp:cNvSpPr/>
      </dsp:nvSpPr>
      <dsp:spPr>
        <a:xfrm>
          <a:off x="39787" y="1430849"/>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a:t>contributed to her bowel perforation </a:t>
          </a:r>
          <a:endParaRPr lang="en-US" sz="1000" kern="1200"/>
        </a:p>
      </dsp:txBody>
      <dsp:txXfrm>
        <a:off x="39787" y="1430849"/>
        <a:ext cx="2041258" cy="1224754"/>
      </dsp:txXfrm>
    </dsp:sp>
    <dsp:sp modelId="{29EFF240-F0D7-4AD3-8C43-6B8E430AA0D9}">
      <dsp:nvSpPr>
        <dsp:cNvPr id="0" name=""/>
        <dsp:cNvSpPr/>
      </dsp:nvSpPr>
      <dsp:spPr>
        <a:xfrm>
          <a:off x="2285171" y="1430849"/>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The panel also discussed whether someone involved in her care could have seen and recorded changes in her bowel habits and movements.</a:t>
          </a:r>
          <a:endParaRPr lang="en-US" sz="1000" kern="1200" dirty="0"/>
        </a:p>
      </dsp:txBody>
      <dsp:txXfrm>
        <a:off x="2285171" y="1430849"/>
        <a:ext cx="2041258" cy="1224754"/>
      </dsp:txXfrm>
    </dsp:sp>
    <dsp:sp modelId="{6CCC6E80-CD91-47BE-BA92-67BBB1D427B0}">
      <dsp:nvSpPr>
        <dsp:cNvPr id="0" name=""/>
        <dsp:cNvSpPr/>
      </dsp:nvSpPr>
      <dsp:spPr>
        <a:xfrm>
          <a:off x="4530554" y="1430849"/>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The panel were concerned there was potential for diagnostic overshadowing, and she potentially could have been in pain in relation to her bowels rather than long standing Musculo-skeletal pain.</a:t>
          </a:r>
          <a:endParaRPr lang="en-US" sz="1000" kern="1200" dirty="0"/>
        </a:p>
      </dsp:txBody>
      <dsp:txXfrm>
        <a:off x="4530554" y="1430849"/>
        <a:ext cx="2041258" cy="1224754"/>
      </dsp:txXfrm>
    </dsp:sp>
    <dsp:sp modelId="{FB9BC837-5F60-4C4E-A242-3D2D2DCD6F5E}">
      <dsp:nvSpPr>
        <dsp:cNvPr id="0" name=""/>
        <dsp:cNvSpPr/>
      </dsp:nvSpPr>
      <dsp:spPr>
        <a:xfrm>
          <a:off x="6775938" y="1430849"/>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The panel felt that a medication review should have been undertaken and a best interest approach would be seen as best practice.</a:t>
          </a:r>
          <a:endParaRPr lang="en-US" sz="1000" kern="1200" dirty="0"/>
        </a:p>
      </dsp:txBody>
      <dsp:txXfrm>
        <a:off x="6775938" y="1430849"/>
        <a:ext cx="2041258" cy="1224754"/>
      </dsp:txXfrm>
    </dsp:sp>
    <dsp:sp modelId="{F600A519-4F8C-408D-B1A6-D230D190A476}">
      <dsp:nvSpPr>
        <dsp:cNvPr id="0" name=""/>
        <dsp:cNvSpPr/>
      </dsp:nvSpPr>
      <dsp:spPr>
        <a:xfrm>
          <a:off x="39787" y="2859730"/>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The panel also discussed whether a Pain Assessment tool should have been utilised and whether the involvement of the Intensive health Outreach Team could have supported her using a Best interest approach to her physical health care.</a:t>
          </a:r>
          <a:endParaRPr lang="en-US" sz="1000" kern="1200" dirty="0"/>
        </a:p>
      </dsp:txBody>
      <dsp:txXfrm>
        <a:off x="39787" y="2859730"/>
        <a:ext cx="2041258" cy="1224754"/>
      </dsp:txXfrm>
    </dsp:sp>
    <dsp:sp modelId="{2896168B-6D45-4575-A97F-7219AE9B17E0}">
      <dsp:nvSpPr>
        <dsp:cNvPr id="0" name=""/>
        <dsp:cNvSpPr/>
      </dsp:nvSpPr>
      <dsp:spPr>
        <a:xfrm>
          <a:off x="2285171" y="2859730"/>
          <a:ext cx="2041258" cy="1224754"/>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Suitable placements to house appropriate equipment (hoist) – panel did note delays due to covid outbreaks and trying to meet family’s wishes.</a:t>
          </a:r>
          <a:endParaRPr lang="en-US" sz="1000" kern="1200" dirty="0"/>
        </a:p>
      </dsp:txBody>
      <dsp:txXfrm>
        <a:off x="2285171" y="2859730"/>
        <a:ext cx="2041258" cy="1224754"/>
      </dsp:txXfrm>
    </dsp:sp>
    <dsp:sp modelId="{5530BE28-7E87-4E35-BDCB-78C1BC1E33C5}">
      <dsp:nvSpPr>
        <dsp:cNvPr id="0" name=""/>
        <dsp:cNvSpPr/>
      </dsp:nvSpPr>
      <dsp:spPr>
        <a:xfrm>
          <a:off x="4530554" y="2859730"/>
          <a:ext cx="2041258" cy="1224754"/>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i="0" kern="1200" baseline="0"/>
            <a:t>Action</a:t>
          </a:r>
          <a:endParaRPr lang="en-US" sz="1000" kern="1200"/>
        </a:p>
      </dsp:txBody>
      <dsp:txXfrm>
        <a:off x="4530554" y="2859730"/>
        <a:ext cx="2041258" cy="1224754"/>
      </dsp:txXfrm>
    </dsp:sp>
    <dsp:sp modelId="{48D76276-F55F-46B5-8B3C-592B1EED1042}">
      <dsp:nvSpPr>
        <dsp:cNvPr id="0" name=""/>
        <dsp:cNvSpPr/>
      </dsp:nvSpPr>
      <dsp:spPr>
        <a:xfrm>
          <a:off x="6775938" y="2859730"/>
          <a:ext cx="2041258" cy="1224754"/>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GB" sz="1000" b="0" i="0" kern="1200" baseline="0"/>
            <a:t>Raise concerns around:</a:t>
          </a:r>
          <a:endParaRPr lang="en-US" sz="1000" kern="1200"/>
        </a:p>
        <a:p>
          <a:pPr marL="57150" lvl="1" indent="-57150" algn="l" defTabSz="355600">
            <a:lnSpc>
              <a:spcPct val="90000"/>
            </a:lnSpc>
            <a:spcBef>
              <a:spcPct val="0"/>
            </a:spcBef>
            <a:spcAft>
              <a:spcPct val="15000"/>
            </a:spcAft>
            <a:buChar char="•"/>
          </a:pPr>
          <a:r>
            <a:rPr lang="en-GB" sz="800" b="0" i="0" kern="1200" baseline="0" dirty="0"/>
            <a:t>Bowel management and observation of deterioration by care providers</a:t>
          </a:r>
          <a:endParaRPr lang="en-US" sz="800" kern="1200" dirty="0"/>
        </a:p>
        <a:p>
          <a:pPr marL="57150" lvl="1" indent="-57150" algn="l" defTabSz="355600">
            <a:lnSpc>
              <a:spcPct val="90000"/>
            </a:lnSpc>
            <a:spcBef>
              <a:spcPct val="0"/>
            </a:spcBef>
            <a:spcAft>
              <a:spcPct val="15000"/>
            </a:spcAft>
            <a:buChar char="•"/>
          </a:pPr>
          <a:r>
            <a:rPr lang="en-GB" sz="800" b="1" i="0" kern="1200" baseline="0"/>
            <a:t>Wider system action– </a:t>
          </a:r>
          <a:r>
            <a:rPr lang="en-GB" sz="800" b="0" i="0" kern="1200" baseline="0"/>
            <a:t>diagnostic overshadowing in relation to pain. </a:t>
          </a:r>
          <a:endParaRPr lang="en-US" sz="800" kern="1200"/>
        </a:p>
        <a:p>
          <a:pPr marL="57150" lvl="1" indent="-57150" algn="l" defTabSz="355600">
            <a:lnSpc>
              <a:spcPct val="90000"/>
            </a:lnSpc>
            <a:spcBef>
              <a:spcPct val="0"/>
            </a:spcBef>
            <a:spcAft>
              <a:spcPct val="15000"/>
            </a:spcAft>
            <a:buChar char="•"/>
          </a:pPr>
          <a:r>
            <a:rPr lang="en-GB" sz="800" b="0" i="0" kern="1200" baseline="0"/>
            <a:t>Encourage use of Pain Assessment tool in community settings.</a:t>
          </a:r>
          <a:endParaRPr lang="en-US" sz="800" kern="1200"/>
        </a:p>
        <a:p>
          <a:pPr marL="57150" lvl="1" indent="-57150" algn="l" defTabSz="355600">
            <a:lnSpc>
              <a:spcPct val="90000"/>
            </a:lnSpc>
            <a:spcBef>
              <a:spcPct val="0"/>
            </a:spcBef>
            <a:spcAft>
              <a:spcPct val="15000"/>
            </a:spcAft>
            <a:buChar char="•"/>
          </a:pPr>
          <a:r>
            <a:rPr lang="en-GB" sz="800" b="0" i="0" kern="1200" baseline="0"/>
            <a:t>Raise awareness of RESTORE2 Mini and training with care providers.</a:t>
          </a:r>
          <a:endParaRPr lang="en-US" sz="800" kern="1200"/>
        </a:p>
      </dsp:txBody>
      <dsp:txXfrm>
        <a:off x="6775938" y="2859730"/>
        <a:ext cx="2041258" cy="1224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3F736-AF25-47D2-BDE0-776DB79C5C3C}">
      <dsp:nvSpPr>
        <dsp:cNvPr id="0" name=""/>
        <dsp:cNvSpPr/>
      </dsp:nvSpPr>
      <dsp:spPr>
        <a:xfrm>
          <a:off x="556" y="174834"/>
          <a:ext cx="2169561" cy="130173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LeDeR is short for a programme called Learning from Lives and Deaths of people with a Learning Disability and Autistic People. </a:t>
          </a:r>
        </a:p>
      </dsp:txBody>
      <dsp:txXfrm>
        <a:off x="556" y="174834"/>
        <a:ext cx="2169561" cy="1301736"/>
      </dsp:txXfrm>
    </dsp:sp>
    <dsp:sp modelId="{241BBF7F-3C52-4380-BCB3-DC489C8A2970}">
      <dsp:nvSpPr>
        <dsp:cNvPr id="0" name=""/>
        <dsp:cNvSpPr/>
      </dsp:nvSpPr>
      <dsp:spPr>
        <a:xfrm>
          <a:off x="2387073" y="174834"/>
          <a:ext cx="2169561" cy="130173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Every death of someone with a learning disability (aged 4 and over) and every autistic adult (aged 18 and over with a clinical diagnosis of autism) that the LeDeR Programme is told about is reviewed by an independent reviewer.</a:t>
          </a:r>
        </a:p>
      </dsp:txBody>
      <dsp:txXfrm>
        <a:off x="2387073" y="174834"/>
        <a:ext cx="2169561" cy="1301736"/>
      </dsp:txXfrm>
    </dsp:sp>
    <dsp:sp modelId="{E6FF80B8-95CD-44E3-99AD-3D6B41764B8F}">
      <dsp:nvSpPr>
        <dsp:cNvPr id="0" name=""/>
        <dsp:cNvSpPr/>
      </dsp:nvSpPr>
      <dsp:spPr>
        <a:xfrm>
          <a:off x="1193814" y="1693527"/>
          <a:ext cx="2169561" cy="130173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0" kern="1200" baseline="0" dirty="0"/>
            <a:t>Child deaths follow a separate statutory review process overseen by the Child Death Overview Panels (CDOP)</a:t>
          </a:r>
          <a:endParaRPr lang="en-GB" sz="1100" kern="1200" dirty="0"/>
        </a:p>
      </dsp:txBody>
      <dsp:txXfrm>
        <a:off x="1193814" y="1693527"/>
        <a:ext cx="2169561" cy="130173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02D40-C28A-4D9F-A36E-7CB87FEFBAD7}">
      <dsp:nvSpPr>
        <dsp:cNvPr id="0" name=""/>
        <dsp:cNvSpPr/>
      </dsp:nvSpPr>
      <dsp:spPr>
        <a:xfrm>
          <a:off x="0" y="51677"/>
          <a:ext cx="8856984" cy="1132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dirty="0"/>
            <a:t>About Karen</a:t>
          </a:r>
          <a:r>
            <a:rPr lang="en-GB" sz="1100" kern="1200" dirty="0"/>
            <a:t>: Karen had a mild learning disability, depression, anxiety, asthma, chronic obstructive pulmonary disease, Type 2 Diabetes, high cholesterol, high blood pressure, </a:t>
          </a:r>
          <a:r>
            <a:rPr lang="en-GB" sz="1100" kern="1200" dirty="0" err="1"/>
            <a:t>syno</a:t>
          </a:r>
          <a:r>
            <a:rPr lang="en-GB" sz="1100" kern="1200" dirty="0"/>
            <a:t>-ventricular tachycardia. She mobilised independently, wore glasses and was hard of hearing. Karen had difficulty managing her diabetes. She was supported by her GP and community diabetes nurse specialist with whom she engaged with for short periods and would then be discharged. She would attend for review of her blood sugar levels which were always well above the normal range. Karen did not  engage well with her health care appointments often refusing treatment or discharging herself from hospital when admitted for high blood sugar levels. She   attended hospital frequently however was not known to the  LD liaison Nurses. </a:t>
          </a:r>
          <a:endParaRPr lang="en-US" sz="1100" kern="1200" dirty="0"/>
        </a:p>
      </dsp:txBody>
      <dsp:txXfrm>
        <a:off x="55287" y="106964"/>
        <a:ext cx="8746410" cy="1021986"/>
      </dsp:txXfrm>
    </dsp:sp>
    <dsp:sp modelId="{C5E165C1-C31F-45EF-9657-49FB5731BF01}">
      <dsp:nvSpPr>
        <dsp:cNvPr id="0" name=""/>
        <dsp:cNvSpPr/>
      </dsp:nvSpPr>
      <dsp:spPr>
        <a:xfrm>
          <a:off x="0" y="1215917"/>
          <a:ext cx="8856984" cy="1132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Karen had  some cardiac related admissions to hospital and on discharge continued to attend appointments for both her cardiac and blood sugar related issues. Frequent admissions followed where she refused treatment or did not attend health appointments.  Karen lived with her partner and had difficulties maintaining her tenancy. Latterly she received support to maintain her tenancy but was not assessed as requiring support with personal care or managing her medication. Carers felt that she was able to make these decisions. She had a Deputy for finances and could not read, write or communicate effectively. She became more stable towards the end of her life. Her sister visited weekly and felt that Karen required support to access healthcare and that she did not understand the impact of not managing her diabetes. </a:t>
          </a:r>
          <a:endParaRPr lang="en-US" sz="1100" kern="1200" dirty="0"/>
        </a:p>
      </dsp:txBody>
      <dsp:txXfrm>
        <a:off x="55287" y="1271204"/>
        <a:ext cx="8746410" cy="1021986"/>
      </dsp:txXfrm>
    </dsp:sp>
    <dsp:sp modelId="{EFBF0843-0BD7-4355-B4A7-9C3E1720D2EE}">
      <dsp:nvSpPr>
        <dsp:cNvPr id="0" name=""/>
        <dsp:cNvSpPr/>
      </dsp:nvSpPr>
      <dsp:spPr>
        <a:xfrm>
          <a:off x="0" y="2380158"/>
          <a:ext cx="8856984" cy="1132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a:t>About their death:</a:t>
          </a:r>
          <a:r>
            <a:rPr lang="en-GB" sz="1100" kern="1200"/>
            <a:t>Karen  collapsed and went into cardiac arrest. She was taken to hospital by ambulance  but passed away soon after arriving. A postmortem revealed that she had died from complications of her diabetes.</a:t>
          </a:r>
          <a:endParaRPr lang="en-US" sz="1100" kern="1200"/>
        </a:p>
      </dsp:txBody>
      <dsp:txXfrm>
        <a:off x="55287" y="2435445"/>
        <a:ext cx="8746410" cy="102198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81BD-E8D7-4C39-8D0E-FC099234B369}">
      <dsp:nvSpPr>
        <dsp:cNvPr id="0" name=""/>
        <dsp:cNvSpPr/>
      </dsp:nvSpPr>
      <dsp:spPr>
        <a:xfrm>
          <a:off x="0" y="3"/>
          <a:ext cx="2767807" cy="4104448"/>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444500">
            <a:lnSpc>
              <a:spcPct val="90000"/>
            </a:lnSpc>
            <a:spcBef>
              <a:spcPct val="0"/>
            </a:spcBef>
            <a:spcAft>
              <a:spcPct val="35000"/>
            </a:spcAft>
            <a:buNone/>
          </a:pPr>
          <a:r>
            <a:rPr lang="en-GB" sz="1000" b="1" kern="1200" dirty="0"/>
            <a:t>Good Practice</a:t>
          </a:r>
          <a:endParaRPr lang="en-US" sz="1000" kern="1200" dirty="0"/>
        </a:p>
        <a:p>
          <a:pPr marL="114300" lvl="1" indent="-114300" algn="l" defTabSz="533400">
            <a:lnSpc>
              <a:spcPct val="90000"/>
            </a:lnSpc>
            <a:spcBef>
              <a:spcPct val="0"/>
            </a:spcBef>
            <a:spcAft>
              <a:spcPct val="15000"/>
            </a:spcAft>
            <a:buChar char="•"/>
          </a:pPr>
          <a:r>
            <a:rPr lang="en-GB" sz="1200" kern="1200" dirty="0"/>
            <a:t>Karen was regularly in contact with Social Care when needs arose.  </a:t>
          </a:r>
          <a:endParaRPr lang="en-US" sz="1200" kern="1200" dirty="0"/>
        </a:p>
        <a:p>
          <a:pPr marL="114300" lvl="1" indent="-114300" algn="l" defTabSz="533400">
            <a:lnSpc>
              <a:spcPct val="90000"/>
            </a:lnSpc>
            <a:spcBef>
              <a:spcPct val="0"/>
            </a:spcBef>
            <a:spcAft>
              <a:spcPct val="15000"/>
            </a:spcAft>
            <a:buChar char="•"/>
          </a:pPr>
          <a:r>
            <a:rPr lang="en-GB" sz="1200" kern="1200" dirty="0"/>
            <a:t>Care provider was stable in her life regardless of housing issues.  </a:t>
          </a:r>
          <a:endParaRPr lang="en-US" sz="1200" kern="1200" dirty="0"/>
        </a:p>
        <a:p>
          <a:pPr marL="114300" lvl="1" indent="-114300" algn="l" defTabSz="533400">
            <a:lnSpc>
              <a:spcPct val="90000"/>
            </a:lnSpc>
            <a:spcBef>
              <a:spcPct val="0"/>
            </a:spcBef>
            <a:spcAft>
              <a:spcPct val="15000"/>
            </a:spcAft>
            <a:buChar char="•"/>
          </a:pPr>
          <a:r>
            <a:rPr lang="en-GB" sz="1200" kern="1200" dirty="0"/>
            <a:t>Karen walked a  lot so was getting exercise. </a:t>
          </a:r>
          <a:endParaRPr lang="en-US" sz="1200" kern="1200" dirty="0"/>
        </a:p>
        <a:p>
          <a:pPr marL="114300" lvl="1" indent="-114300" algn="l" defTabSz="533400">
            <a:lnSpc>
              <a:spcPct val="90000"/>
            </a:lnSpc>
            <a:spcBef>
              <a:spcPct val="0"/>
            </a:spcBef>
            <a:spcAft>
              <a:spcPct val="15000"/>
            </a:spcAft>
            <a:buChar char="•"/>
          </a:pPr>
          <a:r>
            <a:rPr lang="en-GB" sz="1200" kern="1200" dirty="0"/>
            <a:t>Her GP used some opportunities for wider health care support when she presented to the practice with specific needs</a:t>
          </a:r>
          <a:endParaRPr lang="en-US" sz="1200" kern="1200" dirty="0"/>
        </a:p>
      </dsp:txBody>
      <dsp:txXfrm>
        <a:off x="0" y="3"/>
        <a:ext cx="2767807" cy="4104448"/>
      </dsp:txXfrm>
    </dsp:sp>
    <dsp:sp modelId="{CAD9C641-2551-4CC7-A0E6-2A299A6FAE55}">
      <dsp:nvSpPr>
        <dsp:cNvPr id="0" name=""/>
        <dsp:cNvSpPr/>
      </dsp:nvSpPr>
      <dsp:spPr>
        <a:xfrm>
          <a:off x="3044588" y="3"/>
          <a:ext cx="2767807" cy="4104448"/>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44500">
            <a:lnSpc>
              <a:spcPct val="90000"/>
            </a:lnSpc>
            <a:spcBef>
              <a:spcPct val="0"/>
            </a:spcBef>
            <a:spcAft>
              <a:spcPct val="35000"/>
            </a:spcAft>
            <a:buNone/>
          </a:pPr>
          <a:r>
            <a:rPr lang="en-GB" sz="1000" b="1" kern="1200" dirty="0"/>
            <a:t>Learning Points</a:t>
          </a:r>
          <a:endParaRPr lang="en-US" sz="1000" kern="1200" dirty="0"/>
        </a:p>
        <a:p>
          <a:pPr marL="57150" lvl="1" indent="-57150" algn="l" defTabSz="488950">
            <a:lnSpc>
              <a:spcPct val="90000"/>
            </a:lnSpc>
            <a:spcBef>
              <a:spcPct val="0"/>
            </a:spcBef>
            <a:spcAft>
              <a:spcPct val="15000"/>
            </a:spcAft>
            <a:buChar char="•"/>
          </a:pPr>
          <a:r>
            <a:rPr lang="en-GB" sz="1100" kern="1200" dirty="0"/>
            <a:t>Management of diabetes for someone with mild LD and not known to CLDT to understand the impact of the foods eating e.g., easy read information provided, limited support provided when cooking/shopping to help her understand impact of food choices.</a:t>
          </a:r>
          <a:endParaRPr lang="en-US" sz="1100" kern="1200" dirty="0"/>
        </a:p>
        <a:p>
          <a:pPr marL="57150" lvl="1" indent="-57150" algn="l" defTabSz="488950">
            <a:lnSpc>
              <a:spcPct val="90000"/>
            </a:lnSpc>
            <a:spcBef>
              <a:spcPct val="0"/>
            </a:spcBef>
            <a:spcAft>
              <a:spcPct val="15000"/>
            </a:spcAft>
            <a:buChar char="•"/>
          </a:pPr>
          <a:r>
            <a:rPr lang="en-GB" sz="1100" kern="1200" dirty="0"/>
            <a:t>Primary care support to help her to access health appointments when she wasn’t able to read reminders.</a:t>
          </a:r>
          <a:endParaRPr lang="en-US" sz="1100" kern="1200" dirty="0"/>
        </a:p>
        <a:p>
          <a:pPr marL="57150" lvl="1" indent="-57150" algn="l" defTabSz="488950">
            <a:lnSpc>
              <a:spcPct val="90000"/>
            </a:lnSpc>
            <a:spcBef>
              <a:spcPct val="0"/>
            </a:spcBef>
            <a:spcAft>
              <a:spcPct val="15000"/>
            </a:spcAft>
            <a:buChar char="•"/>
          </a:pPr>
          <a:r>
            <a:rPr lang="en-GB" sz="1100" kern="1200" dirty="0"/>
            <a:t>History of non-attendance and discharging herself early from hospital prior to treatment</a:t>
          </a:r>
          <a:endParaRPr lang="en-US" sz="1100" kern="1200" dirty="0"/>
        </a:p>
        <a:p>
          <a:pPr marL="57150" lvl="1" indent="-57150" algn="l" defTabSz="488950">
            <a:lnSpc>
              <a:spcPct val="90000"/>
            </a:lnSpc>
            <a:spcBef>
              <a:spcPct val="0"/>
            </a:spcBef>
            <a:spcAft>
              <a:spcPct val="15000"/>
            </a:spcAft>
            <a:buChar char="•"/>
          </a:pPr>
          <a:r>
            <a:rPr lang="en-GB" sz="1100" kern="1200" dirty="0"/>
            <a:t>Never known to GHT LD Liaison nurses</a:t>
          </a:r>
          <a:endParaRPr lang="en-US" sz="1100" kern="1200" dirty="0"/>
        </a:p>
        <a:p>
          <a:pPr marL="57150" lvl="1" indent="-57150" algn="l" defTabSz="488950">
            <a:lnSpc>
              <a:spcPct val="90000"/>
            </a:lnSpc>
            <a:spcBef>
              <a:spcPct val="0"/>
            </a:spcBef>
            <a:spcAft>
              <a:spcPct val="15000"/>
            </a:spcAft>
            <a:buChar char="•"/>
          </a:pPr>
          <a:r>
            <a:rPr lang="en-GB" sz="1100" kern="1200" dirty="0"/>
            <a:t>Karen lifestyle contributed to her diabetes management being unsuccessful.</a:t>
          </a:r>
          <a:endParaRPr lang="en-US" sz="1100" kern="1200" dirty="0"/>
        </a:p>
        <a:p>
          <a:pPr marL="57150" lvl="1" indent="-57150" algn="l" defTabSz="488950">
            <a:lnSpc>
              <a:spcPct val="90000"/>
            </a:lnSpc>
            <a:spcBef>
              <a:spcPct val="0"/>
            </a:spcBef>
            <a:spcAft>
              <a:spcPct val="15000"/>
            </a:spcAft>
            <a:buChar char="•"/>
          </a:pPr>
          <a:r>
            <a:rPr lang="en-GB" sz="1100" kern="1200" dirty="0"/>
            <a:t>Whilst  it was deemed that Karen had capacity to understand her conditions and potential outcomes,  she could not read or write so  would have benefitted from an advocate to help her understand information and the consequences of her decision making as well as  to access appropriate lifestyle support and engagement  with health services. Advocacy support had been offered and declined.</a:t>
          </a:r>
          <a:endParaRPr lang="en-US" sz="1100" kern="1200" dirty="0"/>
        </a:p>
      </dsp:txBody>
      <dsp:txXfrm>
        <a:off x="3044588" y="3"/>
        <a:ext cx="2767807" cy="4104448"/>
      </dsp:txXfrm>
    </dsp:sp>
    <dsp:sp modelId="{2F98E974-931B-4CC5-8C59-08348B95B4D2}">
      <dsp:nvSpPr>
        <dsp:cNvPr id="0" name=""/>
        <dsp:cNvSpPr/>
      </dsp:nvSpPr>
      <dsp:spPr>
        <a:xfrm>
          <a:off x="6089176" y="3"/>
          <a:ext cx="2767807" cy="4104448"/>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ct val="35000"/>
            </a:spcAft>
            <a:buNone/>
          </a:pPr>
          <a:r>
            <a:rPr lang="en-GB" sz="2400" b="1" kern="1200" dirty="0"/>
            <a:t>Action</a:t>
          </a:r>
          <a:endParaRPr lang="en-US" sz="2400" kern="1200" dirty="0"/>
        </a:p>
        <a:p>
          <a:pPr marL="114300" lvl="1" indent="-114300" algn="l" defTabSz="533400">
            <a:lnSpc>
              <a:spcPct val="90000"/>
            </a:lnSpc>
            <a:spcBef>
              <a:spcPct val="0"/>
            </a:spcBef>
            <a:spcAft>
              <a:spcPct val="15000"/>
            </a:spcAft>
            <a:buChar char="•"/>
          </a:pPr>
          <a:r>
            <a:rPr lang="en-GB" sz="1200" b="0" kern="1200" dirty="0"/>
            <a:t>Share Learning Template with Diabetes Clinical Programme Group</a:t>
          </a:r>
          <a:endParaRPr lang="en-US" sz="1200" b="0" kern="1200" dirty="0"/>
        </a:p>
        <a:p>
          <a:pPr marL="114300" lvl="1" indent="-114300" algn="l" defTabSz="533400">
            <a:lnSpc>
              <a:spcPct val="90000"/>
            </a:lnSpc>
            <a:spcBef>
              <a:spcPct val="0"/>
            </a:spcBef>
            <a:spcAft>
              <a:spcPct val="15000"/>
            </a:spcAft>
            <a:buChar char="•"/>
          </a:pPr>
          <a:r>
            <a:rPr lang="en-GB" sz="1200" b="0" kern="1200" dirty="0"/>
            <a:t>Create new LeDer Easy Read resource for Diabetes Management</a:t>
          </a:r>
          <a:endParaRPr lang="en-US" sz="1200" b="0" kern="1200" dirty="0"/>
        </a:p>
        <a:p>
          <a:pPr marL="114300" lvl="1" indent="-114300" algn="l" defTabSz="533400">
            <a:lnSpc>
              <a:spcPct val="90000"/>
            </a:lnSpc>
            <a:spcBef>
              <a:spcPct val="0"/>
            </a:spcBef>
            <a:spcAft>
              <a:spcPct val="15000"/>
            </a:spcAft>
            <a:buChar char="•"/>
          </a:pPr>
          <a:r>
            <a:rPr lang="en-GB" sz="1200" b="0" kern="1200" dirty="0"/>
            <a:t>Publish  Diabetes Management section  in LeDeR Bulletin</a:t>
          </a:r>
          <a:endParaRPr lang="en-US" sz="1200" b="0" kern="1200" dirty="0"/>
        </a:p>
        <a:p>
          <a:pPr marL="114300" lvl="1" indent="-114300" algn="l" defTabSz="533400">
            <a:lnSpc>
              <a:spcPct val="90000"/>
            </a:lnSpc>
            <a:spcBef>
              <a:spcPct val="0"/>
            </a:spcBef>
            <a:spcAft>
              <a:spcPct val="15000"/>
            </a:spcAft>
            <a:buChar char="•"/>
          </a:pPr>
          <a:r>
            <a:rPr lang="en-GB" sz="1200" b="0" kern="1200" dirty="0"/>
            <a:t>Share learning</a:t>
          </a:r>
          <a:endParaRPr lang="en-US" sz="1200" b="0" kern="1200" dirty="0"/>
        </a:p>
      </dsp:txBody>
      <dsp:txXfrm>
        <a:off x="6089176" y="3"/>
        <a:ext cx="2767807" cy="41044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3D73A-643E-4B07-ADC0-B9F4FC2022F5}">
      <dsp:nvSpPr>
        <dsp:cNvPr id="0" name=""/>
        <dsp:cNvSpPr/>
      </dsp:nvSpPr>
      <dsp:spPr>
        <a:xfrm>
          <a:off x="0" y="895214"/>
          <a:ext cx="2592288" cy="2592288"/>
        </a:xfrm>
        <a:prstGeom prst="pie">
          <a:avLst>
            <a:gd name="adj1" fmla="val 54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9B28E6B-B9C7-44DB-84B0-41AFDF745B9E}">
      <dsp:nvSpPr>
        <dsp:cNvPr id="0" name=""/>
        <dsp:cNvSpPr/>
      </dsp:nvSpPr>
      <dsp:spPr>
        <a:xfrm>
          <a:off x="1296144" y="895214"/>
          <a:ext cx="3024336" cy="259228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GB" sz="600" kern="1200" dirty="0"/>
            <a:t>Reviewers are asked to grade the quality, availability and effectiveness of services the person received  the person at the end of a focussed review (cases which only  receive an initial review will not be graded formally however the local QA panel will capture indicative grading  as part of local processes). </a:t>
          </a:r>
        </a:p>
      </dsp:txBody>
      <dsp:txXfrm>
        <a:off x="1296144" y="895214"/>
        <a:ext cx="3024336" cy="414766"/>
      </dsp:txXfrm>
    </dsp:sp>
    <dsp:sp modelId="{B750D47A-BB97-4E7A-B0FA-14F4BAF7089B}">
      <dsp:nvSpPr>
        <dsp:cNvPr id="0" name=""/>
        <dsp:cNvSpPr/>
      </dsp:nvSpPr>
      <dsp:spPr>
        <a:xfrm>
          <a:off x="272190" y="1309980"/>
          <a:ext cx="2047907" cy="2047907"/>
        </a:xfrm>
        <a:prstGeom prst="pie">
          <a:avLst>
            <a:gd name="adj1" fmla="val 54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B31FDA-3F68-43A1-B365-A707D1567888}">
      <dsp:nvSpPr>
        <dsp:cNvPr id="0" name=""/>
        <dsp:cNvSpPr/>
      </dsp:nvSpPr>
      <dsp:spPr>
        <a:xfrm>
          <a:off x="1296144" y="1309980"/>
          <a:ext cx="3024336" cy="204790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GB" sz="600" kern="1200" dirty="0"/>
            <a:t>Care is graded on 2 elements of the health and social care the person received: </a:t>
          </a:r>
        </a:p>
      </dsp:txBody>
      <dsp:txXfrm>
        <a:off x="1296144" y="1309980"/>
        <a:ext cx="3024336" cy="414766"/>
      </dsp:txXfrm>
    </dsp:sp>
    <dsp:sp modelId="{BF34247F-ED4E-4E2C-94A1-22AC9F73ED0E}">
      <dsp:nvSpPr>
        <dsp:cNvPr id="0" name=""/>
        <dsp:cNvSpPr/>
      </dsp:nvSpPr>
      <dsp:spPr>
        <a:xfrm>
          <a:off x="544380" y="1724746"/>
          <a:ext cx="1503527" cy="1503527"/>
        </a:xfrm>
        <a:prstGeom prst="pie">
          <a:avLst>
            <a:gd name="adj1" fmla="val 54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E9A9336-04CC-4766-9BD6-EB3A453776AF}">
      <dsp:nvSpPr>
        <dsp:cNvPr id="0" name=""/>
        <dsp:cNvSpPr/>
      </dsp:nvSpPr>
      <dsp:spPr>
        <a:xfrm>
          <a:off x="1296144" y="1724746"/>
          <a:ext cx="3024336" cy="15035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GB" sz="600" kern="1200" dirty="0"/>
            <a:t>1. Quality of care the person received </a:t>
          </a:r>
        </a:p>
      </dsp:txBody>
      <dsp:txXfrm>
        <a:off x="1296144" y="1724746"/>
        <a:ext cx="3024336" cy="414766"/>
      </dsp:txXfrm>
    </dsp:sp>
    <dsp:sp modelId="{A2F8A719-ACD4-4E21-8603-DE2B03649B97}">
      <dsp:nvSpPr>
        <dsp:cNvPr id="0" name=""/>
        <dsp:cNvSpPr/>
      </dsp:nvSpPr>
      <dsp:spPr>
        <a:xfrm>
          <a:off x="816570" y="2139512"/>
          <a:ext cx="959146" cy="959146"/>
        </a:xfrm>
        <a:prstGeom prst="pie">
          <a:avLst>
            <a:gd name="adj1" fmla="val 54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F56938D-3A0E-411E-9B78-2E09803B56DD}">
      <dsp:nvSpPr>
        <dsp:cNvPr id="0" name=""/>
        <dsp:cNvSpPr/>
      </dsp:nvSpPr>
      <dsp:spPr>
        <a:xfrm>
          <a:off x="1296144" y="2139512"/>
          <a:ext cx="3024336" cy="95914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GB" sz="600" kern="1200" dirty="0"/>
            <a:t>2. Availability  and effectiveness of the services. </a:t>
          </a:r>
        </a:p>
      </dsp:txBody>
      <dsp:txXfrm>
        <a:off x="1296144" y="2139512"/>
        <a:ext cx="3024336" cy="414766"/>
      </dsp:txXfrm>
    </dsp:sp>
    <dsp:sp modelId="{959F0186-557E-4459-8F72-45F7C07F9CA3}">
      <dsp:nvSpPr>
        <dsp:cNvPr id="0" name=""/>
        <dsp:cNvSpPr/>
      </dsp:nvSpPr>
      <dsp:spPr>
        <a:xfrm>
          <a:off x="1088760" y="2554278"/>
          <a:ext cx="414766" cy="414766"/>
        </a:xfrm>
        <a:prstGeom prst="pie">
          <a:avLst>
            <a:gd name="adj1" fmla="val 54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31BBC84-5655-4C88-A9B7-D49F753FD93D}">
      <dsp:nvSpPr>
        <dsp:cNvPr id="0" name=""/>
        <dsp:cNvSpPr/>
      </dsp:nvSpPr>
      <dsp:spPr>
        <a:xfrm>
          <a:off x="1296144" y="2569693"/>
          <a:ext cx="3024336" cy="38393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GB" sz="600" kern="1200"/>
            <a:t>Care is graded on a scale of 1-6. 1 represents poor care , 6  excellent care. </a:t>
          </a:r>
        </a:p>
      </dsp:txBody>
      <dsp:txXfrm>
        <a:off x="1296144" y="2569693"/>
        <a:ext cx="3024336" cy="38393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C1E58-DE83-405F-A848-74751235DE68}">
      <dsp:nvSpPr>
        <dsp:cNvPr id="0" name=""/>
        <dsp:cNvSpPr/>
      </dsp:nvSpPr>
      <dsp:spPr>
        <a:xfrm>
          <a:off x="0" y="21334"/>
          <a:ext cx="4320480" cy="8248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65% of the reviews completed  were rated as delivering excellent or good care during 2022-2023 another 20% were rated as  satisfactory care</a:t>
          </a:r>
        </a:p>
      </dsp:txBody>
      <dsp:txXfrm>
        <a:off x="40266" y="61600"/>
        <a:ext cx="4239948" cy="7443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8C2E9-8AF4-421A-969A-84590C18A269}">
      <dsp:nvSpPr>
        <dsp:cNvPr id="0" name=""/>
        <dsp:cNvSpPr/>
      </dsp:nvSpPr>
      <dsp:spPr>
        <a:xfrm>
          <a:off x="0" y="0"/>
          <a:ext cx="2651143" cy="2651143"/>
        </a:xfrm>
        <a:prstGeom prst="ellipse">
          <a:avLst/>
        </a:prstGeom>
        <a:solidFill>
          <a:schemeClr val="accent1">
            <a:alpha val="5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dirty="0"/>
            <a:t>72% of reviews completed  were rated as delivering excellent or good care during 2022-2023 a further 20% was rated as satisfactory care.</a:t>
          </a:r>
        </a:p>
      </dsp:txBody>
      <dsp:txXfrm>
        <a:off x="388251" y="388251"/>
        <a:ext cx="1874641" cy="187464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11C9C-DEEA-420A-8FB4-AF8ABEA251F6}">
      <dsp:nvSpPr>
        <dsp:cNvPr id="0" name=""/>
        <dsp:cNvSpPr/>
      </dsp:nvSpPr>
      <dsp:spPr>
        <a:xfrm>
          <a:off x="0" y="311"/>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Annual report – Published September 2022</a:t>
          </a:r>
        </a:p>
      </dsp:txBody>
      <dsp:txXfrm>
        <a:off x="17929" y="18240"/>
        <a:ext cx="2790688" cy="331412"/>
      </dsp:txXfrm>
    </dsp:sp>
    <dsp:sp modelId="{6522CAB3-4D52-4951-94BF-BA8DAB1D28B6}">
      <dsp:nvSpPr>
        <dsp:cNvPr id="0" name=""/>
        <dsp:cNvSpPr/>
      </dsp:nvSpPr>
      <dsp:spPr>
        <a:xfrm>
          <a:off x="0" y="378606"/>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Gloucestershire LeDeR Newsletters</a:t>
          </a:r>
        </a:p>
      </dsp:txBody>
      <dsp:txXfrm>
        <a:off x="17929" y="396535"/>
        <a:ext cx="2790688" cy="331412"/>
      </dsp:txXfrm>
    </dsp:sp>
    <dsp:sp modelId="{70E66BDE-AD15-4CA8-9505-2750BBFC2FB0}">
      <dsp:nvSpPr>
        <dsp:cNvPr id="0" name=""/>
        <dsp:cNvSpPr/>
      </dsp:nvSpPr>
      <dsp:spPr>
        <a:xfrm>
          <a:off x="0" y="756902"/>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baseline="0" dirty="0"/>
            <a:t>Easy read resources</a:t>
          </a:r>
        </a:p>
      </dsp:txBody>
      <dsp:txXfrm>
        <a:off x="17929" y="774831"/>
        <a:ext cx="2790688" cy="331412"/>
      </dsp:txXfrm>
    </dsp:sp>
    <dsp:sp modelId="{84509EB6-B51A-44DC-B6DF-5F5971A3AA21}">
      <dsp:nvSpPr>
        <dsp:cNvPr id="0" name=""/>
        <dsp:cNvSpPr/>
      </dsp:nvSpPr>
      <dsp:spPr>
        <a:xfrm>
          <a:off x="0" y="1135197"/>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Presentations – GSAB, GHC, Carers PB, Health Action Group</a:t>
          </a:r>
        </a:p>
      </dsp:txBody>
      <dsp:txXfrm>
        <a:off x="17929" y="1153126"/>
        <a:ext cx="2790688" cy="331412"/>
      </dsp:txXfrm>
    </dsp:sp>
    <dsp:sp modelId="{D5AA35A7-5B20-4E87-AE54-5E0F8CBA15B0}">
      <dsp:nvSpPr>
        <dsp:cNvPr id="0" name=""/>
        <dsp:cNvSpPr/>
      </dsp:nvSpPr>
      <dsp:spPr>
        <a:xfrm>
          <a:off x="0" y="1513492"/>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Conference (23</a:t>
          </a:r>
          <a:r>
            <a:rPr lang="en-GB" sz="1200" b="1" kern="1200" baseline="30000" dirty="0"/>
            <a:t>rd</a:t>
          </a:r>
          <a:r>
            <a:rPr lang="en-GB" sz="1200" b="1" kern="1200" dirty="0"/>
            <a:t> March 2023)</a:t>
          </a:r>
        </a:p>
      </dsp:txBody>
      <dsp:txXfrm>
        <a:off x="17929" y="1531421"/>
        <a:ext cx="2790688" cy="331412"/>
      </dsp:txXfrm>
    </dsp:sp>
    <dsp:sp modelId="{0E789E19-C181-43E1-B746-D82DB126F129}">
      <dsp:nvSpPr>
        <dsp:cNvPr id="0" name=""/>
        <dsp:cNvSpPr/>
      </dsp:nvSpPr>
      <dsp:spPr>
        <a:xfrm>
          <a:off x="0" y="1891788"/>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Care providers</a:t>
          </a:r>
        </a:p>
      </dsp:txBody>
      <dsp:txXfrm>
        <a:off x="17929" y="1909717"/>
        <a:ext cx="2790688" cy="331412"/>
      </dsp:txXfrm>
    </dsp:sp>
    <dsp:sp modelId="{0FCE1DFC-A491-4FEB-963F-4C57FD1DD397}">
      <dsp:nvSpPr>
        <dsp:cNvPr id="0" name=""/>
        <dsp:cNvSpPr/>
      </dsp:nvSpPr>
      <dsp:spPr>
        <a:xfrm>
          <a:off x="0" y="2270083"/>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NHS Trusts</a:t>
          </a:r>
        </a:p>
      </dsp:txBody>
      <dsp:txXfrm>
        <a:off x="17929" y="2288012"/>
        <a:ext cx="2790688" cy="331412"/>
      </dsp:txXfrm>
    </dsp:sp>
    <dsp:sp modelId="{9A27CA9B-B611-4A3F-BD78-E884594E4873}">
      <dsp:nvSpPr>
        <dsp:cNvPr id="0" name=""/>
        <dsp:cNvSpPr/>
      </dsp:nvSpPr>
      <dsp:spPr>
        <a:xfrm>
          <a:off x="0" y="2610840"/>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Clinical Programme Groups</a:t>
          </a:r>
        </a:p>
      </dsp:txBody>
      <dsp:txXfrm>
        <a:off x="17929" y="2628769"/>
        <a:ext cx="2790688" cy="331412"/>
      </dsp:txXfrm>
    </dsp:sp>
    <dsp:sp modelId="{834D1292-3A7F-4032-B03D-60290ED52FC0}">
      <dsp:nvSpPr>
        <dsp:cNvPr id="0" name=""/>
        <dsp:cNvSpPr/>
      </dsp:nvSpPr>
      <dsp:spPr>
        <a:xfrm>
          <a:off x="0" y="3020212"/>
          <a:ext cx="2826546" cy="3672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Commissioners</a:t>
          </a:r>
        </a:p>
      </dsp:txBody>
      <dsp:txXfrm>
        <a:off x="17929" y="3038141"/>
        <a:ext cx="2790688" cy="33141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252DD-0BD4-4207-A4E3-588408D678FB}">
      <dsp:nvSpPr>
        <dsp:cNvPr id="0" name=""/>
        <dsp:cNvSpPr/>
      </dsp:nvSpPr>
      <dsp:spPr>
        <a:xfrm rot="3523682">
          <a:off x="205654" y="2419744"/>
          <a:ext cx="665687" cy="53964"/>
        </a:xfrm>
        <a:custGeom>
          <a:avLst/>
          <a:gdLst/>
          <a:ahLst/>
          <a:cxnLst/>
          <a:rect l="0" t="0" r="0" b="0"/>
          <a:pathLst>
            <a:path>
              <a:moveTo>
                <a:pt x="0" y="26982"/>
              </a:moveTo>
              <a:lnTo>
                <a:pt x="665687" y="2698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6A62A4-CF44-4F8F-AE1E-5213CA0CD442}">
      <dsp:nvSpPr>
        <dsp:cNvPr id="0" name=""/>
        <dsp:cNvSpPr/>
      </dsp:nvSpPr>
      <dsp:spPr>
        <a:xfrm rot="1838639">
          <a:off x="464001" y="2117378"/>
          <a:ext cx="461313" cy="53964"/>
        </a:xfrm>
        <a:custGeom>
          <a:avLst/>
          <a:gdLst/>
          <a:ahLst/>
          <a:cxnLst/>
          <a:rect l="0" t="0" r="0" b="0"/>
          <a:pathLst>
            <a:path>
              <a:moveTo>
                <a:pt x="0" y="26982"/>
              </a:moveTo>
              <a:lnTo>
                <a:pt x="461313" y="2698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71EB7CC-4DF6-41B4-9516-3BDF785FF836}">
      <dsp:nvSpPr>
        <dsp:cNvPr id="0" name=""/>
        <dsp:cNvSpPr/>
      </dsp:nvSpPr>
      <dsp:spPr>
        <a:xfrm>
          <a:off x="496212" y="1802928"/>
          <a:ext cx="39435" cy="53964"/>
        </a:xfrm>
        <a:custGeom>
          <a:avLst/>
          <a:gdLst/>
          <a:ahLst/>
          <a:cxnLst/>
          <a:rect l="0" t="0" r="0" b="0"/>
          <a:pathLst>
            <a:path>
              <a:moveTo>
                <a:pt x="0" y="26982"/>
              </a:moveTo>
              <a:lnTo>
                <a:pt x="39435" y="2698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9527D3B-E2BF-4346-B0ED-1531AC36D5D8}">
      <dsp:nvSpPr>
        <dsp:cNvPr id="0" name=""/>
        <dsp:cNvSpPr/>
      </dsp:nvSpPr>
      <dsp:spPr>
        <a:xfrm rot="19730023">
          <a:off x="458913" y="1468187"/>
          <a:ext cx="516850" cy="53964"/>
        </a:xfrm>
        <a:custGeom>
          <a:avLst/>
          <a:gdLst/>
          <a:ahLst/>
          <a:cxnLst/>
          <a:rect l="0" t="0" r="0" b="0"/>
          <a:pathLst>
            <a:path>
              <a:moveTo>
                <a:pt x="0" y="26982"/>
              </a:moveTo>
              <a:lnTo>
                <a:pt x="516850" y="2698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F6C965D-B220-432C-B0C0-656F26BA21C7}">
      <dsp:nvSpPr>
        <dsp:cNvPr id="0" name=""/>
        <dsp:cNvSpPr/>
      </dsp:nvSpPr>
      <dsp:spPr>
        <a:xfrm rot="18095177">
          <a:off x="210290" y="1188090"/>
          <a:ext cx="663277" cy="53964"/>
        </a:xfrm>
        <a:custGeom>
          <a:avLst/>
          <a:gdLst/>
          <a:ahLst/>
          <a:cxnLst/>
          <a:rect l="0" t="0" r="0" b="0"/>
          <a:pathLst>
            <a:path>
              <a:moveTo>
                <a:pt x="0" y="26982"/>
              </a:moveTo>
              <a:lnTo>
                <a:pt x="663277" y="2698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F6CE6E9-7170-4BDA-AABE-4CAB6586AB85}">
      <dsp:nvSpPr>
        <dsp:cNvPr id="0" name=""/>
        <dsp:cNvSpPr/>
      </dsp:nvSpPr>
      <dsp:spPr>
        <a:xfrm>
          <a:off x="-413267" y="895587"/>
          <a:ext cx="1381554" cy="175062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02D9393-B10F-49D6-9833-AD0751FACCAA}">
      <dsp:nvSpPr>
        <dsp:cNvPr id="0" name=""/>
        <dsp:cNvSpPr/>
      </dsp:nvSpPr>
      <dsp:spPr>
        <a:xfrm>
          <a:off x="425166" y="-108314"/>
          <a:ext cx="1173903" cy="111739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0" i="0" kern="1200" baseline="0" dirty="0"/>
            <a:t>Dying to make a Difference Conference March 2023</a:t>
          </a:r>
          <a:endParaRPr lang="en-GB" sz="1100" kern="1200" dirty="0"/>
        </a:p>
      </dsp:txBody>
      <dsp:txXfrm>
        <a:off x="597080" y="55324"/>
        <a:ext cx="830075" cy="790117"/>
      </dsp:txXfrm>
    </dsp:sp>
    <dsp:sp modelId="{8B4F3489-B650-4C3E-8477-D7EB2399CF93}">
      <dsp:nvSpPr>
        <dsp:cNvPr id="0" name=""/>
        <dsp:cNvSpPr/>
      </dsp:nvSpPr>
      <dsp:spPr>
        <a:xfrm>
          <a:off x="664407" y="726469"/>
          <a:ext cx="1467776" cy="71369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kern="1200" baseline="0" dirty="0"/>
            <a:t>LD Champions Conference June 2023</a:t>
          </a:r>
          <a:endParaRPr lang="en-GB" sz="1200" b="1" kern="1200" dirty="0"/>
        </a:p>
      </dsp:txBody>
      <dsp:txXfrm>
        <a:off x="879358" y="830987"/>
        <a:ext cx="1037874" cy="504656"/>
      </dsp:txXfrm>
    </dsp:sp>
    <dsp:sp modelId="{12242676-465A-4303-A2AE-75A48DDC1A4B}">
      <dsp:nvSpPr>
        <dsp:cNvPr id="0" name=""/>
        <dsp:cNvSpPr/>
      </dsp:nvSpPr>
      <dsp:spPr>
        <a:xfrm>
          <a:off x="535647" y="1545055"/>
          <a:ext cx="1911403" cy="56970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kern="1200" baseline="0" dirty="0"/>
            <a:t>Health Action Group Presentations </a:t>
          </a:r>
          <a:endParaRPr lang="en-GB" sz="1200" b="1" kern="1200" dirty="0"/>
        </a:p>
      </dsp:txBody>
      <dsp:txXfrm>
        <a:off x="815565" y="1628487"/>
        <a:ext cx="1351567" cy="402845"/>
      </dsp:txXfrm>
    </dsp:sp>
    <dsp:sp modelId="{2FB2F5D4-457F-4BE8-A96B-11E1D5FF7761}">
      <dsp:nvSpPr>
        <dsp:cNvPr id="0" name=""/>
        <dsp:cNvSpPr/>
      </dsp:nvSpPr>
      <dsp:spPr>
        <a:xfrm>
          <a:off x="793407" y="1993516"/>
          <a:ext cx="1261376" cy="116597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kern="1200" baseline="0" dirty="0"/>
            <a:t>Providers Forum July 2023</a:t>
          </a:r>
          <a:endParaRPr lang="en-GB" sz="1200" b="1" kern="1200" dirty="0"/>
        </a:p>
      </dsp:txBody>
      <dsp:txXfrm>
        <a:off x="978131" y="2164270"/>
        <a:ext cx="891928" cy="824470"/>
      </dsp:txXfrm>
    </dsp:sp>
    <dsp:sp modelId="{653666EE-85F7-4EBB-89FF-C0D69F24517C}">
      <dsp:nvSpPr>
        <dsp:cNvPr id="0" name=""/>
        <dsp:cNvSpPr/>
      </dsp:nvSpPr>
      <dsp:spPr>
        <a:xfrm>
          <a:off x="373194" y="2670182"/>
          <a:ext cx="1257058" cy="10785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Big Health Day June 2023</a:t>
          </a:r>
        </a:p>
      </dsp:txBody>
      <dsp:txXfrm>
        <a:off x="557286" y="2828126"/>
        <a:ext cx="888874" cy="76262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64936-390D-4CCC-AEAE-D45DD042A978}">
      <dsp:nvSpPr>
        <dsp:cNvPr id="0" name=""/>
        <dsp:cNvSpPr/>
      </dsp:nvSpPr>
      <dsp:spPr>
        <a:xfrm>
          <a:off x="2065" y="0"/>
          <a:ext cx="2164530" cy="20786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Dysphagia</a:t>
          </a:r>
          <a:endParaRPr lang="en-GB" sz="1500" kern="1200" dirty="0">
            <a:latin typeface="Arial" panose="020B0604020202020204" pitchFamily="34" charset="0"/>
            <a:cs typeface="Arial" panose="020B0604020202020204" pitchFamily="34" charset="0"/>
          </a:endParaRPr>
        </a:p>
      </dsp:txBody>
      <dsp:txXfrm>
        <a:off x="2065" y="831440"/>
        <a:ext cx="2164530" cy="831440"/>
      </dsp:txXfrm>
    </dsp:sp>
    <dsp:sp modelId="{F602B889-8111-45CB-B2DD-341AB9627970}">
      <dsp:nvSpPr>
        <dsp:cNvPr id="0" name=""/>
        <dsp:cNvSpPr/>
      </dsp:nvSpPr>
      <dsp:spPr>
        <a:xfrm>
          <a:off x="738243" y="124715"/>
          <a:ext cx="692173" cy="69217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493C37-713F-45F6-97C3-25F7A9D78B78}">
      <dsp:nvSpPr>
        <dsp:cNvPr id="0" name=""/>
        <dsp:cNvSpPr/>
      </dsp:nvSpPr>
      <dsp:spPr>
        <a:xfrm>
          <a:off x="2231531" y="0"/>
          <a:ext cx="2164530" cy="20786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Identifying and managing deterioration in health (RESTORE2)</a:t>
          </a:r>
          <a:endParaRPr lang="en-GB" sz="1500" kern="1200" dirty="0">
            <a:latin typeface="Arial" panose="020B0604020202020204" pitchFamily="34" charset="0"/>
            <a:cs typeface="Arial" panose="020B0604020202020204" pitchFamily="34" charset="0"/>
          </a:endParaRPr>
        </a:p>
      </dsp:txBody>
      <dsp:txXfrm>
        <a:off x="2231531" y="831440"/>
        <a:ext cx="2164530" cy="831440"/>
      </dsp:txXfrm>
    </dsp:sp>
    <dsp:sp modelId="{5D13240E-F588-418B-9E2B-2394DDA8CD85}">
      <dsp:nvSpPr>
        <dsp:cNvPr id="0" name=""/>
        <dsp:cNvSpPr/>
      </dsp:nvSpPr>
      <dsp:spPr>
        <a:xfrm>
          <a:off x="2967709" y="124715"/>
          <a:ext cx="692173" cy="69217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B8FD2-C4EF-4597-905C-15FB23929675}">
      <dsp:nvSpPr>
        <dsp:cNvPr id="0" name=""/>
        <dsp:cNvSpPr/>
      </dsp:nvSpPr>
      <dsp:spPr>
        <a:xfrm>
          <a:off x="4460997" y="0"/>
          <a:ext cx="2164530" cy="20786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Diabetes, Weight Management and Obesity</a:t>
          </a:r>
          <a:endParaRPr lang="en-GB" sz="1500" kern="1200" dirty="0">
            <a:latin typeface="Arial" panose="020B0604020202020204" pitchFamily="34" charset="0"/>
            <a:cs typeface="Arial" panose="020B0604020202020204" pitchFamily="34" charset="0"/>
          </a:endParaRPr>
        </a:p>
      </dsp:txBody>
      <dsp:txXfrm>
        <a:off x="4460997" y="831440"/>
        <a:ext cx="2164530" cy="831440"/>
      </dsp:txXfrm>
    </dsp:sp>
    <dsp:sp modelId="{AF023E5F-5A18-4894-8A4C-42C3EF060BF3}">
      <dsp:nvSpPr>
        <dsp:cNvPr id="0" name=""/>
        <dsp:cNvSpPr/>
      </dsp:nvSpPr>
      <dsp:spPr>
        <a:xfrm>
          <a:off x="5197176" y="124715"/>
          <a:ext cx="692173" cy="69217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ADD46-41E6-42FA-9F52-00C6C9278C57}">
      <dsp:nvSpPr>
        <dsp:cNvPr id="0" name=""/>
        <dsp:cNvSpPr/>
      </dsp:nvSpPr>
      <dsp:spPr>
        <a:xfrm>
          <a:off x="6690464" y="0"/>
          <a:ext cx="2164530" cy="20786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Constipation</a:t>
          </a:r>
          <a:endParaRPr lang="en-GB" sz="1500" kern="1200" dirty="0">
            <a:latin typeface="Arial" panose="020B0604020202020204" pitchFamily="34" charset="0"/>
            <a:cs typeface="Arial" panose="020B0604020202020204" pitchFamily="34" charset="0"/>
          </a:endParaRPr>
        </a:p>
      </dsp:txBody>
      <dsp:txXfrm>
        <a:off x="6690464" y="831440"/>
        <a:ext cx="2164530" cy="831440"/>
      </dsp:txXfrm>
    </dsp:sp>
    <dsp:sp modelId="{8A782BA6-2CD9-4356-9F11-57D86134B19A}">
      <dsp:nvSpPr>
        <dsp:cNvPr id="0" name=""/>
        <dsp:cNvSpPr/>
      </dsp:nvSpPr>
      <dsp:spPr>
        <a:xfrm>
          <a:off x="7426642" y="124715"/>
          <a:ext cx="692173" cy="69217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64F70-CF58-4D7F-8EFF-9E2A76D932AD}">
      <dsp:nvSpPr>
        <dsp:cNvPr id="0" name=""/>
        <dsp:cNvSpPr/>
      </dsp:nvSpPr>
      <dsp:spPr>
        <a:xfrm>
          <a:off x="354282" y="1662880"/>
          <a:ext cx="8148495" cy="311790"/>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64936-390D-4CCC-AEAE-D45DD042A978}">
      <dsp:nvSpPr>
        <dsp:cNvPr id="0" name=""/>
        <dsp:cNvSpPr/>
      </dsp:nvSpPr>
      <dsp:spPr>
        <a:xfrm>
          <a:off x="108" y="0"/>
          <a:ext cx="1440137" cy="20786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LeDeR Policy in action – Sharing the learning</a:t>
          </a:r>
        </a:p>
      </dsp:txBody>
      <dsp:txXfrm>
        <a:off x="108" y="831440"/>
        <a:ext cx="1440137" cy="831440"/>
      </dsp:txXfrm>
    </dsp:sp>
    <dsp:sp modelId="{F602B889-8111-45CB-B2DD-341AB9627970}">
      <dsp:nvSpPr>
        <dsp:cNvPr id="0" name=""/>
        <dsp:cNvSpPr/>
      </dsp:nvSpPr>
      <dsp:spPr>
        <a:xfrm>
          <a:off x="374089" y="124715"/>
          <a:ext cx="692173" cy="69217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4E712D-D12A-4971-93B7-190162F058BA}">
      <dsp:nvSpPr>
        <dsp:cNvPr id="0" name=""/>
        <dsp:cNvSpPr/>
      </dsp:nvSpPr>
      <dsp:spPr>
        <a:xfrm>
          <a:off x="1483449" y="0"/>
          <a:ext cx="1440137" cy="2078600"/>
        </a:xfrm>
        <a:prstGeom prst="roundRect">
          <a:avLst>
            <a:gd name="adj" fmla="val 1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Use of legislation</a:t>
          </a:r>
        </a:p>
      </dsp:txBody>
      <dsp:txXfrm>
        <a:off x="1483449" y="831440"/>
        <a:ext cx="1440137" cy="831440"/>
      </dsp:txXfrm>
    </dsp:sp>
    <dsp:sp modelId="{51CEE026-CA11-4C42-BA1F-2C629FCE8E2A}">
      <dsp:nvSpPr>
        <dsp:cNvPr id="0" name=""/>
        <dsp:cNvSpPr/>
      </dsp:nvSpPr>
      <dsp:spPr>
        <a:xfrm>
          <a:off x="1857431" y="124715"/>
          <a:ext cx="692173" cy="69217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B8FD2-C4EF-4597-905C-15FB23929675}">
      <dsp:nvSpPr>
        <dsp:cNvPr id="0" name=""/>
        <dsp:cNvSpPr/>
      </dsp:nvSpPr>
      <dsp:spPr>
        <a:xfrm>
          <a:off x="2966790" y="0"/>
          <a:ext cx="1440137" cy="2078600"/>
        </a:xfrm>
        <a:prstGeom prst="roundRect">
          <a:avLst>
            <a:gd name="adj" fmla="val 1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Health Inequalities &amp; People from Minority ethnic groups</a:t>
          </a:r>
          <a:endParaRPr lang="en-GB" sz="1200" kern="1200" dirty="0">
            <a:latin typeface="Arial" panose="020B0604020202020204" pitchFamily="34" charset="0"/>
            <a:cs typeface="Arial" panose="020B0604020202020204" pitchFamily="34" charset="0"/>
          </a:endParaRPr>
        </a:p>
      </dsp:txBody>
      <dsp:txXfrm>
        <a:off x="2966790" y="831440"/>
        <a:ext cx="1440137" cy="831440"/>
      </dsp:txXfrm>
    </dsp:sp>
    <dsp:sp modelId="{AF023E5F-5A18-4894-8A4C-42C3EF060BF3}">
      <dsp:nvSpPr>
        <dsp:cNvPr id="0" name=""/>
        <dsp:cNvSpPr/>
      </dsp:nvSpPr>
      <dsp:spPr>
        <a:xfrm>
          <a:off x="3340772" y="124715"/>
          <a:ext cx="692173" cy="69217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ADD46-41E6-42FA-9F52-00C6C9278C57}">
      <dsp:nvSpPr>
        <dsp:cNvPr id="0" name=""/>
        <dsp:cNvSpPr/>
      </dsp:nvSpPr>
      <dsp:spPr>
        <a:xfrm>
          <a:off x="4450132" y="0"/>
          <a:ext cx="1440137" cy="2078600"/>
        </a:xfrm>
        <a:prstGeom prst="roundRect">
          <a:avLst>
            <a:gd name="adj" fmla="val 1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End of life care &amp; Advance care planning (RESPECT)</a:t>
          </a:r>
        </a:p>
      </dsp:txBody>
      <dsp:txXfrm>
        <a:off x="4450132" y="831440"/>
        <a:ext cx="1440137" cy="831440"/>
      </dsp:txXfrm>
    </dsp:sp>
    <dsp:sp modelId="{8A782BA6-2CD9-4356-9F11-57D86134B19A}">
      <dsp:nvSpPr>
        <dsp:cNvPr id="0" name=""/>
        <dsp:cNvSpPr/>
      </dsp:nvSpPr>
      <dsp:spPr>
        <a:xfrm>
          <a:off x="4824113" y="124715"/>
          <a:ext cx="692173" cy="69217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4CB8FF-0E52-40FF-9697-ED3E4716E28C}">
      <dsp:nvSpPr>
        <dsp:cNvPr id="0" name=""/>
        <dsp:cNvSpPr/>
      </dsp:nvSpPr>
      <dsp:spPr>
        <a:xfrm>
          <a:off x="5933473" y="0"/>
          <a:ext cx="1440137" cy="2078600"/>
        </a:xfrm>
        <a:prstGeom prst="roundRect">
          <a:avLst>
            <a:gd name="adj" fmla="val 1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Reasonable adjustments</a:t>
          </a:r>
          <a:endParaRPr lang="en-GB" sz="1200" kern="1200" dirty="0">
            <a:latin typeface="Arial" panose="020B0604020202020204" pitchFamily="34" charset="0"/>
            <a:cs typeface="Arial" panose="020B0604020202020204" pitchFamily="34" charset="0"/>
          </a:endParaRPr>
        </a:p>
      </dsp:txBody>
      <dsp:txXfrm>
        <a:off x="5933473" y="831440"/>
        <a:ext cx="1440137" cy="831440"/>
      </dsp:txXfrm>
    </dsp:sp>
    <dsp:sp modelId="{3F8D1604-814C-496B-A0B3-F314A84C10E1}">
      <dsp:nvSpPr>
        <dsp:cNvPr id="0" name=""/>
        <dsp:cNvSpPr/>
      </dsp:nvSpPr>
      <dsp:spPr>
        <a:xfrm>
          <a:off x="6307455" y="124715"/>
          <a:ext cx="692173" cy="692173"/>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E1EED-A1F9-4688-BF2E-7CEAF856E66C}">
      <dsp:nvSpPr>
        <dsp:cNvPr id="0" name=""/>
        <dsp:cNvSpPr/>
      </dsp:nvSpPr>
      <dsp:spPr>
        <a:xfrm>
          <a:off x="7416814" y="0"/>
          <a:ext cx="1440137" cy="207860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Support for carers</a:t>
          </a:r>
        </a:p>
      </dsp:txBody>
      <dsp:txXfrm>
        <a:off x="7416814" y="831440"/>
        <a:ext cx="1440137" cy="831440"/>
      </dsp:txXfrm>
    </dsp:sp>
    <dsp:sp modelId="{969D9956-5E15-454F-A761-6981FF59C907}">
      <dsp:nvSpPr>
        <dsp:cNvPr id="0" name=""/>
        <dsp:cNvSpPr/>
      </dsp:nvSpPr>
      <dsp:spPr>
        <a:xfrm>
          <a:off x="7790796" y="124715"/>
          <a:ext cx="692173" cy="692173"/>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64F70-CF58-4D7F-8EFF-9E2A76D932AD}">
      <dsp:nvSpPr>
        <dsp:cNvPr id="0" name=""/>
        <dsp:cNvSpPr/>
      </dsp:nvSpPr>
      <dsp:spPr>
        <a:xfrm>
          <a:off x="354282" y="1662880"/>
          <a:ext cx="8148495" cy="311790"/>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C6D96-05F0-4C5D-9409-1AA506F06D0C}">
      <dsp:nvSpPr>
        <dsp:cNvPr id="0" name=""/>
        <dsp:cNvSpPr/>
      </dsp:nvSpPr>
      <dsp:spPr>
        <a:xfrm>
          <a:off x="1483784" y="1654312"/>
          <a:ext cx="941550" cy="94155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How we share the learning</a:t>
          </a:r>
        </a:p>
      </dsp:txBody>
      <dsp:txXfrm>
        <a:off x="1621671" y="1792199"/>
        <a:ext cx="665776" cy="665776"/>
      </dsp:txXfrm>
    </dsp:sp>
    <dsp:sp modelId="{D44A9E22-C221-4739-92A1-D9435D85252F}">
      <dsp:nvSpPr>
        <dsp:cNvPr id="0" name=""/>
        <dsp:cNvSpPr/>
      </dsp:nvSpPr>
      <dsp:spPr>
        <a:xfrm rot="16200000">
          <a:off x="1854149" y="1327767"/>
          <a:ext cx="200821" cy="285549"/>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latin typeface="Arial" panose="020B0604020202020204" pitchFamily="34" charset="0"/>
            <a:cs typeface="Arial" panose="020B0604020202020204" pitchFamily="34" charset="0"/>
          </a:endParaRPr>
        </a:p>
      </dsp:txBody>
      <dsp:txXfrm>
        <a:off x="1884272" y="1415000"/>
        <a:ext cx="140575" cy="171329"/>
      </dsp:txXfrm>
    </dsp:sp>
    <dsp:sp modelId="{BE92D9CE-77D0-4B4D-9D2C-B473CE9D193F}">
      <dsp:nvSpPr>
        <dsp:cNvPr id="0" name=""/>
        <dsp:cNvSpPr/>
      </dsp:nvSpPr>
      <dsp:spPr>
        <a:xfrm>
          <a:off x="1369768" y="105821"/>
          <a:ext cx="1169582" cy="116958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Face to face conference held 23</a:t>
          </a:r>
          <a:r>
            <a:rPr lang="en-GB" sz="1000" kern="1200" baseline="30000" dirty="0">
              <a:latin typeface="Arial" panose="020B0604020202020204" pitchFamily="34" charset="0"/>
              <a:cs typeface="Arial" panose="020B0604020202020204" pitchFamily="34" charset="0"/>
            </a:rPr>
            <a:t>rd</a:t>
          </a:r>
          <a:r>
            <a:rPr lang="en-GB" sz="1000" kern="1200" dirty="0">
              <a:latin typeface="Arial" panose="020B0604020202020204" pitchFamily="34" charset="0"/>
              <a:cs typeface="Arial" panose="020B0604020202020204" pitchFamily="34" charset="0"/>
            </a:rPr>
            <a:t> March 2023</a:t>
          </a:r>
        </a:p>
      </dsp:txBody>
      <dsp:txXfrm>
        <a:off x="1541049" y="277102"/>
        <a:ext cx="827020" cy="827020"/>
      </dsp:txXfrm>
    </dsp:sp>
    <dsp:sp modelId="{AD7BA6C9-CC78-4057-9589-01919BC263FE}">
      <dsp:nvSpPr>
        <dsp:cNvPr id="0" name=""/>
        <dsp:cNvSpPr/>
      </dsp:nvSpPr>
      <dsp:spPr>
        <a:xfrm rot="20520000">
          <a:off x="2476659" y="1780047"/>
          <a:ext cx="200821" cy="285549"/>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latin typeface="Arial" panose="020B0604020202020204" pitchFamily="34" charset="0"/>
            <a:cs typeface="Arial" panose="020B0604020202020204" pitchFamily="34" charset="0"/>
          </a:endParaRPr>
        </a:p>
      </dsp:txBody>
      <dsp:txXfrm>
        <a:off x="2478133" y="1846466"/>
        <a:ext cx="140575" cy="171329"/>
      </dsp:txXfrm>
    </dsp:sp>
    <dsp:sp modelId="{E47F85FC-02FE-405D-B10B-194AB418C0A4}">
      <dsp:nvSpPr>
        <dsp:cNvPr id="0" name=""/>
        <dsp:cNvSpPr/>
      </dsp:nvSpPr>
      <dsp:spPr>
        <a:xfrm>
          <a:off x="2734035" y="1097019"/>
          <a:ext cx="1169582" cy="116958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Using stories in a learning on  a page</a:t>
          </a:r>
        </a:p>
      </dsp:txBody>
      <dsp:txXfrm>
        <a:off x="2905316" y="1268300"/>
        <a:ext cx="827020" cy="827020"/>
      </dsp:txXfrm>
    </dsp:sp>
    <dsp:sp modelId="{D12F7C3E-5AAC-4255-B68F-ECB9CF6313AE}">
      <dsp:nvSpPr>
        <dsp:cNvPr id="0" name=""/>
        <dsp:cNvSpPr/>
      </dsp:nvSpPr>
      <dsp:spPr>
        <a:xfrm rot="3240000">
          <a:off x="2238881" y="2511852"/>
          <a:ext cx="200821" cy="285549"/>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latin typeface="Arial" panose="020B0604020202020204" pitchFamily="34" charset="0"/>
            <a:cs typeface="Arial" panose="020B0604020202020204" pitchFamily="34" charset="0"/>
          </a:endParaRPr>
        </a:p>
      </dsp:txBody>
      <dsp:txXfrm>
        <a:off x="2251298" y="2544592"/>
        <a:ext cx="140575" cy="171329"/>
      </dsp:txXfrm>
    </dsp:sp>
    <dsp:sp modelId="{67EE99D0-461C-4192-958E-8E91B1652E81}">
      <dsp:nvSpPr>
        <dsp:cNvPr id="0" name=""/>
        <dsp:cNvSpPr/>
      </dsp:nvSpPr>
      <dsp:spPr>
        <a:xfrm>
          <a:off x="2212932" y="2700811"/>
          <a:ext cx="1169582" cy="116958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Using stories to theme Monthly newsletter</a:t>
          </a:r>
        </a:p>
      </dsp:txBody>
      <dsp:txXfrm>
        <a:off x="2384213" y="2872092"/>
        <a:ext cx="827020" cy="827020"/>
      </dsp:txXfrm>
    </dsp:sp>
    <dsp:sp modelId="{91678E6A-4145-468F-96AC-90D1D917F4E1}">
      <dsp:nvSpPr>
        <dsp:cNvPr id="0" name=""/>
        <dsp:cNvSpPr/>
      </dsp:nvSpPr>
      <dsp:spPr>
        <a:xfrm rot="7560000">
          <a:off x="1469416" y="2511852"/>
          <a:ext cx="200821" cy="285549"/>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latin typeface="Arial" panose="020B0604020202020204" pitchFamily="34" charset="0"/>
            <a:cs typeface="Arial" panose="020B0604020202020204" pitchFamily="34" charset="0"/>
          </a:endParaRPr>
        </a:p>
      </dsp:txBody>
      <dsp:txXfrm rot="10800000">
        <a:off x="1517245" y="2544592"/>
        <a:ext cx="140575" cy="171329"/>
      </dsp:txXfrm>
    </dsp:sp>
    <dsp:sp modelId="{FAD7B4E1-10F1-469C-965E-9FA8606A4DA4}">
      <dsp:nvSpPr>
        <dsp:cNvPr id="0" name=""/>
        <dsp:cNvSpPr/>
      </dsp:nvSpPr>
      <dsp:spPr>
        <a:xfrm>
          <a:off x="526605" y="2700811"/>
          <a:ext cx="1169582" cy="116958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Recorded annual report webinar for healthcare professionals</a:t>
          </a:r>
        </a:p>
      </dsp:txBody>
      <dsp:txXfrm>
        <a:off x="697886" y="2872092"/>
        <a:ext cx="827020" cy="827020"/>
      </dsp:txXfrm>
    </dsp:sp>
    <dsp:sp modelId="{18237C90-3DFC-4883-AC3F-A15169B33642}">
      <dsp:nvSpPr>
        <dsp:cNvPr id="0" name=""/>
        <dsp:cNvSpPr/>
      </dsp:nvSpPr>
      <dsp:spPr>
        <a:xfrm rot="11880000">
          <a:off x="1231638" y="1780047"/>
          <a:ext cx="200821" cy="285549"/>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latin typeface="Arial" panose="020B0604020202020204" pitchFamily="34" charset="0"/>
            <a:cs typeface="Arial" panose="020B0604020202020204" pitchFamily="34" charset="0"/>
          </a:endParaRPr>
        </a:p>
      </dsp:txBody>
      <dsp:txXfrm rot="10800000">
        <a:off x="1290410" y="1846466"/>
        <a:ext cx="140575" cy="171329"/>
      </dsp:txXfrm>
    </dsp:sp>
    <dsp:sp modelId="{80ABE13F-164D-4F9F-9BAC-DB34E34F61BA}">
      <dsp:nvSpPr>
        <dsp:cNvPr id="0" name=""/>
        <dsp:cNvSpPr/>
      </dsp:nvSpPr>
      <dsp:spPr>
        <a:xfrm>
          <a:off x="5501" y="1097019"/>
          <a:ext cx="1169582" cy="1169582"/>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Drafted co-production and accessibility guide</a:t>
          </a:r>
        </a:p>
      </dsp:txBody>
      <dsp:txXfrm>
        <a:off x="176782" y="1268300"/>
        <a:ext cx="827020" cy="827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4D01F-7563-4873-BAEF-BF9D2FCB31C2}">
      <dsp:nvSpPr>
        <dsp:cNvPr id="0" name=""/>
        <dsp:cNvSpPr/>
      </dsp:nvSpPr>
      <dsp:spPr>
        <a:xfrm>
          <a:off x="3094" y="659216"/>
          <a:ext cx="2196806" cy="219680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0898" tIns="15240" rIns="120898" bIns="15240" numCol="1" spcCol="1270" anchor="ctr" anchorCtr="0">
          <a:noAutofit/>
        </a:bodyPr>
        <a:lstStyle/>
        <a:p>
          <a:pPr marL="0" lvl="0" indent="0" algn="ctr" defTabSz="533400">
            <a:lnSpc>
              <a:spcPct val="90000"/>
            </a:lnSpc>
            <a:spcBef>
              <a:spcPct val="0"/>
            </a:spcBef>
            <a:spcAft>
              <a:spcPct val="35000"/>
            </a:spcAft>
            <a:buNone/>
          </a:pPr>
          <a:r>
            <a:rPr lang="en-GB" sz="1200" b="0" i="0" kern="1200" dirty="0"/>
            <a:t>The LeDeR programme is  funded by NHS England and </a:t>
          </a:r>
          <a:r>
            <a:rPr lang="en-GB" sz="1200" kern="1200" dirty="0"/>
            <a:t>NHS </a:t>
          </a:r>
          <a:r>
            <a:rPr lang="en-GB" sz="1200" b="0" i="0" kern="1200" dirty="0"/>
            <a:t>Improvement to improve healthcare for people with a learning disability and autistic people.</a:t>
          </a:r>
          <a:endParaRPr lang="en-GB" sz="1200" kern="1200" dirty="0"/>
        </a:p>
      </dsp:txBody>
      <dsp:txXfrm>
        <a:off x="324809" y="980931"/>
        <a:ext cx="1553376" cy="1553376"/>
      </dsp:txXfrm>
    </dsp:sp>
    <dsp:sp modelId="{193642FC-0352-426E-8A67-1DA133A75ADE}">
      <dsp:nvSpPr>
        <dsp:cNvPr id="0" name=""/>
        <dsp:cNvSpPr/>
      </dsp:nvSpPr>
      <dsp:spPr>
        <a:xfrm>
          <a:off x="1760538" y="659216"/>
          <a:ext cx="2196806" cy="219680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0898" tIns="15240" rIns="120898" bIns="15240" numCol="1" spcCol="1270" anchor="ctr" anchorCtr="0">
          <a:noAutofit/>
        </a:bodyPr>
        <a:lstStyle/>
        <a:p>
          <a:pPr marL="0" lvl="0" indent="0" algn="ctr" defTabSz="533400">
            <a:lnSpc>
              <a:spcPct val="90000"/>
            </a:lnSpc>
            <a:spcBef>
              <a:spcPct val="0"/>
            </a:spcBef>
            <a:spcAft>
              <a:spcPct val="35000"/>
            </a:spcAft>
            <a:buNone/>
          </a:pPr>
          <a:r>
            <a:rPr lang="en-GB" sz="1200" b="0" i="0" kern="1200" dirty="0"/>
            <a:t>The Gloucestershire Integrated Care Board holds responsibility for delivering the local </a:t>
          </a:r>
          <a:r>
            <a:rPr lang="en-GB" sz="1200" kern="1200" dirty="0"/>
            <a:t>LeDeR programme.</a:t>
          </a:r>
        </a:p>
      </dsp:txBody>
      <dsp:txXfrm>
        <a:off x="2082253" y="980931"/>
        <a:ext cx="1553376" cy="155337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E0EC7-D180-4F1F-8A8B-3D0735D93320}">
      <dsp:nvSpPr>
        <dsp:cNvPr id="0" name=""/>
        <dsp:cNvSpPr/>
      </dsp:nvSpPr>
      <dsp:spPr>
        <a:xfrm>
          <a:off x="936007" y="895102"/>
          <a:ext cx="2229903" cy="222990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Quality Improvement</a:t>
          </a:r>
        </a:p>
      </dsp:txBody>
      <dsp:txXfrm>
        <a:off x="1262569" y="1221664"/>
        <a:ext cx="1576779" cy="1576779"/>
      </dsp:txXfrm>
    </dsp:sp>
    <dsp:sp modelId="{1A908776-1638-4B32-BE97-8F00D215689E}">
      <dsp:nvSpPr>
        <dsp:cNvPr id="0" name=""/>
        <dsp:cNvSpPr/>
      </dsp:nvSpPr>
      <dsp:spPr>
        <a:xfrm>
          <a:off x="1493483" y="398"/>
          <a:ext cx="1114951" cy="1114951"/>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rial" panose="020B0604020202020204" pitchFamily="34" charset="0"/>
              <a:cs typeface="Arial" panose="020B0604020202020204" pitchFamily="34" charset="0"/>
            </a:rPr>
            <a:t>Extended membership of QA panel – Pharmacist, MH  &amp; Autism Commissioner, Palliative Care Consultant</a:t>
          </a:r>
        </a:p>
      </dsp:txBody>
      <dsp:txXfrm>
        <a:off x="1656764" y="163679"/>
        <a:ext cx="788389" cy="788389"/>
      </dsp:txXfrm>
    </dsp:sp>
    <dsp:sp modelId="{472EED5E-02FB-4D10-802B-C82CA5ADCE20}">
      <dsp:nvSpPr>
        <dsp:cNvPr id="0" name=""/>
        <dsp:cNvSpPr/>
      </dsp:nvSpPr>
      <dsp:spPr>
        <a:xfrm>
          <a:off x="2945663" y="1452578"/>
          <a:ext cx="1114951" cy="1114951"/>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kern="1200" dirty="0">
              <a:latin typeface="Arial" panose="020B0604020202020204" pitchFamily="34" charset="0"/>
              <a:cs typeface="Arial" panose="020B0604020202020204" pitchFamily="34" charset="0"/>
            </a:rPr>
            <a:t>Plans to improve Annual Report accessibility</a:t>
          </a:r>
        </a:p>
      </dsp:txBody>
      <dsp:txXfrm>
        <a:off x="3108944" y="1615859"/>
        <a:ext cx="788389" cy="788389"/>
      </dsp:txXfrm>
    </dsp:sp>
    <dsp:sp modelId="{C1A77DDC-6F57-410A-B229-A93992289A5E}">
      <dsp:nvSpPr>
        <dsp:cNvPr id="0" name=""/>
        <dsp:cNvSpPr/>
      </dsp:nvSpPr>
      <dsp:spPr>
        <a:xfrm>
          <a:off x="1493483" y="2904758"/>
          <a:ext cx="1114951" cy="1114951"/>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kern="1200" dirty="0">
              <a:latin typeface="Arial" panose="020B0604020202020204" pitchFamily="34" charset="0"/>
              <a:cs typeface="Arial" panose="020B0604020202020204" pitchFamily="34" charset="0"/>
            </a:rPr>
            <a:t>Resources – G:Care content reviewed/updated</a:t>
          </a:r>
        </a:p>
      </dsp:txBody>
      <dsp:txXfrm>
        <a:off x="1656764" y="3068039"/>
        <a:ext cx="788389" cy="788389"/>
      </dsp:txXfrm>
    </dsp:sp>
    <dsp:sp modelId="{24D9256A-88F5-441E-A429-FC17AA3CC75B}">
      <dsp:nvSpPr>
        <dsp:cNvPr id="0" name=""/>
        <dsp:cNvSpPr/>
      </dsp:nvSpPr>
      <dsp:spPr>
        <a:xfrm>
          <a:off x="41303" y="1452578"/>
          <a:ext cx="1114951" cy="1114951"/>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kern="1200" dirty="0">
              <a:latin typeface="Arial" panose="020B0604020202020204" pitchFamily="34" charset="0"/>
              <a:cs typeface="Arial" panose="020B0604020202020204" pitchFamily="34" charset="0"/>
            </a:rPr>
            <a:t>Review LIA Tracker and Meeting format amended</a:t>
          </a:r>
        </a:p>
      </dsp:txBody>
      <dsp:txXfrm>
        <a:off x="204584" y="1615859"/>
        <a:ext cx="788389" cy="78838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7DBAB-69B1-4CE8-B507-DC12FD372CC2}">
      <dsp:nvSpPr>
        <dsp:cNvPr id="0" name=""/>
        <dsp:cNvSpPr/>
      </dsp:nvSpPr>
      <dsp:spPr>
        <a:xfrm>
          <a:off x="664273" y="0"/>
          <a:ext cx="7528436" cy="3564396"/>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4B32B44-360C-4DA9-9D5A-4D865C22F897}">
      <dsp:nvSpPr>
        <dsp:cNvPr id="0" name=""/>
        <dsp:cNvSpPr/>
      </dsp:nvSpPr>
      <dsp:spPr>
        <a:xfrm>
          <a:off x="4324" y="486055"/>
          <a:ext cx="2854301" cy="25922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bg1"/>
              </a:solidFill>
            </a:rPr>
            <a:t>Unlike reviews of child deaths, which are required by law, reviews of the deaths of people with learning disabilities and autistic people are not mandatory so professionals attending deaths are not required to report them to LeDeR.  There is no automatic communication to LeDeR of the deaths of people on GP Learning Disabilities Registers.  This makes it likely that notifications of deaths to LeDeR will be incomplete.</a:t>
          </a:r>
        </a:p>
      </dsp:txBody>
      <dsp:txXfrm>
        <a:off x="130869" y="612600"/>
        <a:ext cx="2601211" cy="2339195"/>
      </dsp:txXfrm>
    </dsp:sp>
    <dsp:sp modelId="{6C866008-065A-40FF-835F-67ACC000F5E7}">
      <dsp:nvSpPr>
        <dsp:cNvPr id="0" name=""/>
        <dsp:cNvSpPr/>
      </dsp:nvSpPr>
      <dsp:spPr>
        <a:xfrm>
          <a:off x="3001341" y="486055"/>
          <a:ext cx="2854301" cy="25922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Delays in reporting deaths to LeDeR may affect monthly notification figures as deaths can be reported to the LeDeR Programme at any time</a:t>
          </a:r>
          <a:r>
            <a:rPr lang="en-GB" sz="1300" kern="1200" dirty="0"/>
            <a:t>.</a:t>
          </a:r>
        </a:p>
      </dsp:txBody>
      <dsp:txXfrm>
        <a:off x="3127886" y="612600"/>
        <a:ext cx="2601211" cy="2339195"/>
      </dsp:txXfrm>
    </dsp:sp>
    <dsp:sp modelId="{36E0B348-01FA-4FD6-B248-04643558E255}">
      <dsp:nvSpPr>
        <dsp:cNvPr id="0" name=""/>
        <dsp:cNvSpPr/>
      </dsp:nvSpPr>
      <dsp:spPr>
        <a:xfrm>
          <a:off x="5998357" y="486055"/>
          <a:ext cx="2854301" cy="25922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It is important to remember that comparisons with the general population are indicative but not directly comparable: deaths of people with learning disabilities are notified to LeDeR from the age of 4 years, while general population data also includes information about children aged 0-3 years. </a:t>
          </a:r>
        </a:p>
      </dsp:txBody>
      <dsp:txXfrm>
        <a:off x="6124902" y="612600"/>
        <a:ext cx="2601211" cy="233919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147A7-0F0B-49A1-B626-2E9290488559}">
      <dsp:nvSpPr>
        <dsp:cNvPr id="0" name=""/>
        <dsp:cNvSpPr/>
      </dsp:nvSpPr>
      <dsp:spPr>
        <a:xfrm>
          <a:off x="576355" y="405984"/>
          <a:ext cx="1463860" cy="1463860"/>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GB" sz="800" b="0" i="0" kern="1200" baseline="0" dirty="0"/>
            <a:t>Of the 22 outstanding reviews:</a:t>
          </a:r>
          <a:endParaRPr lang="en-GB" sz="800" kern="1200" dirty="0"/>
        </a:p>
      </dsp:txBody>
      <dsp:txXfrm>
        <a:off x="771537" y="662160"/>
        <a:ext cx="1073497" cy="658737"/>
      </dsp:txXfrm>
    </dsp:sp>
    <dsp:sp modelId="{FE5247CF-EA88-43EA-8A71-BC5B820BBF53}">
      <dsp:nvSpPr>
        <dsp:cNvPr id="0" name=""/>
        <dsp:cNvSpPr/>
      </dsp:nvSpPr>
      <dsp:spPr>
        <a:xfrm>
          <a:off x="1056418" y="1375133"/>
          <a:ext cx="1463860" cy="1463860"/>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GB" sz="800" b="0" i="0" kern="1200" baseline="0" dirty="0"/>
            <a:t>1 case awaiting CDOP review.</a:t>
          </a:r>
        </a:p>
        <a:p>
          <a:pPr marL="0" lvl="0" indent="0" algn="ctr" defTabSz="355600">
            <a:lnSpc>
              <a:spcPct val="90000"/>
            </a:lnSpc>
            <a:spcBef>
              <a:spcPct val="0"/>
            </a:spcBef>
            <a:spcAft>
              <a:spcPct val="35000"/>
            </a:spcAft>
            <a:buNone/>
          </a:pPr>
          <a:r>
            <a:rPr lang="en-GB" sz="800" b="0" i="0" kern="1200" baseline="0" dirty="0"/>
            <a:t>6 reviews are awaiting completion</a:t>
          </a:r>
          <a:endParaRPr lang="en-GB" sz="800" kern="1200" dirty="0"/>
        </a:p>
      </dsp:txBody>
      <dsp:txXfrm>
        <a:off x="1504116" y="1753297"/>
        <a:ext cx="878316" cy="805123"/>
      </dsp:txXfrm>
    </dsp:sp>
    <dsp:sp modelId="{54F93740-E23D-4C0D-88D0-82E565847EBF}">
      <dsp:nvSpPr>
        <dsp:cNvPr id="0" name=""/>
        <dsp:cNvSpPr/>
      </dsp:nvSpPr>
      <dsp:spPr>
        <a:xfrm>
          <a:off x="0" y="1375133"/>
          <a:ext cx="1463860" cy="1463860"/>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GB" sz="800" b="0" i="0" kern="1200" baseline="0" dirty="0"/>
            <a:t>15 reviews have been completed and will be presented at  the Quality Assurance Panel in April , May June and July  2023.</a:t>
          </a:r>
          <a:endParaRPr lang="en-GB" sz="800" kern="1200" dirty="0"/>
        </a:p>
      </dsp:txBody>
      <dsp:txXfrm>
        <a:off x="137846" y="1753297"/>
        <a:ext cx="878316" cy="80512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2992B-7232-42B5-BA4C-F5EB8C4AD406}">
      <dsp:nvSpPr>
        <dsp:cNvPr id="0" name=""/>
        <dsp:cNvSpPr/>
      </dsp:nvSpPr>
      <dsp:spPr>
        <a:xfrm>
          <a:off x="920080" y="269"/>
          <a:ext cx="1192575" cy="126018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0" i="0" kern="1200" baseline="0" dirty="0"/>
            <a:t>26 reviews have been completed and submitted to the national programme.</a:t>
          </a:r>
          <a:endParaRPr lang="en-GB" sz="1000" kern="1200" dirty="0"/>
        </a:p>
      </dsp:txBody>
      <dsp:txXfrm>
        <a:off x="1094729" y="184819"/>
        <a:ext cx="843277" cy="89108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31EC9-7A17-4084-ADD6-D3552F091ACE}">
      <dsp:nvSpPr>
        <dsp:cNvPr id="0" name=""/>
        <dsp:cNvSpPr/>
      </dsp:nvSpPr>
      <dsp:spPr>
        <a:xfrm>
          <a:off x="108011" y="0"/>
          <a:ext cx="1224136" cy="19018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AAB5C-2FD8-4427-9381-17193E6A5DB3}">
      <dsp:nvSpPr>
        <dsp:cNvPr id="0" name=""/>
        <dsp:cNvSpPr/>
      </dsp:nvSpPr>
      <dsp:spPr>
        <a:xfrm>
          <a:off x="15751" y="0"/>
          <a:ext cx="1408656" cy="19018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baseline="0" dirty="0"/>
            <a:t>In the year 2022-2023 48 reviews were notified to the local programme compared to 42 in 2021-2022</a:t>
          </a:r>
          <a:endParaRPr lang="en-GB" sz="1400" kern="1200" dirty="0"/>
        </a:p>
      </dsp:txBody>
      <dsp:txXfrm>
        <a:off x="84516" y="68765"/>
        <a:ext cx="1271126" cy="176429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DACEF-E715-46B8-A736-5A488C10FE3A}">
      <dsp:nvSpPr>
        <dsp:cNvPr id="0" name=""/>
        <dsp:cNvSpPr/>
      </dsp:nvSpPr>
      <dsp:spPr>
        <a:xfrm>
          <a:off x="3283254" y="155223"/>
          <a:ext cx="4407878" cy="4407878"/>
        </a:xfrm>
        <a:prstGeom prst="diamond">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C1974A7-B8E4-4E6D-BE91-70FBAFE32662}">
      <dsp:nvSpPr>
        <dsp:cNvPr id="0" name=""/>
        <dsp:cNvSpPr/>
      </dsp:nvSpPr>
      <dsp:spPr>
        <a:xfrm>
          <a:off x="444" y="573972"/>
          <a:ext cx="9122189" cy="74616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dirty="0"/>
            <a:t>Gloucestershire Hospitals NHS Foundation Trust (Acute Care) were the biggest reporters of deaths since the programme began in 2017 (n= 96 deaths)32%, with Gloucestershire Health and Care NHS Foundation Trust (the County’s community NHS Provider) the second biggest reporters of deaths (</a:t>
          </a:r>
          <a:r>
            <a:rPr lang="en-GB" sz="1000" b="0" kern="1200" dirty="0"/>
            <a:t>n= 65 deaths) 22%.</a:t>
          </a:r>
          <a:endParaRPr lang="en-GB" sz="1000" kern="1200" dirty="0"/>
        </a:p>
      </dsp:txBody>
      <dsp:txXfrm>
        <a:off x="36869" y="610397"/>
        <a:ext cx="9049339" cy="673313"/>
      </dsp:txXfrm>
    </dsp:sp>
    <dsp:sp modelId="{2A12CA15-D047-485F-ADC9-F90937DF7BF7}">
      <dsp:nvSpPr>
        <dsp:cNvPr id="0" name=""/>
        <dsp:cNvSpPr/>
      </dsp:nvSpPr>
      <dsp:spPr>
        <a:xfrm flipH="1" flipV="1">
          <a:off x="3730572" y="1230413"/>
          <a:ext cx="5392506" cy="317746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F1C6EF9-D93E-4C1C-B022-E02A7AC68CD9}">
      <dsp:nvSpPr>
        <dsp:cNvPr id="0" name=""/>
        <dsp:cNvSpPr/>
      </dsp:nvSpPr>
      <dsp:spPr>
        <a:xfrm>
          <a:off x="3702003" y="2425281"/>
          <a:ext cx="1719072" cy="17190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E43E6FE-F34F-4751-B967-D6FF11060941}">
      <dsp:nvSpPr>
        <dsp:cNvPr id="0" name=""/>
        <dsp:cNvSpPr/>
      </dsp:nvSpPr>
      <dsp:spPr>
        <a:xfrm>
          <a:off x="5553312" y="2425281"/>
          <a:ext cx="1719072" cy="17190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651E7-2165-4E67-8FE6-91A1AD9311A5}">
      <dsp:nvSpPr>
        <dsp:cNvPr id="0" name=""/>
        <dsp:cNvSpPr/>
      </dsp:nvSpPr>
      <dsp:spPr>
        <a:xfrm>
          <a:off x="0" y="369332"/>
          <a:ext cx="2185490" cy="73866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This compares with 57% and 43% in 2021-2022.</a:t>
          </a:r>
        </a:p>
      </dsp:txBody>
      <dsp:txXfrm>
        <a:off x="21635" y="390967"/>
        <a:ext cx="2142220" cy="69539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DA852-DEF1-4218-B9A5-8541A19DB430}">
      <dsp:nvSpPr>
        <dsp:cNvPr id="0" name=""/>
        <dsp:cNvSpPr/>
      </dsp:nvSpPr>
      <dsp:spPr>
        <a:xfrm>
          <a:off x="1191167" y="4224"/>
          <a:ext cx="1544832" cy="1544832"/>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t>General population2% have LD. 0.7%  registered with LD on the GP lists </a:t>
          </a:r>
        </a:p>
      </dsp:txBody>
      <dsp:txXfrm>
        <a:off x="1406886" y="186393"/>
        <a:ext cx="890714" cy="1180494"/>
      </dsp:txXfrm>
    </dsp:sp>
    <dsp:sp modelId="{ED949442-C7B0-45D5-A4C7-9EEFDAA0F118}">
      <dsp:nvSpPr>
        <dsp:cNvPr id="0" name=""/>
        <dsp:cNvSpPr/>
      </dsp:nvSpPr>
      <dsp:spPr>
        <a:xfrm>
          <a:off x="2304559" y="4224"/>
          <a:ext cx="1544832" cy="1544832"/>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t>BME population numbers registered with LD on GP lists – 0.6% </a:t>
          </a:r>
        </a:p>
      </dsp:txBody>
      <dsp:txXfrm>
        <a:off x="2742958" y="186393"/>
        <a:ext cx="890714" cy="118049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EE980-51AA-4C32-836A-B5A3F3AFB7F8}">
      <dsp:nvSpPr>
        <dsp:cNvPr id="0" name=""/>
        <dsp:cNvSpPr/>
      </dsp:nvSpPr>
      <dsp:spPr>
        <a:xfrm>
          <a:off x="1102798" y="128605"/>
          <a:ext cx="1466811" cy="14668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92% of reviews 2022-2023 were undertaken on people who were white British</a:t>
          </a:r>
        </a:p>
      </dsp:txBody>
      <dsp:txXfrm>
        <a:off x="1317607" y="343414"/>
        <a:ext cx="1037193" cy="1037193"/>
      </dsp:txXfrm>
    </dsp:sp>
    <dsp:sp modelId="{F8A02955-6F74-4F29-9D8F-D5205FC293B9}">
      <dsp:nvSpPr>
        <dsp:cNvPr id="0" name=""/>
        <dsp:cNvSpPr/>
      </dsp:nvSpPr>
      <dsp:spPr>
        <a:xfrm rot="3600000">
          <a:off x="2186301" y="1559623"/>
          <a:ext cx="391154" cy="49504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215638" y="1607821"/>
        <a:ext cx="273808" cy="297028"/>
      </dsp:txXfrm>
    </dsp:sp>
    <dsp:sp modelId="{46791D46-BE15-4ABB-9C21-DFB119B68CCF}">
      <dsp:nvSpPr>
        <dsp:cNvPr id="0" name=""/>
        <dsp:cNvSpPr/>
      </dsp:nvSpPr>
      <dsp:spPr>
        <a:xfrm>
          <a:off x="2205218" y="2038052"/>
          <a:ext cx="1466811" cy="14668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6% of reviews were undertaken on people who were either from an ethnic minority or ethnic origin stated as unknown.</a:t>
          </a:r>
        </a:p>
      </dsp:txBody>
      <dsp:txXfrm>
        <a:off x="2420027" y="2252861"/>
        <a:ext cx="1037193" cy="1037193"/>
      </dsp:txXfrm>
    </dsp:sp>
    <dsp:sp modelId="{8D954C3B-7671-447F-84EB-0E27232AF160}">
      <dsp:nvSpPr>
        <dsp:cNvPr id="0" name=""/>
        <dsp:cNvSpPr/>
      </dsp:nvSpPr>
      <dsp:spPr>
        <a:xfrm rot="10800000">
          <a:off x="1651696" y="2523934"/>
          <a:ext cx="391154" cy="49504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1769042" y="2622944"/>
        <a:ext cx="273808" cy="297028"/>
      </dsp:txXfrm>
    </dsp:sp>
    <dsp:sp modelId="{F5BA582A-E150-43D8-9AF8-8FD8DB70C4DC}">
      <dsp:nvSpPr>
        <dsp:cNvPr id="0" name=""/>
        <dsp:cNvSpPr/>
      </dsp:nvSpPr>
      <dsp:spPr>
        <a:xfrm>
          <a:off x="378" y="2038052"/>
          <a:ext cx="1466811" cy="14668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Ethnicity was recorded in 98% of reviews  </a:t>
          </a:r>
        </a:p>
      </dsp:txBody>
      <dsp:txXfrm>
        <a:off x="215187" y="2252861"/>
        <a:ext cx="1037193" cy="1037193"/>
      </dsp:txXfrm>
    </dsp:sp>
    <dsp:sp modelId="{747893C1-A251-40E6-9C87-7737E190E894}">
      <dsp:nvSpPr>
        <dsp:cNvPr id="0" name=""/>
        <dsp:cNvSpPr/>
      </dsp:nvSpPr>
      <dsp:spPr>
        <a:xfrm rot="18000000">
          <a:off x="1083881" y="1578797"/>
          <a:ext cx="391154" cy="49504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113218" y="1728619"/>
        <a:ext cx="273808" cy="29702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BCA81-DF93-473C-8DA0-2E169A0A8727}">
      <dsp:nvSpPr>
        <dsp:cNvPr id="0" name=""/>
        <dsp:cNvSpPr/>
      </dsp:nvSpPr>
      <dsp:spPr>
        <a:xfrm>
          <a:off x="4428492" y="1510309"/>
          <a:ext cx="3133190" cy="543776"/>
        </a:xfrm>
        <a:custGeom>
          <a:avLst/>
          <a:gdLst/>
          <a:ahLst/>
          <a:cxnLst/>
          <a:rect l="0" t="0" r="0" b="0"/>
          <a:pathLst>
            <a:path>
              <a:moveTo>
                <a:pt x="0" y="0"/>
              </a:moveTo>
              <a:lnTo>
                <a:pt x="0" y="271888"/>
              </a:lnTo>
              <a:lnTo>
                <a:pt x="3133190" y="271888"/>
              </a:lnTo>
              <a:lnTo>
                <a:pt x="3133190" y="54377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A2D7D6F-03EB-4BBE-BB35-FD496AE649EA}">
      <dsp:nvSpPr>
        <dsp:cNvPr id="0" name=""/>
        <dsp:cNvSpPr/>
      </dsp:nvSpPr>
      <dsp:spPr>
        <a:xfrm>
          <a:off x="4382772" y="1510309"/>
          <a:ext cx="91440" cy="543776"/>
        </a:xfrm>
        <a:custGeom>
          <a:avLst/>
          <a:gdLst/>
          <a:ahLst/>
          <a:cxnLst/>
          <a:rect l="0" t="0" r="0" b="0"/>
          <a:pathLst>
            <a:path>
              <a:moveTo>
                <a:pt x="45720" y="0"/>
              </a:moveTo>
              <a:lnTo>
                <a:pt x="45720" y="54377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673D71-CBF9-4561-AA9B-BDC59E15FF53}">
      <dsp:nvSpPr>
        <dsp:cNvPr id="0" name=""/>
        <dsp:cNvSpPr/>
      </dsp:nvSpPr>
      <dsp:spPr>
        <a:xfrm>
          <a:off x="1295301" y="1510309"/>
          <a:ext cx="3133190" cy="543776"/>
        </a:xfrm>
        <a:custGeom>
          <a:avLst/>
          <a:gdLst/>
          <a:ahLst/>
          <a:cxnLst/>
          <a:rect l="0" t="0" r="0" b="0"/>
          <a:pathLst>
            <a:path>
              <a:moveTo>
                <a:pt x="3133190" y="0"/>
              </a:moveTo>
              <a:lnTo>
                <a:pt x="3133190" y="271888"/>
              </a:lnTo>
              <a:lnTo>
                <a:pt x="0" y="271888"/>
              </a:lnTo>
              <a:lnTo>
                <a:pt x="0" y="54377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1ED20B2-ABA3-44A7-B09B-BA4D03A20275}">
      <dsp:nvSpPr>
        <dsp:cNvPr id="0" name=""/>
        <dsp:cNvSpPr/>
      </dsp:nvSpPr>
      <dsp:spPr>
        <a:xfrm>
          <a:off x="3133785" y="215602"/>
          <a:ext cx="2589413" cy="12947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A small task and finish group within the LeDeR Learning into Action Group including experts by experience  has started planning some targeted work around reducing health inequalities and raising awareness of LeDeR in BME communities. This work is aimed at:</a:t>
          </a:r>
        </a:p>
      </dsp:txBody>
      <dsp:txXfrm>
        <a:off x="3133785" y="215602"/>
        <a:ext cx="2589413" cy="1294706"/>
      </dsp:txXfrm>
    </dsp:sp>
    <dsp:sp modelId="{392790E1-632E-4E0F-8BCD-167C583C75E2}">
      <dsp:nvSpPr>
        <dsp:cNvPr id="0" name=""/>
        <dsp:cNvSpPr/>
      </dsp:nvSpPr>
      <dsp:spPr>
        <a:xfrm>
          <a:off x="594" y="2054086"/>
          <a:ext cx="2589413" cy="12947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Increasing awareness of health inequalities and  LeDeR amongst communities minoritised by race and health and with health and care services that support them.</a:t>
          </a:r>
          <a:endParaRPr lang="en-GB" sz="1100" kern="1200"/>
        </a:p>
      </dsp:txBody>
      <dsp:txXfrm>
        <a:off x="594" y="2054086"/>
        <a:ext cx="2589413" cy="1294706"/>
      </dsp:txXfrm>
    </dsp:sp>
    <dsp:sp modelId="{CF9F236F-4D5B-42B6-8357-66FCD79463C8}">
      <dsp:nvSpPr>
        <dsp:cNvPr id="0" name=""/>
        <dsp:cNvSpPr/>
      </dsp:nvSpPr>
      <dsp:spPr>
        <a:xfrm>
          <a:off x="3133785" y="2054086"/>
          <a:ext cx="2589413" cy="12947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Increasing the uptake of Annual Health Checks amongst people with learning disabilities from communities minoritised by race.</a:t>
          </a:r>
          <a:endParaRPr lang="en-GB" sz="1100" kern="1200"/>
        </a:p>
      </dsp:txBody>
      <dsp:txXfrm>
        <a:off x="3133785" y="2054086"/>
        <a:ext cx="2589413" cy="1294706"/>
      </dsp:txXfrm>
    </dsp:sp>
    <dsp:sp modelId="{DA52FA27-06E0-434F-B29A-2C033AB60572}">
      <dsp:nvSpPr>
        <dsp:cNvPr id="0" name=""/>
        <dsp:cNvSpPr/>
      </dsp:nvSpPr>
      <dsp:spPr>
        <a:xfrm>
          <a:off x="6266975" y="2054086"/>
          <a:ext cx="2589413" cy="12947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In 2023-2024 working on the recommendations arising from Race and Health Observatory Report </a:t>
          </a:r>
          <a:r>
            <a:rPr lang="en-GB" sz="1100" b="1" u="sng" kern="1200">
              <a:hlinkClick xmlns:r="http://schemas.openxmlformats.org/officeDocument/2006/relationships" r:id="rId1"/>
            </a:rPr>
            <a:t>We deserve better: Ethnic minorities with a learning disability and access to healthcare - NHS - Race and Health ObservatoryNHS – Race and Health Observatory (nhsrho.org)</a:t>
          </a:r>
          <a:endParaRPr lang="en-GB" sz="1100" kern="1200"/>
        </a:p>
      </dsp:txBody>
      <dsp:txXfrm>
        <a:off x="6266975" y="2054086"/>
        <a:ext cx="2589413" cy="1294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E1B2C-8F96-4D74-A880-BEF16BC36D41}">
      <dsp:nvSpPr>
        <dsp:cNvPr id="0" name=""/>
        <dsp:cNvSpPr/>
      </dsp:nvSpPr>
      <dsp:spPr>
        <a:xfrm>
          <a:off x="3262" y="488288"/>
          <a:ext cx="2316632" cy="2316632"/>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492" tIns="15240" rIns="127492" bIns="15240" numCol="1" spcCol="1270" anchor="ctr" anchorCtr="0">
          <a:noAutofit/>
        </a:bodyPr>
        <a:lstStyle/>
        <a:p>
          <a:pPr marL="0" lvl="0" indent="0" algn="ctr" defTabSz="533400">
            <a:lnSpc>
              <a:spcPct val="90000"/>
            </a:lnSpc>
            <a:spcBef>
              <a:spcPct val="0"/>
            </a:spcBef>
            <a:spcAft>
              <a:spcPct val="35000"/>
            </a:spcAft>
            <a:buNone/>
          </a:pPr>
          <a:r>
            <a:rPr lang="en-GB" sz="1200" kern="1200" dirty="0"/>
            <a:t>Learning from lives and deaths – People with a learning disability and autistic people, or LeDeR (formerly known as the Learning from Deaths Review Programme) started in April 2017.</a:t>
          </a:r>
        </a:p>
      </dsp:txBody>
      <dsp:txXfrm>
        <a:off x="342525" y="827551"/>
        <a:ext cx="1638106" cy="1638106"/>
      </dsp:txXfrm>
    </dsp:sp>
    <dsp:sp modelId="{D6EA6765-2428-470E-AD58-C4EDDD7F84E5}">
      <dsp:nvSpPr>
        <dsp:cNvPr id="0" name=""/>
        <dsp:cNvSpPr/>
      </dsp:nvSpPr>
      <dsp:spPr>
        <a:xfrm>
          <a:off x="1856568" y="488288"/>
          <a:ext cx="2316632" cy="2316632"/>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492" tIns="13970" rIns="127492" bIns="13970" numCol="1" spcCol="1270" anchor="ctr" anchorCtr="0">
          <a:noAutofit/>
        </a:bodyPr>
        <a:lstStyle/>
        <a:p>
          <a:pPr marL="0" lvl="0" indent="0" algn="ctr" defTabSz="488950">
            <a:lnSpc>
              <a:spcPct val="90000"/>
            </a:lnSpc>
            <a:spcBef>
              <a:spcPct val="0"/>
            </a:spcBef>
            <a:spcAft>
              <a:spcPct val="35000"/>
            </a:spcAft>
            <a:buNone/>
          </a:pPr>
          <a:r>
            <a:rPr lang="en-GB" sz="1100" kern="1200" dirty="0"/>
            <a:t>It grew out of the Confidential Inquiry into Premature Deaths of People with a Learning Disability (CIPOLD) 2013 and was piloted in parts of the country in 2016. A commitment to continuing the LeDeR programme was made in the NHS Long Term Plan 2019</a:t>
          </a:r>
        </a:p>
      </dsp:txBody>
      <dsp:txXfrm>
        <a:off x="2195831" y="827551"/>
        <a:ext cx="1638106" cy="163810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79C1F-520A-461B-B6A4-47CAE40E5B60}">
      <dsp:nvSpPr>
        <dsp:cNvPr id="0" name=""/>
        <dsp:cNvSpPr/>
      </dsp:nvSpPr>
      <dsp:spPr>
        <a:xfrm>
          <a:off x="263556" y="537992"/>
          <a:ext cx="2436846" cy="2436846"/>
        </a:xfrm>
        <a:prstGeom prst="pie">
          <a:avLst>
            <a:gd name="adj1" fmla="val 16200000"/>
            <a:gd name="adj2" fmla="val 1928571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Nationa</a:t>
          </a:r>
          <a:r>
            <a:rPr lang="en-GB" sz="1100" b="0" kern="1200" dirty="0"/>
            <a:t>l 	</a:t>
          </a:r>
          <a:r>
            <a:rPr lang="en-GB" sz="700" b="1" kern="1200" dirty="0"/>
            <a:t>			</a:t>
          </a:r>
          <a:endParaRPr lang="en-GB" sz="700" kern="1200" dirty="0"/>
        </a:p>
      </dsp:txBody>
      <dsp:txXfrm>
        <a:off x="1506058" y="770073"/>
        <a:ext cx="667231" cy="420646"/>
      </dsp:txXfrm>
    </dsp:sp>
    <dsp:sp modelId="{6B162FDE-7209-48DD-BB09-F38B51A95E1B}">
      <dsp:nvSpPr>
        <dsp:cNvPr id="0" name=""/>
        <dsp:cNvSpPr/>
      </dsp:nvSpPr>
      <dsp:spPr>
        <a:xfrm>
          <a:off x="200604" y="668538"/>
          <a:ext cx="2436846" cy="2436846"/>
        </a:xfrm>
        <a:prstGeom prst="pie">
          <a:avLst>
            <a:gd name="adj1" fmla="val 19285716"/>
            <a:gd name="adj2" fmla="val 771428"/>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No. of deaths 3,304</a:t>
          </a:r>
        </a:p>
      </dsp:txBody>
      <dsp:txXfrm>
        <a:off x="1868684" y="1538840"/>
        <a:ext cx="707845" cy="449656"/>
      </dsp:txXfrm>
    </dsp:sp>
    <dsp:sp modelId="{172CA9DC-78F6-4E52-89D3-A78563157819}">
      <dsp:nvSpPr>
        <dsp:cNvPr id="0" name=""/>
        <dsp:cNvSpPr/>
      </dsp:nvSpPr>
      <dsp:spPr>
        <a:xfrm>
          <a:off x="200604" y="668538"/>
          <a:ext cx="2436846" cy="2436846"/>
        </a:xfrm>
        <a:prstGeom prst="pie">
          <a:avLst>
            <a:gd name="adj1" fmla="val 771428"/>
            <a:gd name="adj2" fmla="val 3857143"/>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56% male / 44% female</a:t>
          </a:r>
        </a:p>
      </dsp:txBody>
      <dsp:txXfrm>
        <a:off x="1767149" y="2119042"/>
        <a:ext cx="638221" cy="464161"/>
      </dsp:txXfrm>
    </dsp:sp>
    <dsp:sp modelId="{87E43030-C3FE-47BD-A22C-72BFC52A398F}">
      <dsp:nvSpPr>
        <dsp:cNvPr id="0" name=""/>
        <dsp:cNvSpPr/>
      </dsp:nvSpPr>
      <dsp:spPr>
        <a:xfrm>
          <a:off x="200604" y="668538"/>
          <a:ext cx="2436846" cy="2436846"/>
        </a:xfrm>
        <a:prstGeom prst="pie">
          <a:avLst>
            <a:gd name="adj1" fmla="val 3857226"/>
            <a:gd name="adj2" fmla="val 6942858"/>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Females median age at death: 60</a:t>
          </a:r>
        </a:p>
      </dsp:txBody>
      <dsp:txXfrm>
        <a:off x="1092664" y="2583203"/>
        <a:ext cx="652726" cy="464161"/>
      </dsp:txXfrm>
    </dsp:sp>
    <dsp:sp modelId="{DF673CD0-967C-442D-917D-4A47E7246BC3}">
      <dsp:nvSpPr>
        <dsp:cNvPr id="0" name=""/>
        <dsp:cNvSpPr/>
      </dsp:nvSpPr>
      <dsp:spPr>
        <a:xfrm>
          <a:off x="200604" y="668538"/>
          <a:ext cx="2436846" cy="2436846"/>
        </a:xfrm>
        <a:prstGeom prst="pie">
          <a:avLst>
            <a:gd name="adj1" fmla="val 6942858"/>
            <a:gd name="adj2" fmla="val 1002857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Males median age at death: 61</a:t>
          </a:r>
        </a:p>
      </dsp:txBody>
      <dsp:txXfrm>
        <a:off x="432685" y="2119042"/>
        <a:ext cx="638221" cy="464161"/>
      </dsp:txXfrm>
    </dsp:sp>
    <dsp:sp modelId="{AD14F6CA-15A1-4761-83DE-BEB80BB1EBEC}">
      <dsp:nvSpPr>
        <dsp:cNvPr id="0" name=""/>
        <dsp:cNvSpPr/>
      </dsp:nvSpPr>
      <dsp:spPr>
        <a:xfrm>
          <a:off x="200604" y="668538"/>
          <a:ext cx="2436846" cy="2436846"/>
        </a:xfrm>
        <a:prstGeom prst="pie">
          <a:avLst>
            <a:gd name="adj1" fmla="val 10028574"/>
            <a:gd name="adj2" fmla="val 1311428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Overall median age of death: 62 </a:t>
          </a:r>
        </a:p>
      </dsp:txBody>
      <dsp:txXfrm>
        <a:off x="261525" y="1538840"/>
        <a:ext cx="707845" cy="449656"/>
      </dsp:txXfrm>
    </dsp:sp>
    <dsp:sp modelId="{4D98C171-DED5-4438-A444-CAB7FB145DF5}">
      <dsp:nvSpPr>
        <dsp:cNvPr id="0" name=""/>
        <dsp:cNvSpPr/>
      </dsp:nvSpPr>
      <dsp:spPr>
        <a:xfrm>
          <a:off x="200604" y="668538"/>
          <a:ext cx="2436846" cy="2436846"/>
        </a:xfrm>
        <a:prstGeom prst="pie">
          <a:avLst>
            <a:gd name="adj1" fmla="val 13114284"/>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728588" y="900618"/>
        <a:ext cx="667231" cy="42064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95B9B-0540-4ACA-A376-512AE91F58C3}">
      <dsp:nvSpPr>
        <dsp:cNvPr id="0" name=""/>
        <dsp:cNvSpPr/>
      </dsp:nvSpPr>
      <dsp:spPr>
        <a:xfrm>
          <a:off x="1105739" y="162493"/>
          <a:ext cx="2418093" cy="2418093"/>
        </a:xfrm>
        <a:prstGeom prst="pie">
          <a:avLst>
            <a:gd name="adj1" fmla="val 16200000"/>
            <a:gd name="adj2" fmla="val 198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Regional </a:t>
          </a:r>
          <a:endParaRPr lang="en-GB" sz="1200" kern="1200" dirty="0"/>
        </a:p>
      </dsp:txBody>
      <dsp:txXfrm>
        <a:off x="2372360" y="471376"/>
        <a:ext cx="633310" cy="489376"/>
      </dsp:txXfrm>
    </dsp:sp>
    <dsp:sp modelId="{735BAD2C-8745-4C97-94FF-E1FA3DBA6925}">
      <dsp:nvSpPr>
        <dsp:cNvPr id="0" name=""/>
        <dsp:cNvSpPr/>
      </dsp:nvSpPr>
      <dsp:spPr>
        <a:xfrm>
          <a:off x="1134526" y="212294"/>
          <a:ext cx="2418093" cy="2418093"/>
        </a:xfrm>
        <a:prstGeom prst="pie">
          <a:avLst>
            <a:gd name="adj1" fmla="val 19800000"/>
            <a:gd name="adj2" fmla="val 18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t>No. of deaths 336</a:t>
          </a:r>
          <a:endParaRPr lang="en-GB" sz="800" kern="1200"/>
        </a:p>
      </dsp:txBody>
      <dsp:txXfrm>
        <a:off x="2775376" y="1191046"/>
        <a:ext cx="662097" cy="474982"/>
      </dsp:txXfrm>
    </dsp:sp>
    <dsp:sp modelId="{CC2B0EA5-1A5A-4DDA-BB7B-69916CA977C2}">
      <dsp:nvSpPr>
        <dsp:cNvPr id="0" name=""/>
        <dsp:cNvSpPr/>
      </dsp:nvSpPr>
      <dsp:spPr>
        <a:xfrm>
          <a:off x="1105739" y="262095"/>
          <a:ext cx="2418093" cy="2418093"/>
        </a:xfrm>
        <a:prstGeom prst="pie">
          <a:avLst>
            <a:gd name="adj1" fmla="val 1800000"/>
            <a:gd name="adj2" fmla="val 54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t>59% male  / 41%female</a:t>
          </a:r>
          <a:endParaRPr lang="en-GB" sz="800" kern="1200"/>
        </a:p>
      </dsp:txBody>
      <dsp:txXfrm>
        <a:off x="2372360" y="1896324"/>
        <a:ext cx="633310" cy="489376"/>
      </dsp:txXfrm>
    </dsp:sp>
    <dsp:sp modelId="{8AB1ED51-C407-497F-ACE6-B79CDB5C7EA6}">
      <dsp:nvSpPr>
        <dsp:cNvPr id="0" name=""/>
        <dsp:cNvSpPr/>
      </dsp:nvSpPr>
      <dsp:spPr>
        <a:xfrm>
          <a:off x="1048166" y="262095"/>
          <a:ext cx="2418093" cy="2418093"/>
        </a:xfrm>
        <a:prstGeom prst="pie">
          <a:avLst>
            <a:gd name="adj1" fmla="val 5400000"/>
            <a:gd name="adj2" fmla="val 90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t>Female median age at death: 58.5</a:t>
          </a:r>
          <a:endParaRPr lang="en-GB" sz="800" kern="1200"/>
        </a:p>
      </dsp:txBody>
      <dsp:txXfrm>
        <a:off x="1566329" y="1896324"/>
        <a:ext cx="633310" cy="489376"/>
      </dsp:txXfrm>
    </dsp:sp>
    <dsp:sp modelId="{21BE41BF-CDBC-44C4-B55C-7CBEA40AE8F3}">
      <dsp:nvSpPr>
        <dsp:cNvPr id="0" name=""/>
        <dsp:cNvSpPr/>
      </dsp:nvSpPr>
      <dsp:spPr>
        <a:xfrm>
          <a:off x="1019379" y="212294"/>
          <a:ext cx="2418093" cy="2418093"/>
        </a:xfrm>
        <a:prstGeom prst="pie">
          <a:avLst>
            <a:gd name="adj1" fmla="val 9000000"/>
            <a:gd name="adj2" fmla="val 126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t>Males median age at death; 61</a:t>
          </a:r>
          <a:endParaRPr lang="en-GB" sz="800" kern="1200"/>
        </a:p>
      </dsp:txBody>
      <dsp:txXfrm>
        <a:off x="1134526" y="1191046"/>
        <a:ext cx="662097" cy="474982"/>
      </dsp:txXfrm>
    </dsp:sp>
    <dsp:sp modelId="{EB0CB952-C931-4998-ABD6-06893058D015}">
      <dsp:nvSpPr>
        <dsp:cNvPr id="0" name=""/>
        <dsp:cNvSpPr/>
      </dsp:nvSpPr>
      <dsp:spPr>
        <a:xfrm>
          <a:off x="1048166" y="162493"/>
          <a:ext cx="2418093" cy="2418093"/>
        </a:xfrm>
        <a:prstGeom prst="pie">
          <a:avLst>
            <a:gd name="adj1" fmla="val 12600000"/>
            <a:gd name="adj2" fmla="val 162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t>Overall median age of death: 60 </a:t>
          </a:r>
          <a:endParaRPr lang="en-GB" sz="800" kern="1200"/>
        </a:p>
      </dsp:txBody>
      <dsp:txXfrm>
        <a:off x="1566329" y="471376"/>
        <a:ext cx="633310" cy="489376"/>
      </dsp:txXfrm>
    </dsp:sp>
    <dsp:sp modelId="{4DAEFF6A-DD10-4625-A5DF-6BB397BD6D29}">
      <dsp:nvSpPr>
        <dsp:cNvPr id="0" name=""/>
        <dsp:cNvSpPr/>
      </dsp:nvSpPr>
      <dsp:spPr>
        <a:xfrm>
          <a:off x="955960" y="12801"/>
          <a:ext cx="2717476" cy="2717476"/>
        </a:xfrm>
        <a:prstGeom prst="circularArrow">
          <a:avLst>
            <a:gd name="adj1" fmla="val 5085"/>
            <a:gd name="adj2" fmla="val 327528"/>
            <a:gd name="adj3" fmla="val 19472472"/>
            <a:gd name="adj4" fmla="val 16200251"/>
            <a:gd name="adj5" fmla="val 5932"/>
          </a:avLst>
        </a:prstGeom>
        <a:solidFill>
          <a:schemeClr val="accent4">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0BEBA5C-7051-47BD-A6C4-4EA96BBCE411}">
      <dsp:nvSpPr>
        <dsp:cNvPr id="0" name=""/>
        <dsp:cNvSpPr/>
      </dsp:nvSpPr>
      <dsp:spPr>
        <a:xfrm>
          <a:off x="984746" y="62603"/>
          <a:ext cx="2717476" cy="2717476"/>
        </a:xfrm>
        <a:prstGeom prst="circularArrow">
          <a:avLst>
            <a:gd name="adj1" fmla="val 5085"/>
            <a:gd name="adj2" fmla="val 327528"/>
            <a:gd name="adj3" fmla="val 1472472"/>
            <a:gd name="adj4" fmla="val 19800000"/>
            <a:gd name="adj5" fmla="val 5932"/>
          </a:avLst>
        </a:prstGeom>
        <a:solidFill>
          <a:schemeClr val="accent4">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07DD218-4ED5-4CA0-B216-4C8307207B6D}">
      <dsp:nvSpPr>
        <dsp:cNvPr id="0" name=""/>
        <dsp:cNvSpPr/>
      </dsp:nvSpPr>
      <dsp:spPr>
        <a:xfrm>
          <a:off x="955960" y="112404"/>
          <a:ext cx="2717476" cy="2717476"/>
        </a:xfrm>
        <a:prstGeom prst="circularArrow">
          <a:avLst>
            <a:gd name="adj1" fmla="val 5085"/>
            <a:gd name="adj2" fmla="val 327528"/>
            <a:gd name="adj3" fmla="val 5072221"/>
            <a:gd name="adj4" fmla="val 1800000"/>
            <a:gd name="adj5" fmla="val 5932"/>
          </a:avLst>
        </a:prstGeom>
        <a:solidFill>
          <a:schemeClr val="accent4">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B22AA21-7E09-443E-B752-A5B230F260E4}">
      <dsp:nvSpPr>
        <dsp:cNvPr id="0" name=""/>
        <dsp:cNvSpPr/>
      </dsp:nvSpPr>
      <dsp:spPr>
        <a:xfrm>
          <a:off x="898563" y="112404"/>
          <a:ext cx="2717476" cy="2717476"/>
        </a:xfrm>
        <a:prstGeom prst="circularArrow">
          <a:avLst>
            <a:gd name="adj1" fmla="val 5085"/>
            <a:gd name="adj2" fmla="val 327528"/>
            <a:gd name="adj3" fmla="val 8672472"/>
            <a:gd name="adj4" fmla="val 5400251"/>
            <a:gd name="adj5" fmla="val 5932"/>
          </a:avLst>
        </a:prstGeom>
        <a:solidFill>
          <a:schemeClr val="accent4">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B1FDB9-07A7-4131-B734-F3FFB17EC435}">
      <dsp:nvSpPr>
        <dsp:cNvPr id="0" name=""/>
        <dsp:cNvSpPr/>
      </dsp:nvSpPr>
      <dsp:spPr>
        <a:xfrm>
          <a:off x="869776" y="62603"/>
          <a:ext cx="2717476" cy="2717476"/>
        </a:xfrm>
        <a:prstGeom prst="circularArrow">
          <a:avLst>
            <a:gd name="adj1" fmla="val 5085"/>
            <a:gd name="adj2" fmla="val 327528"/>
            <a:gd name="adj3" fmla="val 12272472"/>
            <a:gd name="adj4" fmla="val 9000000"/>
            <a:gd name="adj5" fmla="val 5932"/>
          </a:avLst>
        </a:prstGeom>
        <a:solidFill>
          <a:schemeClr val="accent4">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1A0FD74-231C-4BB8-A048-9FFCC694F734}">
      <dsp:nvSpPr>
        <dsp:cNvPr id="0" name=""/>
        <dsp:cNvSpPr/>
      </dsp:nvSpPr>
      <dsp:spPr>
        <a:xfrm>
          <a:off x="898563" y="12801"/>
          <a:ext cx="2717476" cy="2717476"/>
        </a:xfrm>
        <a:prstGeom prst="circularArrow">
          <a:avLst>
            <a:gd name="adj1" fmla="val 5085"/>
            <a:gd name="adj2" fmla="val 327528"/>
            <a:gd name="adj3" fmla="val 15872221"/>
            <a:gd name="adj4" fmla="val 12600000"/>
            <a:gd name="adj5" fmla="val 5932"/>
          </a:avLst>
        </a:prstGeom>
        <a:solidFill>
          <a:schemeClr val="accent4">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CCB3B-67B7-4355-A4CB-3DC6186226A8}">
      <dsp:nvSpPr>
        <dsp:cNvPr id="0" name=""/>
        <dsp:cNvSpPr/>
      </dsp:nvSpPr>
      <dsp:spPr>
        <a:xfrm>
          <a:off x="241648" y="448706"/>
          <a:ext cx="2255386" cy="2255386"/>
        </a:xfrm>
        <a:prstGeom prst="pie">
          <a:avLst>
            <a:gd name="adj1" fmla="val 16200000"/>
            <a:gd name="adj2" fmla="val 19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t>Gloucestershire</a:t>
          </a:r>
          <a:endParaRPr lang="en-GB" sz="600" kern="1200" dirty="0"/>
        </a:p>
      </dsp:txBody>
      <dsp:txXfrm>
        <a:off x="1423041" y="736805"/>
        <a:ext cx="590696" cy="456447"/>
      </dsp:txXfrm>
    </dsp:sp>
    <dsp:sp modelId="{1E7551AA-E696-474F-87FC-A86DB7FC56D5}">
      <dsp:nvSpPr>
        <dsp:cNvPr id="0" name=""/>
        <dsp:cNvSpPr/>
      </dsp:nvSpPr>
      <dsp:spPr>
        <a:xfrm>
          <a:off x="268498" y="495156"/>
          <a:ext cx="2255386" cy="2255386"/>
        </a:xfrm>
        <a:prstGeom prst="pie">
          <a:avLst>
            <a:gd name="adj1" fmla="val 19800000"/>
            <a:gd name="adj2" fmla="val 18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No. of deaths 48</a:t>
          </a:r>
        </a:p>
      </dsp:txBody>
      <dsp:txXfrm>
        <a:off x="1798939" y="1408051"/>
        <a:ext cx="617546" cy="443022"/>
      </dsp:txXfrm>
    </dsp:sp>
    <dsp:sp modelId="{FD997EBD-B048-47D5-BB7B-D395DF58DAFF}">
      <dsp:nvSpPr>
        <dsp:cNvPr id="0" name=""/>
        <dsp:cNvSpPr/>
      </dsp:nvSpPr>
      <dsp:spPr>
        <a:xfrm>
          <a:off x="241648" y="541606"/>
          <a:ext cx="2255386" cy="2255386"/>
        </a:xfrm>
        <a:prstGeom prst="pie">
          <a:avLst>
            <a:gd name="adj1" fmla="val 1800000"/>
            <a:gd name="adj2" fmla="val 54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46% Male / 54% female</a:t>
          </a:r>
        </a:p>
      </dsp:txBody>
      <dsp:txXfrm>
        <a:off x="1423041" y="2065872"/>
        <a:ext cx="590696" cy="456447"/>
      </dsp:txXfrm>
    </dsp:sp>
    <dsp:sp modelId="{7AA08065-00D6-49AB-B519-F2D646576A14}">
      <dsp:nvSpPr>
        <dsp:cNvPr id="0" name=""/>
        <dsp:cNvSpPr/>
      </dsp:nvSpPr>
      <dsp:spPr>
        <a:xfrm>
          <a:off x="187948" y="541606"/>
          <a:ext cx="2255386" cy="2255386"/>
        </a:xfrm>
        <a:prstGeom prst="pie">
          <a:avLst>
            <a:gd name="adj1" fmla="val 5400000"/>
            <a:gd name="adj2" fmla="val 90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Females median age at death 63years</a:t>
          </a:r>
        </a:p>
      </dsp:txBody>
      <dsp:txXfrm>
        <a:off x="671246" y="2065872"/>
        <a:ext cx="590696" cy="456447"/>
      </dsp:txXfrm>
    </dsp:sp>
    <dsp:sp modelId="{10453EA4-4647-497F-970D-D6994F81DAB9}">
      <dsp:nvSpPr>
        <dsp:cNvPr id="0" name=""/>
        <dsp:cNvSpPr/>
      </dsp:nvSpPr>
      <dsp:spPr>
        <a:xfrm>
          <a:off x="161099" y="495156"/>
          <a:ext cx="2255386" cy="2255386"/>
        </a:xfrm>
        <a:prstGeom prst="pie">
          <a:avLst>
            <a:gd name="adj1" fmla="val 9000000"/>
            <a:gd name="adj2" fmla="val 1260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Males median age of death 64yrs</a:t>
          </a:r>
        </a:p>
      </dsp:txBody>
      <dsp:txXfrm>
        <a:off x="268498" y="1408051"/>
        <a:ext cx="617546" cy="443022"/>
      </dsp:txXfrm>
    </dsp:sp>
    <dsp:sp modelId="{14C6F59F-7C0D-4448-B0CB-0DF0C571D90A}">
      <dsp:nvSpPr>
        <dsp:cNvPr id="0" name=""/>
        <dsp:cNvSpPr/>
      </dsp:nvSpPr>
      <dsp:spPr>
        <a:xfrm>
          <a:off x="187948" y="448706"/>
          <a:ext cx="2255386" cy="2255386"/>
        </a:xfrm>
        <a:prstGeom prst="pie">
          <a:avLst>
            <a:gd name="adj1" fmla="val 12600000"/>
            <a:gd name="adj2" fmla="val 162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Overall median age of death 63yrs</a:t>
          </a:r>
        </a:p>
      </dsp:txBody>
      <dsp:txXfrm>
        <a:off x="671246" y="736805"/>
        <a:ext cx="590696" cy="456447"/>
      </dsp:txXfrm>
    </dsp:sp>
    <dsp:sp modelId="{05923C5A-A6AA-453F-8362-D7BA549BB486}">
      <dsp:nvSpPr>
        <dsp:cNvPr id="0" name=""/>
        <dsp:cNvSpPr/>
      </dsp:nvSpPr>
      <dsp:spPr>
        <a:xfrm>
          <a:off x="101947" y="309087"/>
          <a:ext cx="2534624" cy="2534624"/>
        </a:xfrm>
        <a:prstGeom prst="circularArrow">
          <a:avLst>
            <a:gd name="adj1" fmla="val 5085"/>
            <a:gd name="adj2" fmla="val 327528"/>
            <a:gd name="adj3" fmla="val 19472472"/>
            <a:gd name="adj4" fmla="val 16200251"/>
            <a:gd name="adj5" fmla="val 5932"/>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1511EB2-6A7A-47B7-8979-7B8B42295058}">
      <dsp:nvSpPr>
        <dsp:cNvPr id="0" name=""/>
        <dsp:cNvSpPr/>
      </dsp:nvSpPr>
      <dsp:spPr>
        <a:xfrm>
          <a:off x="128796" y="355537"/>
          <a:ext cx="2534624" cy="2534624"/>
        </a:xfrm>
        <a:prstGeom prst="circularArrow">
          <a:avLst>
            <a:gd name="adj1" fmla="val 5085"/>
            <a:gd name="adj2" fmla="val 327528"/>
            <a:gd name="adj3" fmla="val 1472472"/>
            <a:gd name="adj4" fmla="val 19800000"/>
            <a:gd name="adj5" fmla="val 5932"/>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37471B0-3B29-4C7B-A5F9-6FF099D21E78}">
      <dsp:nvSpPr>
        <dsp:cNvPr id="0" name=""/>
        <dsp:cNvSpPr/>
      </dsp:nvSpPr>
      <dsp:spPr>
        <a:xfrm>
          <a:off x="101947" y="401987"/>
          <a:ext cx="2534624" cy="2534624"/>
        </a:xfrm>
        <a:prstGeom prst="circularArrow">
          <a:avLst>
            <a:gd name="adj1" fmla="val 5085"/>
            <a:gd name="adj2" fmla="val 327528"/>
            <a:gd name="adj3" fmla="val 5072221"/>
            <a:gd name="adj4" fmla="val 1800000"/>
            <a:gd name="adj5" fmla="val 5932"/>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F2FF7CA-E92D-4EA6-8D89-90973A104EEB}">
      <dsp:nvSpPr>
        <dsp:cNvPr id="0" name=""/>
        <dsp:cNvSpPr/>
      </dsp:nvSpPr>
      <dsp:spPr>
        <a:xfrm>
          <a:off x="48412" y="401987"/>
          <a:ext cx="2534624" cy="2534624"/>
        </a:xfrm>
        <a:prstGeom prst="circularArrow">
          <a:avLst>
            <a:gd name="adj1" fmla="val 5085"/>
            <a:gd name="adj2" fmla="val 327528"/>
            <a:gd name="adj3" fmla="val 8672472"/>
            <a:gd name="adj4" fmla="val 5400251"/>
            <a:gd name="adj5" fmla="val 5932"/>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57D7ADF-5B1B-436A-9C98-4EFDDF4D070E}">
      <dsp:nvSpPr>
        <dsp:cNvPr id="0" name=""/>
        <dsp:cNvSpPr/>
      </dsp:nvSpPr>
      <dsp:spPr>
        <a:xfrm>
          <a:off x="21562" y="355537"/>
          <a:ext cx="2534624" cy="2534624"/>
        </a:xfrm>
        <a:prstGeom prst="circularArrow">
          <a:avLst>
            <a:gd name="adj1" fmla="val 5085"/>
            <a:gd name="adj2" fmla="val 327528"/>
            <a:gd name="adj3" fmla="val 12272472"/>
            <a:gd name="adj4" fmla="val 9000000"/>
            <a:gd name="adj5" fmla="val 5932"/>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DA0DED4-8546-4A54-834F-772ABE1CC3E1}">
      <dsp:nvSpPr>
        <dsp:cNvPr id="0" name=""/>
        <dsp:cNvSpPr/>
      </dsp:nvSpPr>
      <dsp:spPr>
        <a:xfrm>
          <a:off x="48412" y="309087"/>
          <a:ext cx="2534624" cy="2534624"/>
        </a:xfrm>
        <a:prstGeom prst="circularArrow">
          <a:avLst>
            <a:gd name="adj1" fmla="val 5085"/>
            <a:gd name="adj2" fmla="val 327528"/>
            <a:gd name="adj3" fmla="val 15872221"/>
            <a:gd name="adj4" fmla="val 12600000"/>
            <a:gd name="adj5" fmla="val 5932"/>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81C86-BCE5-48B0-AAB1-0F94F72F49AE}">
      <dsp:nvSpPr>
        <dsp:cNvPr id="0" name=""/>
        <dsp:cNvSpPr/>
      </dsp:nvSpPr>
      <dsp:spPr>
        <a:xfrm>
          <a:off x="0" y="4925"/>
          <a:ext cx="5094312" cy="6364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Compared to national and regional data ,Gloucestershire  has a better median age of death - 63 years</a:t>
          </a:r>
          <a:endParaRPr lang="en-GB" sz="1600" kern="1200" dirty="0"/>
        </a:p>
      </dsp:txBody>
      <dsp:txXfrm>
        <a:off x="31070" y="35995"/>
        <a:ext cx="5032172" cy="57434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3C98C-2262-4C08-913D-7384DF6E6192}">
      <dsp:nvSpPr>
        <dsp:cNvPr id="0" name=""/>
        <dsp:cNvSpPr/>
      </dsp:nvSpPr>
      <dsp:spPr>
        <a:xfrm>
          <a:off x="0" y="0"/>
          <a:ext cx="2016223" cy="3168351"/>
        </a:xfrm>
        <a:prstGeom prst="roundRect">
          <a:avLst>
            <a:gd name="adj" fmla="val 1000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LeDeR National Top 4 Causes of Death 2021</a:t>
          </a:r>
          <a:endParaRPr lang="en-GB" sz="1900" kern="1200" dirty="0"/>
        </a:p>
      </dsp:txBody>
      <dsp:txXfrm>
        <a:off x="0" y="0"/>
        <a:ext cx="2016223" cy="950505"/>
      </dsp:txXfrm>
    </dsp:sp>
    <dsp:sp modelId="{36AE06F5-C6DF-43CC-AA14-F0CFE7E11CA9}">
      <dsp:nvSpPr>
        <dsp:cNvPr id="0" name=""/>
        <dsp:cNvSpPr/>
      </dsp:nvSpPr>
      <dsp:spPr>
        <a:xfrm>
          <a:off x="201622" y="950582"/>
          <a:ext cx="1612978"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GB" sz="1300" kern="1200"/>
            <a:t>Covid-19 </a:t>
          </a:r>
        </a:p>
      </dsp:txBody>
      <dsp:txXfrm>
        <a:off x="215141" y="964101"/>
        <a:ext cx="1585940" cy="434523"/>
      </dsp:txXfrm>
    </dsp:sp>
    <dsp:sp modelId="{26ECF873-EDA5-4F2F-AC12-0F57557BC176}">
      <dsp:nvSpPr>
        <dsp:cNvPr id="0" name=""/>
        <dsp:cNvSpPr/>
      </dsp:nvSpPr>
      <dsp:spPr>
        <a:xfrm>
          <a:off x="201622" y="1483153"/>
          <a:ext cx="1612978"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GB" sz="1300" kern="1200" dirty="0"/>
            <a:t>Diseases of the Circulatory system</a:t>
          </a:r>
        </a:p>
      </dsp:txBody>
      <dsp:txXfrm>
        <a:off x="215141" y="1496672"/>
        <a:ext cx="1585940" cy="434523"/>
      </dsp:txXfrm>
    </dsp:sp>
    <dsp:sp modelId="{64F752EB-57F6-4670-B22E-A9ACC3E5207E}">
      <dsp:nvSpPr>
        <dsp:cNvPr id="0" name=""/>
        <dsp:cNvSpPr/>
      </dsp:nvSpPr>
      <dsp:spPr>
        <a:xfrm>
          <a:off x="201622" y="2015724"/>
          <a:ext cx="1612978"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GB" sz="1300" kern="1200"/>
            <a:t>Diseases of the respiratory system</a:t>
          </a:r>
        </a:p>
      </dsp:txBody>
      <dsp:txXfrm>
        <a:off x="215141" y="2029243"/>
        <a:ext cx="1585940" cy="434523"/>
      </dsp:txXfrm>
    </dsp:sp>
    <dsp:sp modelId="{7629DFC4-4C86-48C2-9992-823250136701}">
      <dsp:nvSpPr>
        <dsp:cNvPr id="0" name=""/>
        <dsp:cNvSpPr/>
      </dsp:nvSpPr>
      <dsp:spPr>
        <a:xfrm>
          <a:off x="201622" y="2548294"/>
          <a:ext cx="1612978"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GB" sz="1300" kern="1200"/>
            <a:t>Cancers </a:t>
          </a:r>
        </a:p>
      </dsp:txBody>
      <dsp:txXfrm>
        <a:off x="215141" y="2561813"/>
        <a:ext cx="1585940" cy="43452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CC9AF-4A40-4728-968C-F5B1E9A87D12}">
      <dsp:nvSpPr>
        <dsp:cNvPr id="0" name=""/>
        <dsp:cNvSpPr/>
      </dsp:nvSpPr>
      <dsp:spPr>
        <a:xfrm>
          <a:off x="0" y="0"/>
          <a:ext cx="2853678" cy="3168351"/>
        </a:xfrm>
        <a:prstGeom prst="roundRect">
          <a:avLst>
            <a:gd name="adj" fmla="val 1000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LeDeR Regional Top 4 Causes of Death 2021 </a:t>
          </a:r>
          <a:endParaRPr lang="en-GB" sz="2300" kern="1200" dirty="0"/>
        </a:p>
      </dsp:txBody>
      <dsp:txXfrm>
        <a:off x="0" y="0"/>
        <a:ext cx="2853678" cy="950505"/>
      </dsp:txXfrm>
    </dsp:sp>
    <dsp:sp modelId="{EFD480F8-F734-4C2A-A099-4EE1748DAF5E}">
      <dsp:nvSpPr>
        <dsp:cNvPr id="0" name=""/>
        <dsp:cNvSpPr/>
      </dsp:nvSpPr>
      <dsp:spPr>
        <a:xfrm>
          <a:off x="285367" y="950582"/>
          <a:ext cx="2282942"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Covid-19</a:t>
          </a:r>
        </a:p>
      </dsp:txBody>
      <dsp:txXfrm>
        <a:off x="298886" y="964101"/>
        <a:ext cx="2255904" cy="434523"/>
      </dsp:txXfrm>
    </dsp:sp>
    <dsp:sp modelId="{ACA71C9A-8220-438B-B63F-70C9FCCA7416}">
      <dsp:nvSpPr>
        <dsp:cNvPr id="0" name=""/>
        <dsp:cNvSpPr/>
      </dsp:nvSpPr>
      <dsp:spPr>
        <a:xfrm>
          <a:off x="285367" y="1483153"/>
          <a:ext cx="2282942"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Cancer</a:t>
          </a:r>
        </a:p>
      </dsp:txBody>
      <dsp:txXfrm>
        <a:off x="298886" y="1496672"/>
        <a:ext cx="2255904" cy="434523"/>
      </dsp:txXfrm>
    </dsp:sp>
    <dsp:sp modelId="{61F9B521-D898-41A2-B57F-5E079209630E}">
      <dsp:nvSpPr>
        <dsp:cNvPr id="0" name=""/>
        <dsp:cNvSpPr/>
      </dsp:nvSpPr>
      <dsp:spPr>
        <a:xfrm>
          <a:off x="285367" y="2015724"/>
          <a:ext cx="2282942"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Malformations; deformation and chromosomal  abnormalities</a:t>
          </a:r>
        </a:p>
      </dsp:txBody>
      <dsp:txXfrm>
        <a:off x="298886" y="2029243"/>
        <a:ext cx="2255904" cy="434523"/>
      </dsp:txXfrm>
    </dsp:sp>
    <dsp:sp modelId="{96709E60-6896-4B11-8870-2AFDE2691A31}">
      <dsp:nvSpPr>
        <dsp:cNvPr id="0" name=""/>
        <dsp:cNvSpPr/>
      </dsp:nvSpPr>
      <dsp:spPr>
        <a:xfrm>
          <a:off x="285367" y="2548294"/>
          <a:ext cx="2282942" cy="4615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Influenza  and pneumonia</a:t>
          </a:r>
        </a:p>
      </dsp:txBody>
      <dsp:txXfrm>
        <a:off x="298886" y="2561813"/>
        <a:ext cx="2255904" cy="43452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25468-1ECE-4FDB-BAD0-139042D54C3D}">
      <dsp:nvSpPr>
        <dsp:cNvPr id="0" name=""/>
        <dsp:cNvSpPr/>
      </dsp:nvSpPr>
      <dsp:spPr>
        <a:xfrm>
          <a:off x="2594" y="444136"/>
          <a:ext cx="2058556" cy="12351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0" kern="1200" baseline="0" dirty="0"/>
            <a:t>Of the 26 reviews completed in 2022-2023 reviewers judged DNACPR documentation and processes to have been correctly followed in 24 of the deaths. </a:t>
          </a:r>
          <a:endParaRPr lang="en-US" sz="1200" kern="1200" dirty="0"/>
        </a:p>
      </dsp:txBody>
      <dsp:txXfrm>
        <a:off x="2594" y="444136"/>
        <a:ext cx="2058556" cy="1235134"/>
      </dsp:txXfrm>
    </dsp:sp>
    <dsp:sp modelId="{9C2ECAC9-4BF5-4AB8-BCBC-95FA9CEEFE8C}">
      <dsp:nvSpPr>
        <dsp:cNvPr id="0" name=""/>
        <dsp:cNvSpPr/>
      </dsp:nvSpPr>
      <dsp:spPr>
        <a:xfrm>
          <a:off x="2267007" y="444136"/>
          <a:ext cx="2058556" cy="12351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0" kern="1200" baseline="0"/>
            <a:t>DNACPR was present in 92% of completed reviews.</a:t>
          </a:r>
          <a:endParaRPr lang="en-US" sz="1200" kern="1200"/>
        </a:p>
      </dsp:txBody>
      <dsp:txXfrm>
        <a:off x="2267007" y="444136"/>
        <a:ext cx="2058556" cy="1235134"/>
      </dsp:txXfrm>
    </dsp:sp>
    <dsp:sp modelId="{DB4E7601-9A24-4A6E-BD79-45307F317CCE}">
      <dsp:nvSpPr>
        <dsp:cNvPr id="0" name=""/>
        <dsp:cNvSpPr/>
      </dsp:nvSpPr>
      <dsp:spPr>
        <a:xfrm>
          <a:off x="4531419" y="444136"/>
          <a:ext cx="2058556" cy="12351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Nationally in 2021 Nationally  64%  had a DNACPR.</a:t>
          </a:r>
          <a:endParaRPr lang="en-US" sz="1200" kern="1200"/>
        </a:p>
      </dsp:txBody>
      <dsp:txXfrm>
        <a:off x="4531419" y="444136"/>
        <a:ext cx="2058556" cy="1235134"/>
      </dsp:txXfrm>
    </dsp:sp>
    <dsp:sp modelId="{F6E0386B-F22B-4D80-ADD8-29EB923C62E2}">
      <dsp:nvSpPr>
        <dsp:cNvPr id="0" name=""/>
        <dsp:cNvSpPr/>
      </dsp:nvSpPr>
      <dsp:spPr>
        <a:xfrm>
          <a:off x="6795832" y="444136"/>
          <a:ext cx="2058556" cy="12351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Nationally 60% DNACPR’s was  followed at  time of death, down 23% from 78% in 2019. </a:t>
          </a:r>
          <a:endParaRPr lang="en-US" sz="1200" kern="1200"/>
        </a:p>
      </dsp:txBody>
      <dsp:txXfrm>
        <a:off x="6795832" y="444136"/>
        <a:ext cx="2058556" cy="1235134"/>
      </dsp:txXfrm>
    </dsp:sp>
    <dsp:sp modelId="{20B36C09-1C4E-411D-9485-3257FCCDE2C5}">
      <dsp:nvSpPr>
        <dsp:cNvPr id="0" name=""/>
        <dsp:cNvSpPr/>
      </dsp:nvSpPr>
      <dsp:spPr>
        <a:xfrm>
          <a:off x="1134801" y="1885125"/>
          <a:ext cx="2058556" cy="12351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0" kern="1200" baseline="0"/>
            <a:t>11 (42%), of the 26 reviews completed had an end-of-life care plan where the death was expected compared to 57% in 2021</a:t>
          </a:r>
          <a:endParaRPr lang="en-US" sz="1200" kern="1200"/>
        </a:p>
      </dsp:txBody>
      <dsp:txXfrm>
        <a:off x="1134801" y="1885125"/>
        <a:ext cx="2058556" cy="1235134"/>
      </dsp:txXfrm>
    </dsp:sp>
    <dsp:sp modelId="{E7B7168B-6527-49DD-83B1-4990F47607D3}">
      <dsp:nvSpPr>
        <dsp:cNvPr id="0" name=""/>
        <dsp:cNvSpPr/>
      </dsp:nvSpPr>
      <dsp:spPr>
        <a:xfrm>
          <a:off x="3399213" y="1885125"/>
          <a:ext cx="2058556" cy="12351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0" kern="1200" baseline="0"/>
            <a:t>12 (46%)  of the reviews completed  had an end-of-life care plan in place where the death was unexpected. </a:t>
          </a:r>
          <a:endParaRPr lang="en-US" sz="1200" kern="1200"/>
        </a:p>
      </dsp:txBody>
      <dsp:txXfrm>
        <a:off x="3399213" y="1885125"/>
        <a:ext cx="2058556" cy="1235134"/>
      </dsp:txXfrm>
    </dsp:sp>
    <dsp:sp modelId="{8F469D89-4188-44C2-9779-FFEBC155848E}">
      <dsp:nvSpPr>
        <dsp:cNvPr id="0" name=""/>
        <dsp:cNvSpPr/>
      </dsp:nvSpPr>
      <dsp:spPr>
        <a:xfrm>
          <a:off x="5663626" y="1885125"/>
          <a:ext cx="2058556" cy="123513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0" kern="1200" baseline="0"/>
            <a:t>In Gloucestershire only 2% of people didn’t have a DNACPR  compared to national and region</a:t>
          </a:r>
          <a:endParaRPr lang="en-US" sz="1200" kern="1200"/>
        </a:p>
      </dsp:txBody>
      <dsp:txXfrm>
        <a:off x="5663626" y="1885125"/>
        <a:ext cx="2058556" cy="123513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1D39F-7D50-4E05-99E1-2A7D757D4D5F}">
      <dsp:nvSpPr>
        <dsp:cNvPr id="0" name=""/>
        <dsp:cNvSpPr/>
      </dsp:nvSpPr>
      <dsp:spPr>
        <a:xfrm>
          <a:off x="64202" y="717"/>
          <a:ext cx="5848259" cy="35089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What does the programme need to change</a:t>
          </a:r>
        </a:p>
        <a:p>
          <a:pPr marL="57150" lvl="1" indent="-57150" algn="l" defTabSz="488950">
            <a:lnSpc>
              <a:spcPct val="90000"/>
            </a:lnSpc>
            <a:spcBef>
              <a:spcPct val="0"/>
            </a:spcBef>
            <a:spcAft>
              <a:spcPct val="15000"/>
            </a:spcAft>
            <a:buChar char="•"/>
          </a:pPr>
          <a:r>
            <a:rPr lang="en-GB" sz="1100" kern="1200" dirty="0"/>
            <a:t>Sharing the learning more widely with care providers, other clinical programmes, frontline workers etc Maybe a face-to-face conference, podcasts and videos</a:t>
          </a:r>
        </a:p>
        <a:p>
          <a:pPr marL="57150" lvl="1" indent="-57150" algn="l" defTabSz="488950">
            <a:lnSpc>
              <a:spcPct val="90000"/>
            </a:lnSpc>
            <a:spcBef>
              <a:spcPct val="0"/>
            </a:spcBef>
            <a:spcAft>
              <a:spcPct val="15000"/>
            </a:spcAft>
            <a:buChar char="•"/>
          </a:pPr>
          <a:r>
            <a:rPr lang="en-GB" sz="1100" kern="1200"/>
            <a:t>Getting communications expertise to help sharing the learning e.g. development of podcasts and a suite of learning resources in various mediums</a:t>
          </a:r>
        </a:p>
        <a:p>
          <a:pPr marL="57150" lvl="1" indent="-57150" algn="l" defTabSz="488950">
            <a:lnSpc>
              <a:spcPct val="90000"/>
            </a:lnSpc>
            <a:spcBef>
              <a:spcPct val="0"/>
            </a:spcBef>
            <a:spcAft>
              <a:spcPct val="15000"/>
            </a:spcAft>
            <a:buChar char="•"/>
          </a:pPr>
          <a:r>
            <a:rPr lang="en-GB" sz="1100" kern="1200"/>
            <a:t>Support frontline workers with a more practical focus/application of what reasonable adjustments are.</a:t>
          </a:r>
        </a:p>
        <a:p>
          <a:pPr marL="57150" lvl="1" indent="-57150" algn="l" defTabSz="488950">
            <a:lnSpc>
              <a:spcPct val="90000"/>
            </a:lnSpc>
            <a:spcBef>
              <a:spcPct val="0"/>
            </a:spcBef>
            <a:spcAft>
              <a:spcPct val="15000"/>
            </a:spcAft>
            <a:buChar char="•"/>
          </a:pPr>
          <a:r>
            <a:rPr lang="en-GB" sz="1100" kern="1200"/>
            <a:t>How we prioritise the actions for the programme – cannot do it all!  Capacity of the current programme team was cited on more than one occasion as an area for improvement.</a:t>
          </a:r>
        </a:p>
        <a:p>
          <a:pPr marL="57150" lvl="1" indent="-57150" algn="l" defTabSz="488950">
            <a:lnSpc>
              <a:spcPct val="90000"/>
            </a:lnSpc>
            <a:spcBef>
              <a:spcPct val="0"/>
            </a:spcBef>
            <a:spcAft>
              <a:spcPct val="15000"/>
            </a:spcAft>
            <a:buChar char="•"/>
          </a:pPr>
          <a:r>
            <a:rPr lang="en-GB" sz="1100" kern="1200"/>
            <a:t>Membership of the QA panel to be extended – triangulation of evidence between LeDeR, Safeguarding, Health teams, Social care teams and Quality Assurance reviews to support discussion and agreement of learning into action SMART objectives.</a:t>
          </a:r>
        </a:p>
        <a:p>
          <a:pPr marL="57150" lvl="1" indent="-57150" algn="l" defTabSz="488950">
            <a:lnSpc>
              <a:spcPct val="90000"/>
            </a:lnSpc>
            <a:spcBef>
              <a:spcPct val="0"/>
            </a:spcBef>
            <a:spcAft>
              <a:spcPct val="15000"/>
            </a:spcAft>
            <a:buChar char="•"/>
          </a:pPr>
          <a:r>
            <a:rPr lang="en-GB" sz="1100" kern="1200"/>
            <a:t>Need to get better at informing business cases for investment into developing system capacity to take on the improvements recommended.</a:t>
          </a:r>
        </a:p>
        <a:p>
          <a:pPr marL="57150" lvl="1" indent="-57150" algn="l" defTabSz="488950">
            <a:lnSpc>
              <a:spcPct val="90000"/>
            </a:lnSpc>
            <a:spcBef>
              <a:spcPct val="0"/>
            </a:spcBef>
            <a:spcAft>
              <a:spcPct val="15000"/>
            </a:spcAft>
            <a:buChar char="•"/>
          </a:pPr>
          <a:r>
            <a:rPr lang="en-GB" sz="1100" kern="1200" dirty="0"/>
            <a:t>Respondents felt further knowledge sharing around the MDT approach was required, as was advanced and challenging conversations.</a:t>
          </a:r>
        </a:p>
        <a:p>
          <a:pPr marL="57150" lvl="1" indent="-57150" algn="l" defTabSz="488950">
            <a:lnSpc>
              <a:spcPct val="90000"/>
            </a:lnSpc>
            <a:spcBef>
              <a:spcPct val="0"/>
            </a:spcBef>
            <a:spcAft>
              <a:spcPct val="15000"/>
            </a:spcAft>
            <a:buChar char="•"/>
          </a:pPr>
          <a:r>
            <a:rPr lang="en-GB" sz="1100" kern="1200"/>
            <a:t>People felt that the annual report was too data driven and a greater focus on sharing of stories to bring the learning to life would be helpful.</a:t>
          </a:r>
        </a:p>
      </dsp:txBody>
      <dsp:txXfrm>
        <a:off x="64202" y="717"/>
        <a:ext cx="5848259" cy="350895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346FF-4DD6-4011-BFD2-F05125AAAD77}">
      <dsp:nvSpPr>
        <dsp:cNvPr id="0" name=""/>
        <dsp:cNvSpPr/>
      </dsp:nvSpPr>
      <dsp:spPr>
        <a:xfrm rot="5400000">
          <a:off x="986322" y="255502"/>
          <a:ext cx="1846659" cy="179731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t>Strong collaborative approach and quality assurance processes and governance</a:t>
          </a:r>
        </a:p>
        <a:p>
          <a:pPr marL="57150" lvl="1" indent="-57150" algn="l" defTabSz="444500">
            <a:lnSpc>
              <a:spcPct val="90000"/>
            </a:lnSpc>
            <a:spcBef>
              <a:spcPct val="0"/>
            </a:spcBef>
            <a:spcAft>
              <a:spcPct val="15000"/>
            </a:spcAft>
            <a:buChar char="•"/>
          </a:pPr>
          <a:r>
            <a:rPr lang="en-GB" sz="1000" kern="1200"/>
            <a:t>Co-production</a:t>
          </a:r>
        </a:p>
        <a:p>
          <a:pPr marL="57150" lvl="1" indent="-57150" algn="l" defTabSz="444500">
            <a:lnSpc>
              <a:spcPct val="90000"/>
            </a:lnSpc>
            <a:spcBef>
              <a:spcPct val="0"/>
            </a:spcBef>
            <a:spcAft>
              <a:spcPct val="15000"/>
            </a:spcAft>
            <a:buChar char="•"/>
          </a:pPr>
          <a:r>
            <a:rPr lang="en-GB" sz="1000" kern="1200"/>
            <a:t>How we communicate with those who are interested – respondents liked the communication that comes from the programme and found it useful.</a:t>
          </a:r>
        </a:p>
      </dsp:txBody>
      <dsp:txXfrm rot="-5400000">
        <a:off x="1010992" y="318570"/>
        <a:ext cx="1709581" cy="1671183"/>
      </dsp:txXfrm>
    </dsp:sp>
    <dsp:sp modelId="{CD83B04E-2B63-48EA-A300-B7F49D62AD60}">
      <dsp:nvSpPr>
        <dsp:cNvPr id="0" name=""/>
        <dsp:cNvSpPr/>
      </dsp:nvSpPr>
      <dsp:spPr>
        <a:xfrm>
          <a:off x="0" y="0"/>
          <a:ext cx="1010992" cy="23083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GB" sz="1300" kern="1200"/>
            <a:t>What does the programme do well</a:t>
          </a:r>
        </a:p>
      </dsp:txBody>
      <dsp:txXfrm>
        <a:off x="49353" y="49353"/>
        <a:ext cx="912286" cy="2209618"/>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21994-DED5-43C5-B628-75C5AA7AC17E}">
      <dsp:nvSpPr>
        <dsp:cNvPr id="0" name=""/>
        <dsp:cNvSpPr/>
      </dsp:nvSpPr>
      <dsp:spPr>
        <a:xfrm>
          <a:off x="975282" y="0"/>
          <a:ext cx="4314131" cy="4314131"/>
        </a:xfrm>
        <a:prstGeom prst="diamond">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C162B7B-5284-4839-A939-B51D31C5F0B7}">
      <dsp:nvSpPr>
        <dsp:cNvPr id="0" name=""/>
        <dsp:cNvSpPr/>
      </dsp:nvSpPr>
      <dsp:spPr>
        <a:xfrm>
          <a:off x="1385124" y="409842"/>
          <a:ext cx="1682511" cy="1682511"/>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A local LeDeR policy which outlines how reviews are managed, learning into action is monitored provides assurance to the Gloucestershire LeDeR Governance and Steering Group and the Integrated Care Board (ICB) Quality.</a:t>
          </a:r>
        </a:p>
      </dsp:txBody>
      <dsp:txXfrm>
        <a:off x="1467257" y="491975"/>
        <a:ext cx="1518245" cy="1518245"/>
      </dsp:txXfrm>
    </dsp:sp>
    <dsp:sp modelId="{6467D215-573D-439F-8F4F-54369060EDEF}">
      <dsp:nvSpPr>
        <dsp:cNvPr id="0" name=""/>
        <dsp:cNvSpPr/>
      </dsp:nvSpPr>
      <dsp:spPr>
        <a:xfrm>
          <a:off x="3197059" y="409842"/>
          <a:ext cx="1682511" cy="1682511"/>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This Policy has been reviewed and updated in line with the publication of the national policy publication in March 2021 and approved by the Quality Committee in February 2022. </a:t>
          </a:r>
        </a:p>
      </dsp:txBody>
      <dsp:txXfrm>
        <a:off x="3279192" y="491975"/>
        <a:ext cx="1518245" cy="1518245"/>
      </dsp:txXfrm>
    </dsp:sp>
    <dsp:sp modelId="{CF199AB3-A0F3-461F-A574-0CD587F8583D}">
      <dsp:nvSpPr>
        <dsp:cNvPr id="0" name=""/>
        <dsp:cNvSpPr/>
      </dsp:nvSpPr>
      <dsp:spPr>
        <a:xfrm>
          <a:off x="1385124" y="2221777"/>
          <a:ext cx="1682511" cy="1682511"/>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The local LeDeR Policy is a 3-year strategy for delivering on the national and local priorities.</a:t>
          </a:r>
        </a:p>
      </dsp:txBody>
      <dsp:txXfrm>
        <a:off x="1467257" y="2303910"/>
        <a:ext cx="1518245" cy="1518245"/>
      </dsp:txXfrm>
    </dsp:sp>
    <dsp:sp modelId="{A35C435E-657F-488E-8847-86DD397944F5}">
      <dsp:nvSpPr>
        <dsp:cNvPr id="0" name=""/>
        <dsp:cNvSpPr/>
      </dsp:nvSpPr>
      <dsp:spPr>
        <a:xfrm>
          <a:off x="3197059" y="2221777"/>
          <a:ext cx="1682511" cy="1682511"/>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hlinkClick xmlns:r="http://schemas.openxmlformats.org/officeDocument/2006/relationships" r:id="rId1"/>
            </a:rPr>
            <a:t>Learning from Deaths Review Gloucestershire (LeDeR) : NHS Gloucestershire ICB (nhsglos.nhs.uk)</a:t>
          </a:r>
          <a:endParaRPr lang="en-GB" sz="1000" kern="1200" dirty="0"/>
        </a:p>
      </dsp:txBody>
      <dsp:txXfrm>
        <a:off x="3279192" y="2303910"/>
        <a:ext cx="1518245" cy="1518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DFBAA-961D-426B-8F24-22DF75EFD4AD}">
      <dsp:nvSpPr>
        <dsp:cNvPr id="0" name=""/>
        <dsp:cNvSpPr/>
      </dsp:nvSpPr>
      <dsp:spPr>
        <a:xfrm>
          <a:off x="-167705" y="0"/>
          <a:ext cx="2370427" cy="203398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LeDeR is learning about people’s lives and deaths so that we can make healthcare better for people with learning disabilities and autistic adults.</a:t>
          </a:r>
        </a:p>
      </dsp:txBody>
      <dsp:txXfrm>
        <a:off x="179436" y="297870"/>
        <a:ext cx="1676145" cy="143824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64936-390D-4CCC-AEAE-D45DD042A978}">
      <dsp:nvSpPr>
        <dsp:cNvPr id="0" name=""/>
        <dsp:cNvSpPr/>
      </dsp:nvSpPr>
      <dsp:spPr>
        <a:xfrm>
          <a:off x="3676" y="0"/>
          <a:ext cx="1232549" cy="20786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rial" panose="020B0604020202020204" pitchFamily="34" charset="0"/>
              <a:cs typeface="Arial" panose="020B0604020202020204" pitchFamily="34" charset="0"/>
            </a:rPr>
            <a:t>Respiratory Conditions</a:t>
          </a:r>
        </a:p>
      </dsp:txBody>
      <dsp:txXfrm>
        <a:off x="3676" y="831440"/>
        <a:ext cx="1232549" cy="831440"/>
      </dsp:txXfrm>
    </dsp:sp>
    <dsp:sp modelId="{F602B889-8111-45CB-B2DD-341AB9627970}">
      <dsp:nvSpPr>
        <dsp:cNvPr id="0" name=""/>
        <dsp:cNvSpPr/>
      </dsp:nvSpPr>
      <dsp:spPr>
        <a:xfrm>
          <a:off x="273864" y="124715"/>
          <a:ext cx="692173" cy="69217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4E712D-D12A-4971-93B7-190162F058BA}">
      <dsp:nvSpPr>
        <dsp:cNvPr id="0" name=""/>
        <dsp:cNvSpPr/>
      </dsp:nvSpPr>
      <dsp:spPr>
        <a:xfrm>
          <a:off x="1273202" y="0"/>
          <a:ext cx="1232549" cy="2078600"/>
        </a:xfrm>
        <a:prstGeom prst="roundRect">
          <a:avLst>
            <a:gd name="adj" fmla="val 10000"/>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rial" panose="020B0604020202020204" pitchFamily="34" charset="0"/>
              <a:cs typeface="Arial" panose="020B0604020202020204" pitchFamily="34" charset="0"/>
            </a:rPr>
            <a:t>Seasonal Flu Vaccinations</a:t>
          </a:r>
        </a:p>
      </dsp:txBody>
      <dsp:txXfrm>
        <a:off x="1273202" y="831440"/>
        <a:ext cx="1232549" cy="831440"/>
      </dsp:txXfrm>
    </dsp:sp>
    <dsp:sp modelId="{51CEE026-CA11-4C42-BA1F-2C629FCE8E2A}">
      <dsp:nvSpPr>
        <dsp:cNvPr id="0" name=""/>
        <dsp:cNvSpPr/>
      </dsp:nvSpPr>
      <dsp:spPr>
        <a:xfrm>
          <a:off x="1543390" y="124715"/>
          <a:ext cx="692173" cy="69217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493C37-713F-45F6-97C3-25F7A9D78B78}">
      <dsp:nvSpPr>
        <dsp:cNvPr id="0" name=""/>
        <dsp:cNvSpPr/>
      </dsp:nvSpPr>
      <dsp:spPr>
        <a:xfrm>
          <a:off x="2542728" y="0"/>
          <a:ext cx="1232549" cy="2078600"/>
        </a:xfrm>
        <a:prstGeom prst="roundRect">
          <a:avLst>
            <a:gd name="adj" fmla="val 100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rial" panose="020B0604020202020204" pitchFamily="34" charset="0"/>
              <a:cs typeface="Arial" panose="020B0604020202020204" pitchFamily="34" charset="0"/>
            </a:rPr>
            <a:t>Identifying and managing deterioration in health</a:t>
          </a:r>
        </a:p>
      </dsp:txBody>
      <dsp:txXfrm>
        <a:off x="2542728" y="831440"/>
        <a:ext cx="1232549" cy="831440"/>
      </dsp:txXfrm>
    </dsp:sp>
    <dsp:sp modelId="{5D13240E-F588-418B-9E2B-2394DDA8CD85}">
      <dsp:nvSpPr>
        <dsp:cNvPr id="0" name=""/>
        <dsp:cNvSpPr/>
      </dsp:nvSpPr>
      <dsp:spPr>
        <a:xfrm>
          <a:off x="2812916" y="124715"/>
          <a:ext cx="692173" cy="69217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B8FD2-C4EF-4597-905C-15FB23929675}">
      <dsp:nvSpPr>
        <dsp:cNvPr id="0" name=""/>
        <dsp:cNvSpPr/>
      </dsp:nvSpPr>
      <dsp:spPr>
        <a:xfrm>
          <a:off x="3812255" y="0"/>
          <a:ext cx="1232549" cy="2078600"/>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rial" panose="020B0604020202020204" pitchFamily="34" charset="0"/>
              <a:cs typeface="Arial" panose="020B0604020202020204" pitchFamily="34" charset="0"/>
            </a:rPr>
            <a:t>Diabetes</a:t>
          </a:r>
        </a:p>
      </dsp:txBody>
      <dsp:txXfrm>
        <a:off x="3812255" y="831440"/>
        <a:ext cx="1232549" cy="831440"/>
      </dsp:txXfrm>
    </dsp:sp>
    <dsp:sp modelId="{AF023E5F-5A18-4894-8A4C-42C3EF060BF3}">
      <dsp:nvSpPr>
        <dsp:cNvPr id="0" name=""/>
        <dsp:cNvSpPr/>
      </dsp:nvSpPr>
      <dsp:spPr>
        <a:xfrm>
          <a:off x="4082443" y="124715"/>
          <a:ext cx="692173" cy="69217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ADD46-41E6-42FA-9F52-00C6C9278C57}">
      <dsp:nvSpPr>
        <dsp:cNvPr id="0" name=""/>
        <dsp:cNvSpPr/>
      </dsp:nvSpPr>
      <dsp:spPr>
        <a:xfrm>
          <a:off x="5081781" y="0"/>
          <a:ext cx="1232549" cy="2078600"/>
        </a:xfrm>
        <a:prstGeom prst="roundRect">
          <a:avLst>
            <a:gd name="adj" fmla="val 100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rial" panose="020B0604020202020204" pitchFamily="34" charset="0"/>
              <a:cs typeface="Arial" panose="020B0604020202020204" pitchFamily="34" charset="0"/>
            </a:rPr>
            <a:t>Constipation</a:t>
          </a:r>
        </a:p>
      </dsp:txBody>
      <dsp:txXfrm>
        <a:off x="5081781" y="831440"/>
        <a:ext cx="1232549" cy="831440"/>
      </dsp:txXfrm>
    </dsp:sp>
    <dsp:sp modelId="{8A782BA6-2CD9-4356-9F11-57D86134B19A}">
      <dsp:nvSpPr>
        <dsp:cNvPr id="0" name=""/>
        <dsp:cNvSpPr/>
      </dsp:nvSpPr>
      <dsp:spPr>
        <a:xfrm>
          <a:off x="5351969" y="124715"/>
          <a:ext cx="692173" cy="692173"/>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4CB8FF-0E52-40FF-9697-ED3E4716E28C}">
      <dsp:nvSpPr>
        <dsp:cNvPr id="0" name=""/>
        <dsp:cNvSpPr/>
      </dsp:nvSpPr>
      <dsp:spPr>
        <a:xfrm>
          <a:off x="6351307" y="0"/>
          <a:ext cx="1232549" cy="2078600"/>
        </a:xfrm>
        <a:prstGeom prst="roundRect">
          <a:avLst>
            <a:gd name="adj" fmla="val 10000"/>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rial" panose="020B0604020202020204" pitchFamily="34" charset="0"/>
              <a:cs typeface="Arial" panose="020B0604020202020204" pitchFamily="34" charset="0"/>
            </a:rPr>
            <a:t>Cancer</a:t>
          </a:r>
        </a:p>
      </dsp:txBody>
      <dsp:txXfrm>
        <a:off x="6351307" y="831440"/>
        <a:ext cx="1232549" cy="831440"/>
      </dsp:txXfrm>
    </dsp:sp>
    <dsp:sp modelId="{3F8D1604-814C-496B-A0B3-F314A84C10E1}">
      <dsp:nvSpPr>
        <dsp:cNvPr id="0" name=""/>
        <dsp:cNvSpPr/>
      </dsp:nvSpPr>
      <dsp:spPr>
        <a:xfrm>
          <a:off x="6621495" y="124715"/>
          <a:ext cx="692173" cy="692173"/>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E1EED-A1F9-4688-BF2E-7CEAF856E66C}">
      <dsp:nvSpPr>
        <dsp:cNvPr id="0" name=""/>
        <dsp:cNvSpPr/>
      </dsp:nvSpPr>
      <dsp:spPr>
        <a:xfrm>
          <a:off x="7620834" y="0"/>
          <a:ext cx="1232549" cy="207860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Arial" panose="020B0604020202020204" pitchFamily="34" charset="0"/>
              <a:cs typeface="Arial" panose="020B0604020202020204" pitchFamily="34" charset="0"/>
            </a:rPr>
            <a:t>Epilepsy</a:t>
          </a:r>
        </a:p>
      </dsp:txBody>
      <dsp:txXfrm>
        <a:off x="7620834" y="831440"/>
        <a:ext cx="1232549" cy="831440"/>
      </dsp:txXfrm>
    </dsp:sp>
    <dsp:sp modelId="{969D9956-5E15-454F-A761-6981FF59C907}">
      <dsp:nvSpPr>
        <dsp:cNvPr id="0" name=""/>
        <dsp:cNvSpPr/>
      </dsp:nvSpPr>
      <dsp:spPr>
        <a:xfrm>
          <a:off x="7891022" y="124715"/>
          <a:ext cx="692173" cy="692173"/>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64F70-CF58-4D7F-8EFF-9E2A76D932AD}">
      <dsp:nvSpPr>
        <dsp:cNvPr id="0" name=""/>
        <dsp:cNvSpPr/>
      </dsp:nvSpPr>
      <dsp:spPr>
        <a:xfrm>
          <a:off x="354282" y="1662880"/>
          <a:ext cx="8148495" cy="311790"/>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64936-390D-4CCC-AEAE-D45DD042A978}">
      <dsp:nvSpPr>
        <dsp:cNvPr id="0" name=""/>
        <dsp:cNvSpPr/>
      </dsp:nvSpPr>
      <dsp:spPr>
        <a:xfrm>
          <a:off x="3584" y="0"/>
          <a:ext cx="1077940" cy="20786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LeDeR Policy in action</a:t>
          </a:r>
        </a:p>
      </dsp:txBody>
      <dsp:txXfrm>
        <a:off x="3584" y="831440"/>
        <a:ext cx="1077940" cy="831440"/>
      </dsp:txXfrm>
    </dsp:sp>
    <dsp:sp modelId="{F602B889-8111-45CB-B2DD-341AB9627970}">
      <dsp:nvSpPr>
        <dsp:cNvPr id="0" name=""/>
        <dsp:cNvSpPr/>
      </dsp:nvSpPr>
      <dsp:spPr>
        <a:xfrm>
          <a:off x="196467" y="124715"/>
          <a:ext cx="692173" cy="69217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4E712D-D12A-4971-93B7-190162F058BA}">
      <dsp:nvSpPr>
        <dsp:cNvPr id="0" name=""/>
        <dsp:cNvSpPr/>
      </dsp:nvSpPr>
      <dsp:spPr>
        <a:xfrm>
          <a:off x="1113862" y="0"/>
          <a:ext cx="1077940" cy="2078600"/>
        </a:xfrm>
        <a:prstGeom prst="roundRect">
          <a:avLst>
            <a:gd name="adj" fmla="val 10000"/>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NHS 2022/2023 Standard Contract</a:t>
          </a:r>
          <a:endParaRPr lang="en-GB" sz="1000" kern="1200" dirty="0">
            <a:latin typeface="Arial" panose="020B0604020202020204" pitchFamily="34" charset="0"/>
            <a:cs typeface="Arial" panose="020B0604020202020204" pitchFamily="34" charset="0"/>
          </a:endParaRPr>
        </a:p>
      </dsp:txBody>
      <dsp:txXfrm>
        <a:off x="1113862" y="831440"/>
        <a:ext cx="1077940" cy="831440"/>
      </dsp:txXfrm>
    </dsp:sp>
    <dsp:sp modelId="{51CEE026-CA11-4C42-BA1F-2C629FCE8E2A}">
      <dsp:nvSpPr>
        <dsp:cNvPr id="0" name=""/>
        <dsp:cNvSpPr/>
      </dsp:nvSpPr>
      <dsp:spPr>
        <a:xfrm>
          <a:off x="1306746" y="124715"/>
          <a:ext cx="692173" cy="69217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493C37-713F-45F6-97C3-25F7A9D78B78}">
      <dsp:nvSpPr>
        <dsp:cNvPr id="0" name=""/>
        <dsp:cNvSpPr/>
      </dsp:nvSpPr>
      <dsp:spPr>
        <a:xfrm>
          <a:off x="2224141" y="0"/>
          <a:ext cx="1077940" cy="2078600"/>
        </a:xfrm>
        <a:prstGeom prst="roundRect">
          <a:avLst>
            <a:gd name="adj" fmla="val 10000"/>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Annual Health Checks</a:t>
          </a:r>
          <a:endParaRPr lang="en-GB" sz="1000" kern="1200" dirty="0">
            <a:latin typeface="Arial" panose="020B0604020202020204" pitchFamily="34" charset="0"/>
            <a:cs typeface="Arial" panose="020B0604020202020204" pitchFamily="34" charset="0"/>
          </a:endParaRPr>
        </a:p>
      </dsp:txBody>
      <dsp:txXfrm>
        <a:off x="2224141" y="831440"/>
        <a:ext cx="1077940" cy="831440"/>
      </dsp:txXfrm>
    </dsp:sp>
    <dsp:sp modelId="{5D13240E-F588-418B-9E2B-2394DDA8CD85}">
      <dsp:nvSpPr>
        <dsp:cNvPr id="0" name=""/>
        <dsp:cNvSpPr/>
      </dsp:nvSpPr>
      <dsp:spPr>
        <a:xfrm>
          <a:off x="2417024" y="124715"/>
          <a:ext cx="692173" cy="69217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B8FD2-C4EF-4597-905C-15FB23929675}">
      <dsp:nvSpPr>
        <dsp:cNvPr id="0" name=""/>
        <dsp:cNvSpPr/>
      </dsp:nvSpPr>
      <dsp:spPr>
        <a:xfrm>
          <a:off x="3334420" y="0"/>
          <a:ext cx="1077940" cy="2078600"/>
        </a:xfrm>
        <a:prstGeom prst="roundRect">
          <a:avLst>
            <a:gd name="adj" fmla="val 10000"/>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Health Inequalities &amp; People from Minority ethnic groups</a:t>
          </a:r>
          <a:endParaRPr lang="en-GB" sz="1000" kern="1200" dirty="0">
            <a:latin typeface="Arial" panose="020B0604020202020204" pitchFamily="34" charset="0"/>
            <a:cs typeface="Arial" panose="020B0604020202020204" pitchFamily="34" charset="0"/>
          </a:endParaRPr>
        </a:p>
      </dsp:txBody>
      <dsp:txXfrm>
        <a:off x="3334420" y="831440"/>
        <a:ext cx="1077940" cy="831440"/>
      </dsp:txXfrm>
    </dsp:sp>
    <dsp:sp modelId="{AF023E5F-5A18-4894-8A4C-42C3EF060BF3}">
      <dsp:nvSpPr>
        <dsp:cNvPr id="0" name=""/>
        <dsp:cNvSpPr/>
      </dsp:nvSpPr>
      <dsp:spPr>
        <a:xfrm>
          <a:off x="3527303" y="124715"/>
          <a:ext cx="692173" cy="69217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ADD46-41E6-42FA-9F52-00C6C9278C57}">
      <dsp:nvSpPr>
        <dsp:cNvPr id="0" name=""/>
        <dsp:cNvSpPr/>
      </dsp:nvSpPr>
      <dsp:spPr>
        <a:xfrm>
          <a:off x="4444699" y="0"/>
          <a:ext cx="1077940" cy="2078600"/>
        </a:xfrm>
        <a:prstGeom prst="roundRect">
          <a:avLst>
            <a:gd name="adj" fmla="val 10000"/>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End of life care &amp; Advance care planning</a:t>
          </a:r>
          <a:endParaRPr lang="en-GB" sz="1000" kern="1200" dirty="0">
            <a:latin typeface="Arial" panose="020B0604020202020204" pitchFamily="34" charset="0"/>
            <a:cs typeface="Arial" panose="020B0604020202020204" pitchFamily="34" charset="0"/>
          </a:endParaRPr>
        </a:p>
      </dsp:txBody>
      <dsp:txXfrm>
        <a:off x="4444699" y="831440"/>
        <a:ext cx="1077940" cy="831440"/>
      </dsp:txXfrm>
    </dsp:sp>
    <dsp:sp modelId="{8A782BA6-2CD9-4356-9F11-57D86134B19A}">
      <dsp:nvSpPr>
        <dsp:cNvPr id="0" name=""/>
        <dsp:cNvSpPr/>
      </dsp:nvSpPr>
      <dsp:spPr>
        <a:xfrm>
          <a:off x="4637582" y="124715"/>
          <a:ext cx="692173" cy="692173"/>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4CB8FF-0E52-40FF-9697-ED3E4716E28C}">
      <dsp:nvSpPr>
        <dsp:cNvPr id="0" name=""/>
        <dsp:cNvSpPr/>
      </dsp:nvSpPr>
      <dsp:spPr>
        <a:xfrm>
          <a:off x="5554977" y="0"/>
          <a:ext cx="1077940" cy="2078600"/>
        </a:xfrm>
        <a:prstGeom prst="roundRect">
          <a:avLst>
            <a:gd name="adj" fmla="val 10000"/>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Reasonable adjustments</a:t>
          </a:r>
          <a:endParaRPr lang="en-GB" sz="1000" kern="1200" dirty="0">
            <a:latin typeface="Arial" panose="020B0604020202020204" pitchFamily="34" charset="0"/>
            <a:cs typeface="Arial" panose="020B0604020202020204" pitchFamily="34" charset="0"/>
          </a:endParaRPr>
        </a:p>
      </dsp:txBody>
      <dsp:txXfrm>
        <a:off x="5554977" y="831440"/>
        <a:ext cx="1077940" cy="831440"/>
      </dsp:txXfrm>
    </dsp:sp>
    <dsp:sp modelId="{3F8D1604-814C-496B-A0B3-F314A84C10E1}">
      <dsp:nvSpPr>
        <dsp:cNvPr id="0" name=""/>
        <dsp:cNvSpPr/>
      </dsp:nvSpPr>
      <dsp:spPr>
        <a:xfrm>
          <a:off x="5747861" y="124715"/>
          <a:ext cx="692173" cy="692173"/>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E1EED-A1F9-4688-BF2E-7CEAF856E66C}">
      <dsp:nvSpPr>
        <dsp:cNvPr id="0" name=""/>
        <dsp:cNvSpPr/>
      </dsp:nvSpPr>
      <dsp:spPr>
        <a:xfrm>
          <a:off x="6665256" y="0"/>
          <a:ext cx="1077940" cy="2078600"/>
        </a:xfrm>
        <a:prstGeom prst="roundRect">
          <a:avLst>
            <a:gd name="adj" fmla="val 10000"/>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a:latin typeface="Arial" panose="020B0604020202020204" pitchFamily="34" charset="0"/>
              <a:cs typeface="Arial" panose="020B0604020202020204" pitchFamily="34" charset="0"/>
            </a:rPr>
            <a:t>Social Prescribing &amp; PHBs</a:t>
          </a:r>
          <a:endParaRPr lang="en-GB" sz="1000" kern="1200" dirty="0">
            <a:latin typeface="Arial" panose="020B0604020202020204" pitchFamily="34" charset="0"/>
            <a:cs typeface="Arial" panose="020B0604020202020204" pitchFamily="34" charset="0"/>
          </a:endParaRPr>
        </a:p>
      </dsp:txBody>
      <dsp:txXfrm>
        <a:off x="6665256" y="831440"/>
        <a:ext cx="1077940" cy="831440"/>
      </dsp:txXfrm>
    </dsp:sp>
    <dsp:sp modelId="{969D9956-5E15-454F-A761-6981FF59C907}">
      <dsp:nvSpPr>
        <dsp:cNvPr id="0" name=""/>
        <dsp:cNvSpPr/>
      </dsp:nvSpPr>
      <dsp:spPr>
        <a:xfrm>
          <a:off x="6858139" y="124715"/>
          <a:ext cx="692173" cy="692173"/>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1A72F-8B37-48AF-8FE3-54640039AC68}">
      <dsp:nvSpPr>
        <dsp:cNvPr id="0" name=""/>
        <dsp:cNvSpPr/>
      </dsp:nvSpPr>
      <dsp:spPr>
        <a:xfrm>
          <a:off x="7775535" y="0"/>
          <a:ext cx="1077940" cy="207860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Arial" panose="020B0604020202020204" pitchFamily="34" charset="0"/>
              <a:cs typeface="Arial" panose="020B0604020202020204" pitchFamily="34" charset="0"/>
            </a:rPr>
            <a:t>STOMP-STAMP (Medication)</a:t>
          </a:r>
        </a:p>
      </dsp:txBody>
      <dsp:txXfrm>
        <a:off x="7775535" y="831440"/>
        <a:ext cx="1077940" cy="831440"/>
      </dsp:txXfrm>
    </dsp:sp>
    <dsp:sp modelId="{3366B4CB-7B34-4558-B862-E6895F50F288}">
      <dsp:nvSpPr>
        <dsp:cNvPr id="0" name=""/>
        <dsp:cNvSpPr/>
      </dsp:nvSpPr>
      <dsp:spPr>
        <a:xfrm>
          <a:off x="7968418" y="124715"/>
          <a:ext cx="692173" cy="692173"/>
        </a:xfrm>
        <a:prstGeom prst="ellipse">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64F70-CF58-4D7F-8EFF-9E2A76D932AD}">
      <dsp:nvSpPr>
        <dsp:cNvPr id="0" name=""/>
        <dsp:cNvSpPr/>
      </dsp:nvSpPr>
      <dsp:spPr>
        <a:xfrm>
          <a:off x="354282" y="1662880"/>
          <a:ext cx="8148495" cy="311790"/>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4C6DF-2ABA-46C8-B5EF-DD945F2B5B1B}">
      <dsp:nvSpPr>
        <dsp:cNvPr id="0" name=""/>
        <dsp:cNvSpPr/>
      </dsp:nvSpPr>
      <dsp:spPr>
        <a:xfrm>
          <a:off x="0" y="1463"/>
          <a:ext cx="3240361" cy="556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2% of Gloucestershire population has a Learning Disability. 11,746</a:t>
          </a:r>
        </a:p>
      </dsp:txBody>
      <dsp:txXfrm>
        <a:off x="27187" y="28650"/>
        <a:ext cx="3185987" cy="502546"/>
      </dsp:txXfrm>
    </dsp:sp>
    <dsp:sp modelId="{94F6AAA2-1177-4B27-88AD-F936D3C8B763}">
      <dsp:nvSpPr>
        <dsp:cNvPr id="0" name=""/>
        <dsp:cNvSpPr/>
      </dsp:nvSpPr>
      <dsp:spPr>
        <a:xfrm>
          <a:off x="0" y="598703"/>
          <a:ext cx="3240361" cy="556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0.7% on GP LD Register 3, 353</a:t>
          </a:r>
        </a:p>
      </dsp:txBody>
      <dsp:txXfrm>
        <a:off x="27187" y="625890"/>
        <a:ext cx="3185987" cy="502546"/>
      </dsp:txXfrm>
    </dsp:sp>
    <dsp:sp modelId="{9E863F4E-5452-4200-B09C-D2365F1CDFC7}">
      <dsp:nvSpPr>
        <dsp:cNvPr id="0" name=""/>
        <dsp:cNvSpPr/>
      </dsp:nvSpPr>
      <dsp:spPr>
        <a:xfrm>
          <a:off x="0" y="1195942"/>
          <a:ext cx="3240361" cy="556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0.6% of BME on GP LD Register</a:t>
          </a:r>
        </a:p>
      </dsp:txBody>
      <dsp:txXfrm>
        <a:off x="27187" y="1223129"/>
        <a:ext cx="3185987" cy="5025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54677-45D1-485A-BA6F-FAABEFB7DC94}">
      <dsp:nvSpPr>
        <dsp:cNvPr id="0" name=""/>
        <dsp:cNvSpPr/>
      </dsp:nvSpPr>
      <dsp:spPr>
        <a:xfrm>
          <a:off x="-320658" y="0"/>
          <a:ext cx="3510390" cy="3510390"/>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830C6D6-1052-4169-851C-E14C420ABF35}">
      <dsp:nvSpPr>
        <dsp:cNvPr id="0" name=""/>
        <dsp:cNvSpPr/>
      </dsp:nvSpPr>
      <dsp:spPr>
        <a:xfrm>
          <a:off x="581697" y="352735"/>
          <a:ext cx="3987432" cy="130415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This report is about reviewing deaths of people with a learning disability and Autistic adults and the health inequalities faced by them.  Clearly any service improvement to enable this group of vulnerable individuals to access health and social care services will ultimately reap benefits for the wider system in terms of accessibility, reasonable adjustments and consistent use of legislation such as the Mental Capacity Act.</a:t>
          </a:r>
        </a:p>
      </dsp:txBody>
      <dsp:txXfrm>
        <a:off x="645360" y="416398"/>
        <a:ext cx="3860106" cy="1176825"/>
      </dsp:txXfrm>
    </dsp:sp>
    <dsp:sp modelId="{031D73C7-516A-40E5-86B0-6F25DD0B7EA2}">
      <dsp:nvSpPr>
        <dsp:cNvPr id="0" name=""/>
        <dsp:cNvSpPr/>
      </dsp:nvSpPr>
      <dsp:spPr>
        <a:xfrm>
          <a:off x="720085" y="1790755"/>
          <a:ext cx="3710655" cy="123303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Notifying a death to LeDeR is not mandatory and , therefore we would not expect LeDeR to have data on all people with a learning disability who have died, but the local programme has made some important links to try and improve reporting. Furthermore, some people will have opted out of sharing their information prior to their death and in these instances these deaths will also not be referred to the LeDeR programme.</a:t>
          </a:r>
        </a:p>
      </dsp:txBody>
      <dsp:txXfrm>
        <a:off x="780277" y="1850947"/>
        <a:ext cx="3590271" cy="11126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B999-D71F-421C-84C4-E22A05AE195A}">
      <dsp:nvSpPr>
        <dsp:cNvPr id="0" name=""/>
        <dsp:cNvSpPr/>
      </dsp:nvSpPr>
      <dsp:spPr>
        <a:xfrm>
          <a:off x="569822" y="0"/>
          <a:ext cx="2388748" cy="238874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effectLst/>
              <a:latin typeface="Arial" panose="020B0604020202020204" pitchFamily="34" charset="0"/>
              <a:cs typeface="Arial" panose="020B0604020202020204" pitchFamily="34" charset="0"/>
            </a:rPr>
            <a:t>In response to feedback received this year's report is designed to be more interactive, bringing the learning to life and can serve as a resource for ongoing learning into action</a:t>
          </a:r>
        </a:p>
      </dsp:txBody>
      <dsp:txXfrm>
        <a:off x="919646" y="349824"/>
        <a:ext cx="1689100" cy="16891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64599-1800-40BE-BD6E-287BE2ED40DF}">
      <dsp:nvSpPr>
        <dsp:cNvPr id="0" name=""/>
        <dsp:cNvSpPr/>
      </dsp:nvSpPr>
      <dsp:spPr>
        <a:xfrm>
          <a:off x="0" y="80659"/>
          <a:ext cx="3045024" cy="152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dirty="0"/>
            <a:t>This report focuses on activity 2022-2023 and is the fifth local annual report on the learning from deaths of those with learning disabilities and autistic people within Gloucestershire.  The report covers from 1</a:t>
          </a:r>
          <a:r>
            <a:rPr lang="en-GB" sz="1300" b="1" kern="1200" baseline="30000" dirty="0"/>
            <a:t>st</a:t>
          </a:r>
          <a:r>
            <a:rPr lang="en-GB" sz="1300" b="1" kern="1200" dirty="0"/>
            <a:t> January 2017 up until 31</a:t>
          </a:r>
          <a:r>
            <a:rPr lang="en-GB" sz="1300" b="1" kern="1200" baseline="30000" dirty="0"/>
            <a:t>st</a:t>
          </a:r>
          <a:r>
            <a:rPr lang="en-GB" sz="1300" b="1" kern="1200" dirty="0"/>
            <a:t> March 2023.  </a:t>
          </a:r>
          <a:endParaRPr lang="en-GB" sz="1300" kern="1200" dirty="0"/>
        </a:p>
      </dsp:txBody>
      <dsp:txXfrm>
        <a:off x="74249" y="154908"/>
        <a:ext cx="2896526" cy="13725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B71E824-6352-45F9-ABA5-699FD56C587F}" type="datetimeFigureOut">
              <a:rPr lang="en-GB" smtClean="0"/>
              <a:pPr/>
              <a:t>29/02/2024</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53F940C-9799-4D79-BF5D-389DE935EA5F}" type="slidenum">
              <a:rPr lang="en-GB" smtClean="0"/>
              <a:pPr/>
              <a:t>‹#›</a:t>
            </a:fld>
            <a:endParaRPr lang="en-GB" dirty="0"/>
          </a:p>
        </p:txBody>
      </p:sp>
    </p:spTree>
    <p:extLst>
      <p:ext uri="{BB962C8B-B14F-4D97-AF65-F5344CB8AC3E}">
        <p14:creationId xmlns:p14="http://schemas.microsoft.com/office/powerpoint/2010/main" val="25734302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0C8271A-572F-4168-A8FF-8ED7B72351D5}" type="datetimeFigureOut">
              <a:rPr lang="en-GB" smtClean="0"/>
              <a:pPr/>
              <a:t>29/02/2024</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E221B35-D793-4D7D-8A63-DA4D5D3C070D}" type="slidenum">
              <a:rPr lang="en-GB" smtClean="0"/>
              <a:pPr/>
              <a:t>‹#›</a:t>
            </a:fld>
            <a:endParaRPr lang="en-GB" dirty="0"/>
          </a:p>
        </p:txBody>
      </p:sp>
    </p:spTree>
    <p:extLst>
      <p:ext uri="{BB962C8B-B14F-4D97-AF65-F5344CB8AC3E}">
        <p14:creationId xmlns:p14="http://schemas.microsoft.com/office/powerpoint/2010/main" val="4204627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nform.gloucestershire.gov.uk/media/2112214/your-voice-matters-report-final.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nclusiongloucestershire.co.uk/engagement/led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kcl.ac.uk/research/leder" TargetMode="External"/><Relationship Id="rId3" Type="http://schemas.openxmlformats.org/officeDocument/2006/relationships/hyperlink" Target="https://www.inclusiongloucestershire.co.uk/wp-content/uploads/About-the-LeDeR-programme-in-Gloucestershire-2022.pdf" TargetMode="External"/><Relationship Id="rId7" Type="http://schemas.openxmlformats.org/officeDocument/2006/relationships/hyperlink" Target="https://www.kcl.ac.uk/ioppn/assets/fans-dept/latest-leder-take-home-facts-infographic-format.pdf"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inclusiongloucestershire.co.uk/wp-content/uploads/Easy-Read-MAP-leaflet-FINAL-June-2023.pdf" TargetMode="External"/><Relationship Id="rId5" Type="http://schemas.openxmlformats.org/officeDocument/2006/relationships/hyperlink" Target="https://www.gloucestershire.gov.uk/media/2112214/your-voice-matters-report-final.pdf" TargetMode="External"/><Relationship Id="rId4" Type="http://schemas.openxmlformats.org/officeDocument/2006/relationships/hyperlink" Target="https://www.nhs.uk/live-well/eat-well/food-guidelines-and-food-labels/the-eatwell-guide/"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leder.nhs.uk/resources/resource-bank/respiratory/guidance" TargetMode="External"/><Relationship Id="rId3" Type="http://schemas.openxmlformats.org/officeDocument/2006/relationships/hyperlink" Target="https://www.youtube.com/watch?v=SOOJjF8bCmY&amp;t=2s" TargetMode="External"/><Relationship Id="rId7" Type="http://schemas.openxmlformats.org/officeDocument/2006/relationships/hyperlink" Target="https://www.inclusiongloucestershire.co.uk/wp-content/uploads/Aspiration-Pneumonia-V4-Final-Approved.pdf"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gloucestershire.gov.uk/health-and-social-care/training-for-health-and-social-care-professionals/multi-agency-training/e-learning/" TargetMode="External"/><Relationship Id="rId5" Type="http://schemas.openxmlformats.org/officeDocument/2006/relationships/hyperlink" Target="https://leder.nhs.uk/resources/resource-bank/identifying-deterioration" TargetMode="External"/><Relationship Id="rId4" Type="http://schemas.openxmlformats.org/officeDocument/2006/relationships/hyperlink" Target="https://www2.bluestreamacademy.com/Enquiry/Index" TargetMode="External"/><Relationship Id="rId9" Type="http://schemas.openxmlformats.org/officeDocument/2006/relationships/hyperlink" Target="https://www.inclusiongloucestershire.co.uk/services/dramatic-change/housing-access-support-films/"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inclusiongloucestershire.co.uk/glosldweekfilms/" TargetMode="External"/><Relationship Id="rId3" Type="http://schemas.openxmlformats.org/officeDocument/2006/relationships/hyperlink" Target="https://www.youtube.com/watch?v=Yrq1zQotkaY&amp;embeds_referring_euri=https%3A%2F%2Fhubblecontent.osi.office.net%2F&amp;source_ve_path=Mjg2NjY&amp;feature=emb_logo" TargetMode="External"/><Relationship Id="rId7" Type="http://schemas.openxmlformats.org/officeDocument/2006/relationships/hyperlink" Target="https://www.inclusiongloucestershire.co.uk/health-films/"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inclusiongloucestershire.co.uk/wp-content/uploads/Accessing-Healthcare-in-the-Community-FINAL-APPROVED.pdf" TargetMode="External"/><Relationship Id="rId5" Type="http://schemas.openxmlformats.org/officeDocument/2006/relationships/hyperlink" Target="https://leder.nhs.uk/resources/resource-bank/end-of-life-care" TargetMode="External"/><Relationship Id="rId10" Type="http://schemas.openxmlformats.org/officeDocument/2006/relationships/hyperlink" Target="https://leder.nhs.uk/resources/resource-bank" TargetMode="External"/><Relationship Id="rId4" Type="http://schemas.openxmlformats.org/officeDocument/2006/relationships/hyperlink" Target="https://g-care.glos.nhs.uk/uploads/files/Easy%20read%20ReSPECT-3%20leaflet%201-%20Introduction.pdf" TargetMode="External"/><Relationship Id="rId9" Type="http://schemas.openxmlformats.org/officeDocument/2006/relationships/hyperlink" Target="https://www.youtube.com/watch?v=JdaMQkD9Kr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cqc.org.uk/publication/experiences-being-hospital-people-learning-disability-and-autistic-people" TargetMode="External"/><Relationship Id="rId3" Type="http://schemas.openxmlformats.org/officeDocument/2006/relationships/hyperlink" Target="https://bills.parliament.uk/bills/3022" TargetMode="External"/><Relationship Id="rId7" Type="http://schemas.openxmlformats.org/officeDocument/2006/relationships/hyperlink" Target="https://www.rcp.ac.uk/projects/outputs/acute-care-toolkit-16-acute-medical-care-people-learning-disability"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youtube.com/watch?v=6bdxREk9_2I" TargetMode="External"/><Relationship Id="rId5" Type="http://schemas.openxmlformats.org/officeDocument/2006/relationships/hyperlink" Target="https://www.youtube.com/watch?v=DBW7EwpfRt0" TargetMode="External"/><Relationship Id="rId10" Type="http://schemas.openxmlformats.org/officeDocument/2006/relationships/hyperlink" Target="https://www.inclusiongloucestershire.co.uk/glosldweekfilms/" TargetMode="External"/><Relationship Id="rId4" Type="http://schemas.openxmlformats.org/officeDocument/2006/relationships/hyperlink" Target="https://www.magonlinelibrary.com/doi/full/10.12968/hmed.2021.0314" TargetMode="External"/><Relationship Id="rId9" Type="http://schemas.openxmlformats.org/officeDocument/2006/relationships/hyperlink" Target="https://leder.nhs.uk/resources/resource-bank/general-resources/resource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eder.nhs.uk/repor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hsglos.nhs.uk/your-health-services/community-and-hospital-care/learning-disability/learning-from-deaths-review-gloucestershire-lede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hsglos.nhs.uk/your-health-services/community-and-hospital-care/learning-disability/learning-from-deaths-review-gloucestershire-lede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ons.gov.uk/peoplepopulationandcommunity/birthsdeathsandmarriages/lifeexpectancies/bulletins/nationallifetablesunitedkingdom/2018to2020"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kcl.ac.uk/research/lede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rit-thoracic.org.uk/quality-improvement/guidelines/?UID=177813781202322501533" TargetMode="External"/><Relationship Id="rId7" Type="http://schemas.openxmlformats.org/officeDocument/2006/relationships/hyperlink" Target="https://www.proudtocareglos.org.uk/root/restore2-mini/"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rcp.ac.uk/projects/outputs/acute-care-toolkit-16-acute-medical-care-people-learning-disability" TargetMode="External"/><Relationship Id="rId5" Type="http://schemas.openxmlformats.org/officeDocument/2006/relationships/hyperlink" Target="https://assets.publishing.service.gov.uk/government/uploads/system/uploads/attachment_data/file/1102054/UKHSA_12388_flu_easy_read_leaflet_winter_2022.pdf" TargetMode="External"/><Relationship Id="rId4" Type="http://schemas.openxmlformats.org/officeDocument/2006/relationships/hyperlink" Target="https://www.england.nhs.uk/long-read/rightcare-learning-disability-and-aspiration-pneumonia-scenari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ngland.nhs.uk/ltphimenu/definitions-for-health-inequaliti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kcl.ac.uk/research/led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07000"/>
              </a:lnSpc>
              <a:spcAft>
                <a:spcPts val="800"/>
              </a:spcAft>
              <a:buFont typeface="+mj-lt"/>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The Gloucestershire Learning Disability &amp; Autism LeDeR Programme Annual Report 2022-2023 seeks to:</a:t>
            </a:r>
          </a:p>
          <a:p>
            <a:pPr marL="342900" lvl="0" indent="-342900" algn="l">
              <a:lnSpc>
                <a:spcPct val="107000"/>
              </a:lnSpc>
              <a:spcAft>
                <a:spcPts val="800"/>
              </a:spcAft>
              <a:buFont typeface="+mj-lt"/>
              <a:buAutoNum type="arabicPeriod"/>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pPr>
            <a:r>
              <a:rPr lang="en-GB" sz="1800" dirty="0">
                <a:effectLst/>
                <a:latin typeface="Arial" panose="020B0604020202020204" pitchFamily="34" charset="0"/>
                <a:ea typeface="Calibri" panose="020F0502020204030204" pitchFamily="34" charset="0"/>
                <a:cs typeface="Times New Roman" panose="02020603050405020304" pitchFamily="18" charset="0"/>
              </a:rPr>
              <a:t>Provide assurance to the Quality &amp; Governance Committee that the system wide Learning Disabilities Learning from Lives and Deaths programme (LeDeR) has reviewed people with a learning disability and learning from those deaths has been acted upon during 2022-2023.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pPr>
            <a:r>
              <a:rPr lang="en-GB" sz="1800" dirty="0">
                <a:effectLst/>
                <a:latin typeface="Arial" panose="020B0604020202020204" pitchFamily="34" charset="0"/>
                <a:ea typeface="Calibri" panose="020F0502020204030204" pitchFamily="34" charset="0"/>
              </a:rPr>
              <a:t>Share information with the committee on the learning points arising from the reviews during the year that the Trust can take forward.</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LeDeR is short for a programme called Learning from Lives and Deaths of people with a Learning Disability and Autistic People. Every death of someone with a learning disability (aged 4 and over) and every autistic adult (aged 18 and over with a clinical diagnosis of autism) that the LeDeR Programme is told about is reviewed by an independent reviewer.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Through continued work to raise awareness of LeDeR we hope that the programme in Gloucestershire is capturing as many deaths as possible. Although we do recognise that there may be deaths that have not been reported to the LeDeR Programme.  We have specifically been working with GHC Colleagues to increase the number of autism only adult deaths being notified.  The programme has a close working relationship with GHC Mortality Review.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The aims of the LeDeR Programme 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l">
              <a:lnSpc>
                <a:spcPct val="107000"/>
              </a:lnSpc>
              <a:spcAft>
                <a:spcPts val="800"/>
              </a:spcAft>
              <a:buSzPts val="1100"/>
              <a:buFont typeface="+mj-lt"/>
              <a:buAutoNum type="arabicPeriod"/>
            </a:pPr>
            <a:r>
              <a:rPr lang="en-GB" sz="1200" dirty="0">
                <a:effectLst/>
                <a:latin typeface="Arial" panose="020B0604020202020204" pitchFamily="34" charset="0"/>
                <a:ea typeface="Calibri" panose="020F0502020204030204" pitchFamily="34" charset="0"/>
                <a:cs typeface="Times New Roman" panose="02020603050405020304" pitchFamily="18" charset="0"/>
              </a:rPr>
              <a:t>To help improve health and social care services for people with learning disabilities and Autistic People.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l">
              <a:lnSpc>
                <a:spcPct val="107000"/>
              </a:lnSpc>
              <a:spcAft>
                <a:spcPts val="800"/>
              </a:spcAft>
              <a:buSzPts val="1100"/>
              <a:buFont typeface="+mj-lt"/>
              <a:buAutoNum type="arabicPeriod"/>
            </a:pPr>
            <a:r>
              <a:rPr lang="en-GB" sz="1200" dirty="0">
                <a:effectLst/>
                <a:latin typeface="Arial" panose="020B0604020202020204" pitchFamily="34" charset="0"/>
                <a:ea typeface="Calibri" panose="020F0502020204030204" pitchFamily="34" charset="0"/>
                <a:cs typeface="Times New Roman" panose="02020603050405020304" pitchFamily="18" charset="0"/>
              </a:rPr>
              <a:t>Reduce Health Inequalities for people with a learning disability and autistic people. Health Inequalities are unfair and preventable differences in health.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l">
              <a:lnSpc>
                <a:spcPct val="107000"/>
              </a:lnSpc>
              <a:spcAft>
                <a:spcPts val="800"/>
              </a:spcAft>
              <a:buSzPts val="1100"/>
              <a:buFont typeface="+mj-lt"/>
              <a:buAutoNum type="arabicPeriod"/>
            </a:pPr>
            <a:r>
              <a:rPr lang="en-GB" sz="1200" dirty="0">
                <a:effectLst/>
                <a:latin typeface="Arial" panose="020B0604020202020204" pitchFamily="34" charset="0"/>
                <a:ea typeface="Calibri" panose="020F0502020204030204" pitchFamily="34" charset="0"/>
                <a:cs typeface="Times New Roman" panose="02020603050405020304" pitchFamily="18" charset="0"/>
              </a:rPr>
              <a:t>To stop people with learning disabilities and autistic adults from dying too soon by making care better.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dirty="0">
                <a:effectLst/>
                <a:latin typeface="Arial" panose="020B0604020202020204" pitchFamily="34" charset="0"/>
                <a:ea typeface="Calibri" panose="020F0502020204030204" pitchFamily="34" charset="0"/>
                <a:cs typeface="Times New Roman" panose="02020603050405020304" pitchFamily="18" charset="0"/>
              </a:rPr>
              <a:t>In Gloucestershire reviewers will only be reviewing those who are registered with a Gloucestershire GP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Some data in this report contains a relatively small number of cases, particularly the data regarding children and ethnic minority and in some subcategories, so some findings must be interpreted with a degree of caution. We have highlighted this where it’s important to have caution with the results due to these lower numbers. </a:t>
            </a:r>
          </a:p>
          <a:p>
            <a:endParaRPr lang="en-GB" dirty="0"/>
          </a:p>
          <a:p>
            <a:r>
              <a:rPr lang="en-GB" sz="1200" dirty="0">
                <a:effectLst/>
                <a:latin typeface="Arial" panose="020B0604020202020204" pitchFamily="34" charset="0"/>
                <a:ea typeface="Calibri" panose="020F0502020204030204" pitchFamily="34" charset="0"/>
                <a:cs typeface="Times New Roman" panose="02020603050405020304" pitchFamily="18" charset="0"/>
              </a:rPr>
              <a:t>It is important to remember that comparisons with the general population are indicative but not directly comparable: deaths of people with learning disabilities are notified to LeDeR from the age of 4 years, while general population data also includes information about children aged 0-3 years.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r>
              <a:rPr lang="en-GB" sz="1200" dirty="0">
                <a:effectLst/>
                <a:latin typeface="Arial" panose="020B0604020202020204" pitchFamily="34" charset="0"/>
                <a:ea typeface="Calibri" panose="020F0502020204030204" pitchFamily="34" charset="0"/>
                <a:cs typeface="Times New Roman" panose="02020603050405020304" pitchFamily="18" charset="0"/>
              </a:rPr>
              <a:t>In addition, more people who died at a younger age had profound and multiple learning disabilities and some of these would also have had complex medical conditions or genetic conditions that may make an earlier death likely. </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78116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dirty="0">
                <a:effectLst/>
                <a:latin typeface="Arial" panose="020B0604020202020204" pitchFamily="34" charset="0"/>
                <a:ea typeface="Arial" panose="020B0604020202020204" pitchFamily="34" charset="0"/>
                <a:cs typeface="Arial" panose="020B0604020202020204" pitchFamily="34" charset="0"/>
              </a:rPr>
              <a:t>Report Scope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Arial" panose="020B0604020202020204" pitchFamily="34" charset="0"/>
              </a:rPr>
              <a:t>It is important to remember that comparisons with the general population are indicative but not directly comparable: deaths of people with learning disabilities are notified to LeDeR from the age of 4 years, while general population data also includes information about children aged 0-3 years. In addition, more people who died at a younger age had profound and multiple learning disabilities and some of these would also have had complex medical conditions or genetic conditions that may make an earlier death likely.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Furthermore, some people will have opted out of sharing their information prior to their death and in these instances these deaths will also not be referred to the LeDeR programme.</a:t>
            </a:r>
          </a:p>
          <a:p>
            <a:pPr marL="228600" indent="-228600">
              <a:buFont typeface="+mj-lt"/>
              <a:buAutoNum type="arabicPeriod"/>
            </a:pPr>
            <a:r>
              <a:rPr lang="en-GB" dirty="0"/>
              <a:t>Some of the data contains a relatively small number of cases, particularly the data regarding children and ethnic minority and in some subcategories, so some findings must be interpreted with a degree of caution. </a:t>
            </a:r>
          </a:p>
          <a:p>
            <a:pPr marL="228600" indent="-228600">
              <a:buFont typeface="+mj-lt"/>
              <a:buAutoNum type="arabicPeriod"/>
            </a:pPr>
            <a:r>
              <a:rPr lang="en-GB" dirty="0"/>
              <a:t> </a:t>
            </a:r>
            <a:r>
              <a:rPr lang="en-GB" sz="1200" dirty="0">
                <a:effectLst/>
                <a:latin typeface="Arial" panose="020B0604020202020204" pitchFamily="34" charset="0"/>
                <a:ea typeface="Calibri" panose="020F0502020204030204" pitchFamily="34" charset="0"/>
                <a:cs typeface="Times New Roman" panose="02020603050405020304" pitchFamily="18" charset="0"/>
              </a:rPr>
              <a:t>In addition, more people who died at a younger age had profound and multiple learning disabilities and some of these would also have had complex medical conditions or genetic conditions that may make an earlier death likely. </a:t>
            </a:r>
          </a:p>
          <a:p>
            <a:pPr marL="228600" indent="-228600">
              <a:buFont typeface="+mj-lt"/>
              <a:buAutoNum type="arabicPeriod"/>
            </a:pPr>
            <a:r>
              <a:rPr lang="en-GB" sz="1800" dirty="0">
                <a:effectLst/>
                <a:latin typeface="Arial" panose="020B0604020202020204" pitchFamily="34" charset="0"/>
                <a:ea typeface="Calibri" panose="020F0502020204030204" pitchFamily="34" charset="0"/>
                <a:cs typeface="Times New Roman" panose="02020603050405020304" pitchFamily="18" charset="0"/>
              </a:rPr>
              <a:t>This report is about reviewing deaths of people with a learning disability and Autistic adults and the health inequalities faced by them.  Clearly any service improvement to enable this group of vulnerable individuals to access health and social care services will ultimately reap benefits for the wider system in terms of accessibility, reasonable adjustments and consistent use of legislation such as the Mental Capacity  and Equality Act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9</a:t>
            </a:fld>
            <a:endParaRPr lang="en-GB" dirty="0"/>
          </a:p>
        </p:txBody>
      </p:sp>
    </p:spTree>
    <p:extLst>
      <p:ext uri="{BB962C8B-B14F-4D97-AF65-F5344CB8AC3E}">
        <p14:creationId xmlns:p14="http://schemas.microsoft.com/office/powerpoint/2010/main" val="2452936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10</a:t>
            </a:fld>
            <a:endParaRPr lang="en-GB" dirty="0"/>
          </a:p>
        </p:txBody>
      </p:sp>
    </p:spTree>
    <p:extLst>
      <p:ext uri="{BB962C8B-B14F-4D97-AF65-F5344CB8AC3E}">
        <p14:creationId xmlns:p14="http://schemas.microsoft.com/office/powerpoint/2010/main" val="186454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Autism</a:t>
            </a:r>
          </a:p>
          <a:p>
            <a:pPr>
              <a:defRPr/>
            </a:pPr>
            <a:r>
              <a:rPr lang="en-GB" dirty="0"/>
              <a:t>As there is currently not an Autism primary care register, we have no idea how many additional autism only LeDeR referrals there will be.  We anticipate there are just under 5,000 adults with autism in Gloucestershire, but of this only 1850 were known and coded within primary care.</a:t>
            </a:r>
          </a:p>
          <a:p>
            <a:pPr>
              <a:defRPr/>
            </a:pPr>
            <a:r>
              <a:rPr lang="en-GB" u="sng" dirty="0">
                <a:hlinkClick r:id="rId3"/>
              </a:rPr>
              <a:t>https://inform.gloucestershire.gov.uk/media/2112214/your-voice-matters-report-final.pdf</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Times New Roman" panose="02020603050405020304" pitchFamily="18" charset="0"/>
              </a:rPr>
              <a:t>By  2035  there will be  418 over 18 with Learning Disabilities and Autism. </a:t>
            </a:r>
            <a:endParaRPr lang="en-GB" sz="1200" b="1" dirty="0">
              <a:effectLst/>
              <a:latin typeface="Arial" panose="020B0604020202020204" pitchFamily="34"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Times New Roman" panose="02020603050405020304" pitchFamily="18" charset="0"/>
              </a:rPr>
              <a:t>LeDeR reviews are not undertaken for individuals who self-identify as autistic or have been referred for  a clinical assessment but who have died prior to the assessment being carried out. This is because the autism diagnosis will not have been confirmed.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Times New Roman" panose="02020603050405020304" pitchFamily="18" charset="0"/>
              </a:rPr>
              <a:t>Whilst the needs and difficulties leading them to a referral are not to be dismissed, these individuals nonetheless currently do not fall within the scope of the review.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Times New Roman" panose="02020603050405020304" pitchFamily="18" charset="0"/>
              </a:rPr>
              <a:t>The LeDeR programme has reviewed the deaths of people with a diagnosis of Leaning Disability and Autism since the 2017 and learning shared with system partners.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i="0" dirty="0">
                <a:solidFill>
                  <a:sysClr val="windowText" lastClr="000000"/>
                </a:solidFill>
                <a:latin typeface="Arial" panose="020B0604020202020204" pitchFamily="34" charset="0"/>
                <a:ea typeface="Times New Roman" panose="02020603050405020304" pitchFamily="18" charset="0"/>
                <a:cs typeface="Arial" panose="020B0604020202020204" pitchFamily="34" charset="0"/>
              </a:rPr>
              <a:t>Gloucestershire's Autism Strategy is being reviewed and  LeDeR will work closely with the LD and Autism Clinical Programme Group to ensure that it feeds into the identified outcomes and to ensure that learning from LeDeR reviews for autistic people is embedded in systems thinking.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i="0" dirty="0">
                <a:solidFill>
                  <a:sysClr val="windowText" lastClr="000000"/>
                </a:solidFill>
                <a:latin typeface="Arial" panose="020B0604020202020204" pitchFamily="34" charset="0"/>
                <a:ea typeface="Times New Roman" panose="02020603050405020304" pitchFamily="18" charset="0"/>
                <a:cs typeface="Arial" panose="020B0604020202020204" pitchFamily="34" charset="0"/>
              </a:rPr>
              <a:t>Autism Commissioner has been co-opted onto the QA Panel and LeDeR Steering Group and LeDeR has presented to the Autism Partnership Board  and LD and Autism Clinical Programme Group.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i="0" dirty="0">
                <a:solidFill>
                  <a:sysClr val="windowText" lastClr="000000"/>
                </a:solidFill>
                <a:latin typeface="Arial" panose="020B0604020202020204" pitchFamily="34" charset="0"/>
                <a:ea typeface="Times New Roman" panose="02020603050405020304" pitchFamily="18" charset="0"/>
                <a:cs typeface="Arial" panose="020B0604020202020204" pitchFamily="34" charset="0"/>
              </a:rPr>
              <a:t>For the reporting period the LeDeR programme has not received any autism only review notifications. </a:t>
            </a:r>
            <a:endParaRPr lang="en-GB" sz="1200" dirty="0">
              <a:solidFill>
                <a:srgbClr val="000000"/>
              </a:solidFill>
              <a:effectLst/>
              <a:ea typeface="Times New Roman" panose="02020603050405020304" pitchFamily="18" charset="0"/>
            </a:endParaRPr>
          </a:p>
          <a:p>
            <a:endParaRPr lang="en-GB" dirty="0"/>
          </a:p>
        </p:txBody>
      </p:sp>
    </p:spTree>
    <p:extLst>
      <p:ext uri="{BB962C8B-B14F-4D97-AF65-F5344CB8AC3E}">
        <p14:creationId xmlns:p14="http://schemas.microsoft.com/office/powerpoint/2010/main" val="2758946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13</a:t>
            </a:fld>
            <a:endParaRPr lang="en-GB" dirty="0"/>
          </a:p>
        </p:txBody>
      </p:sp>
    </p:spTree>
    <p:extLst>
      <p:ext uri="{BB962C8B-B14F-4D97-AF65-F5344CB8AC3E}">
        <p14:creationId xmlns:p14="http://schemas.microsoft.com/office/powerpoint/2010/main" val="280151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14</a:t>
            </a:fld>
            <a:endParaRPr lang="en-GB" dirty="0"/>
          </a:p>
        </p:txBody>
      </p:sp>
    </p:spTree>
    <p:extLst>
      <p:ext uri="{BB962C8B-B14F-4D97-AF65-F5344CB8AC3E}">
        <p14:creationId xmlns:p14="http://schemas.microsoft.com/office/powerpoint/2010/main" val="2821249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a:p>
            <a:r>
              <a:rPr lang="en-GB" sz="1800" b="0" i="0" u="none" strike="noStrike" baseline="0" dirty="0">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15</a:t>
            </a:fld>
            <a:endParaRPr lang="en-GB" dirty="0"/>
          </a:p>
        </p:txBody>
      </p:sp>
    </p:spTree>
    <p:extLst>
      <p:ext uri="{BB962C8B-B14F-4D97-AF65-F5344CB8AC3E}">
        <p14:creationId xmlns:p14="http://schemas.microsoft.com/office/powerpoint/2010/main" val="305056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16</a:t>
            </a:fld>
            <a:endParaRPr lang="en-GB" dirty="0"/>
          </a:p>
        </p:txBody>
      </p:sp>
    </p:spTree>
    <p:extLst>
      <p:ext uri="{BB962C8B-B14F-4D97-AF65-F5344CB8AC3E}">
        <p14:creationId xmlns:p14="http://schemas.microsoft.com/office/powerpoint/2010/main" val="3587164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17</a:t>
            </a:fld>
            <a:endParaRPr lang="en-GB" dirty="0"/>
          </a:p>
        </p:txBody>
      </p:sp>
    </p:spTree>
    <p:extLst>
      <p:ext uri="{BB962C8B-B14F-4D97-AF65-F5344CB8AC3E}">
        <p14:creationId xmlns:p14="http://schemas.microsoft.com/office/powerpoint/2010/main" val="188828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18</a:t>
            </a:fld>
            <a:endParaRPr lang="en-GB" dirty="0"/>
          </a:p>
        </p:txBody>
      </p:sp>
    </p:spTree>
    <p:extLst>
      <p:ext uri="{BB962C8B-B14F-4D97-AF65-F5344CB8AC3E}">
        <p14:creationId xmlns:p14="http://schemas.microsoft.com/office/powerpoint/2010/main" val="87489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sz="1200" dirty="0">
              <a:solidFill>
                <a:schemeClr val="tx1"/>
              </a:solidFill>
            </a:endParaRPr>
          </a:p>
          <a:p>
            <a:pPr marL="285750" indent="-285750">
              <a:buFont typeface="Arial" panose="020B0604020202020204" pitchFamily="34" charset="0"/>
              <a:buChar char="•"/>
            </a:pP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19</a:t>
            </a:fld>
            <a:endParaRPr lang="en-GB" dirty="0"/>
          </a:p>
        </p:txBody>
      </p:sp>
    </p:spTree>
    <p:extLst>
      <p:ext uri="{BB962C8B-B14F-4D97-AF65-F5344CB8AC3E}">
        <p14:creationId xmlns:p14="http://schemas.microsoft.com/office/powerpoint/2010/main" val="254043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1</a:t>
            </a:fld>
            <a:endParaRPr lang="en-GB" dirty="0"/>
          </a:p>
        </p:txBody>
      </p:sp>
    </p:spTree>
    <p:extLst>
      <p:ext uri="{BB962C8B-B14F-4D97-AF65-F5344CB8AC3E}">
        <p14:creationId xmlns:p14="http://schemas.microsoft.com/office/powerpoint/2010/main" val="1498232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20</a:t>
            </a:fld>
            <a:endParaRPr lang="en-GB" dirty="0"/>
          </a:p>
        </p:txBody>
      </p:sp>
    </p:spTree>
    <p:extLst>
      <p:ext uri="{BB962C8B-B14F-4D97-AF65-F5344CB8AC3E}">
        <p14:creationId xmlns:p14="http://schemas.microsoft.com/office/powerpoint/2010/main" val="1436389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21</a:t>
            </a:fld>
            <a:endParaRPr lang="en-GB" dirty="0"/>
          </a:p>
        </p:txBody>
      </p:sp>
    </p:spTree>
    <p:extLst>
      <p:ext uri="{BB962C8B-B14F-4D97-AF65-F5344CB8AC3E}">
        <p14:creationId xmlns:p14="http://schemas.microsoft.com/office/powerpoint/2010/main" val="147977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Assessment of the Quality of Care</a:t>
            </a:r>
          </a:p>
          <a:p>
            <a:pPr marL="0" indent="0">
              <a:buFont typeface="+mj-lt"/>
              <a:buNone/>
            </a:pPr>
            <a:endParaRPr lang="en-GB" b="1" dirty="0"/>
          </a:p>
          <a:p>
            <a:pPr marL="0" indent="0">
              <a:buFont typeface="+mj-lt"/>
              <a:buNone/>
            </a:pPr>
            <a:r>
              <a:rPr lang="en-GB" b="1" dirty="0"/>
              <a:t>1.  </a:t>
            </a:r>
            <a:r>
              <a:rPr lang="en-GB" dirty="0"/>
              <a:t>In addition to general questions about quality of care, the LeDeR review asks about specific areas that may impinge on the quality of care that people received. These are:</a:t>
            </a:r>
          </a:p>
          <a:p>
            <a:pPr marL="228600" indent="-228600">
              <a:buFont typeface="+mj-lt"/>
              <a:buAutoNum type="alphaLcParenR"/>
            </a:pPr>
            <a:r>
              <a:rPr lang="en-GB" dirty="0"/>
              <a:t>Problems with organisational systems and processes (including the coordination of care).</a:t>
            </a:r>
          </a:p>
          <a:p>
            <a:pPr marL="228600" indent="-228600">
              <a:buFont typeface="+mj-lt"/>
              <a:buAutoNum type="alphaLcParenR"/>
            </a:pPr>
            <a:r>
              <a:rPr lang="en-GB" dirty="0"/>
              <a:t>Gaps in service provision,  recommended diagnostic and treatment guidelines met (included as an additional question in the new LeDeR focused review).</a:t>
            </a:r>
          </a:p>
          <a:p>
            <a:pPr marL="228600" indent="-228600">
              <a:buFont typeface="+mj-lt"/>
              <a:buAutoNum type="alphaLcParenR"/>
            </a:pPr>
            <a:r>
              <a:rPr lang="en-GB" dirty="0"/>
              <a:t>Specific areas of problems with care, in addition to general questions about quality of care.</a:t>
            </a:r>
          </a:p>
          <a:p>
            <a:pPr marL="228600" indent="-228600">
              <a:buFont typeface="+mj-lt"/>
              <a:buAutoNum type="arabicPeriod"/>
            </a:pPr>
            <a:endParaRPr lang="en-GB" dirty="0"/>
          </a:p>
          <a:p>
            <a:pPr marL="0" indent="0">
              <a:buFont typeface="+mj-lt"/>
              <a:buNone/>
            </a:pPr>
            <a:r>
              <a:rPr lang="en-GB" b="1" dirty="0"/>
              <a:t>2</a:t>
            </a:r>
            <a:r>
              <a:rPr lang="en-GB" dirty="0"/>
              <a:t>.  The Quality of care  and availability and effectiveness of services is rated by the panel on a scale of 1 to 6. </a:t>
            </a:r>
          </a:p>
          <a:p>
            <a:endParaRPr lang="en-GB" dirty="0"/>
          </a:p>
          <a:p>
            <a:r>
              <a:rPr lang="en-GB" dirty="0"/>
              <a:t>1 = Care fell short of the expected  good practice, and this contributed to the cause of death. Availability and effectiveness of  services  fell far short of the expected standard,  and this contributed to the cause death </a:t>
            </a:r>
          </a:p>
          <a:p>
            <a:r>
              <a:rPr lang="en-GB" dirty="0"/>
              <a:t>6 =  This was excellent care, (it exceeded expected good practice). Availability an  effectiveness  of  services was excellent  and exceeded the expected standard.</a:t>
            </a:r>
          </a:p>
          <a:p>
            <a:endParaRPr lang="en-GB" dirty="0"/>
          </a:p>
          <a:p>
            <a:pPr marL="0" indent="0">
              <a:buFont typeface="+mj-lt"/>
              <a:buNone/>
            </a:pPr>
            <a:r>
              <a:rPr lang="en-GB" b="1" dirty="0"/>
              <a:t>3</a:t>
            </a:r>
            <a:r>
              <a:rPr lang="en-GB" dirty="0"/>
              <a:t>. Where there has been agreement to share the outcome of the review a LeDeR Quality Assurance checklist is used to share good practice and learning themes are identified and shared for the purposes of service improvement. Specific learning from reviews is turned into an action with SMART Outcomes.</a:t>
            </a:r>
          </a:p>
          <a:p>
            <a:pPr marL="228600" indent="-228600">
              <a:buFont typeface="+mj-lt"/>
              <a:buAutoNum type="arabicPeriod"/>
            </a:pPr>
            <a:endParaRPr lang="en-GB" dirty="0"/>
          </a:p>
          <a:p>
            <a:pPr marL="0" indent="0">
              <a:buFont typeface="+mj-lt"/>
              <a:buNone/>
            </a:pPr>
            <a:r>
              <a:rPr lang="en-GB" b="1" dirty="0"/>
              <a:t>4. </a:t>
            </a:r>
            <a:r>
              <a:rPr lang="en-GB" dirty="0"/>
              <a:t>The LeDeR learning into Action Group oversees the Learning into Action Plan and takes responsibility for delivering learning into action through:</a:t>
            </a:r>
          </a:p>
          <a:p>
            <a:pPr marL="0" indent="0">
              <a:buFont typeface="+mj-lt"/>
              <a:buNone/>
            </a:pPr>
            <a:endParaRPr lang="en-GB" dirty="0"/>
          </a:p>
          <a:p>
            <a:pPr marL="171450" indent="-171450">
              <a:buFont typeface="Arial" panose="020B0604020202020204" pitchFamily="34" charset="0"/>
              <a:buChar char="•"/>
            </a:pPr>
            <a:r>
              <a:rPr lang="en-GB" dirty="0"/>
              <a:t>LeDeR Bulletin, </a:t>
            </a:r>
          </a:p>
          <a:p>
            <a:pPr marL="171450" indent="-171450">
              <a:buFont typeface="Arial" panose="020B0604020202020204" pitchFamily="34" charset="0"/>
              <a:buChar char="•"/>
            </a:pPr>
            <a:r>
              <a:rPr lang="en-GB" dirty="0"/>
              <a:t>Co-producing  accessible resources</a:t>
            </a:r>
          </a:p>
          <a:p>
            <a:pPr marL="171450" indent="-171450">
              <a:buFont typeface="Arial" panose="020B0604020202020204" pitchFamily="34" charset="0"/>
              <a:buChar char="•"/>
            </a:pPr>
            <a:r>
              <a:rPr lang="en-GB" dirty="0"/>
              <a:t>Presentations to system partners</a:t>
            </a:r>
          </a:p>
          <a:p>
            <a:pPr marL="171450" indent="-171450">
              <a:buFont typeface="Arial" panose="020B0604020202020204" pitchFamily="34" charset="0"/>
              <a:buChar char="•"/>
            </a:pPr>
            <a:r>
              <a:rPr lang="en-GB" dirty="0"/>
              <a:t>Escalations to other parts of the Health and Care system.</a:t>
            </a:r>
          </a:p>
          <a:p>
            <a:pPr marL="171450" indent="-171450">
              <a:buFont typeface="Arial" panose="020B0604020202020204" pitchFamily="34" charset="0"/>
              <a:buChar char="•"/>
            </a:pPr>
            <a:r>
              <a:rPr lang="en-GB" dirty="0"/>
              <a:t>Single issue action</a:t>
            </a:r>
          </a:p>
          <a:p>
            <a:pPr marL="171450" indent="-171450">
              <a:buFont typeface="Arial" panose="020B0604020202020204" pitchFamily="34" charset="0"/>
              <a:buChar char="•"/>
            </a:pPr>
            <a:r>
              <a:rPr lang="en-GB" dirty="0"/>
              <a:t>Annual Report</a:t>
            </a: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22</a:t>
            </a:fld>
            <a:endParaRPr lang="en-GB" dirty="0"/>
          </a:p>
        </p:txBody>
      </p:sp>
    </p:spTree>
    <p:extLst>
      <p:ext uri="{BB962C8B-B14F-4D97-AF65-F5344CB8AC3E}">
        <p14:creationId xmlns:p14="http://schemas.microsoft.com/office/powerpoint/2010/main" val="53511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LeDeR Programme works with the Quality Team to identify areas for improvement or concern and share and imbed learning into action with providers. The Quality Team is also a member of the LeDeR Quality Assurance Panel, Learning into Action Group and LeDer Steering Group. </a:t>
            </a:r>
          </a:p>
          <a:p>
            <a:endParaRPr lang="en-GB" dirty="0"/>
          </a:p>
          <a:p>
            <a:r>
              <a:rPr lang="en-GB" dirty="0"/>
              <a:t>1 review 4%  was deemed out of scope.</a:t>
            </a:r>
          </a:p>
        </p:txBody>
      </p:sp>
      <p:sp>
        <p:nvSpPr>
          <p:cNvPr id="4" name="Slide Number Placeholder 3"/>
          <p:cNvSpPr>
            <a:spLocks noGrp="1"/>
          </p:cNvSpPr>
          <p:nvPr>
            <p:ph type="sldNum" sz="quarter" idx="5"/>
          </p:nvPr>
        </p:nvSpPr>
        <p:spPr/>
        <p:txBody>
          <a:bodyPr/>
          <a:lstStyle/>
          <a:p>
            <a:fld id="{2E221B35-D793-4D7D-8A63-DA4D5D3C070D}" type="slidenum">
              <a:rPr lang="en-GB" smtClean="0"/>
              <a:pPr/>
              <a:t>23</a:t>
            </a:fld>
            <a:endParaRPr lang="en-GB" dirty="0"/>
          </a:p>
        </p:txBody>
      </p:sp>
    </p:spTree>
    <p:extLst>
      <p:ext uri="{BB962C8B-B14F-4D97-AF65-F5344CB8AC3E}">
        <p14:creationId xmlns:p14="http://schemas.microsoft.com/office/powerpoint/2010/main" val="4103924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GB" sz="1200" b="1" i="0" u="none" strike="noStrike" baseline="0" dirty="0"/>
              <a:t>How we share what we are doing</a:t>
            </a:r>
          </a:p>
          <a:p>
            <a:pPr marL="0" indent="0" algn="l">
              <a:buFont typeface="+mj-lt"/>
              <a:buNone/>
            </a:pPr>
            <a:endParaRPr lang="en-GB" sz="1200" b="1" i="0" u="none" strike="noStrike" baseline="0" dirty="0"/>
          </a:p>
          <a:p>
            <a:pPr marL="0" indent="0" algn="l">
              <a:buFont typeface="+mj-lt"/>
              <a:buNone/>
            </a:pPr>
            <a:r>
              <a:rPr lang="en-GB" sz="1200" b="1" i="0" u="none" strike="noStrike" baseline="0" dirty="0"/>
              <a:t>1. </a:t>
            </a:r>
            <a:r>
              <a:rPr lang="en-GB" sz="1200" b="0" i="0" u="none" strike="noStrike" baseline="0" dirty="0"/>
              <a:t>Through the creation of easy read and accessible resources and presentations the LeDeR Learning into Action Group has shared areas of good practice, areas of concern, and wider learning from reviews across the health and care system. This has involved delivering webinars, presentations, attending forums or more bespoke task and finish groups. The LeDer bulletin is disseminated widely across the system and currently has 109  subscribers. </a:t>
            </a:r>
            <a:r>
              <a:rPr lang="en-GB" sz="1200" dirty="0">
                <a:latin typeface="Arial" panose="020B0604020202020204" pitchFamily="34" charset="0"/>
                <a:cs typeface="Arial" panose="020B0604020202020204" pitchFamily="34" charset="0"/>
                <a:hlinkClick r:id="rId3"/>
              </a:rPr>
              <a:t>https://www.inclusiongloucestershire.co.uk/engagement/leder/</a:t>
            </a:r>
            <a:r>
              <a:rPr lang="en-GB" sz="1200" dirty="0">
                <a:latin typeface="Arial" panose="020B0604020202020204" pitchFamily="34" charset="0"/>
                <a:cs typeface="Arial" panose="020B0604020202020204" pitchFamily="34" charset="0"/>
              </a:rPr>
              <a:t> </a:t>
            </a:r>
            <a:endParaRPr lang="en-GB" sz="1200" b="0" i="0" u="none" strike="noStrike" baseline="0" dirty="0"/>
          </a:p>
          <a:p>
            <a:pPr algn="l"/>
            <a:endParaRPr lang="en-GB" sz="1200"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2937A65-1D29-454C-8DC7-511AE487046C}" type="slidenum">
              <a:rPr lang="en-GB" smtClean="0"/>
              <a:t>24</a:t>
            </a:fld>
            <a:endParaRPr lang="en-GB"/>
          </a:p>
        </p:txBody>
      </p:sp>
    </p:spTree>
    <p:extLst>
      <p:ext uri="{BB962C8B-B14F-4D97-AF65-F5344CB8AC3E}">
        <p14:creationId xmlns:p14="http://schemas.microsoft.com/office/powerpoint/2010/main" val="3126397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GB" b="1" dirty="0"/>
              <a:t>LeDeR Governance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Integrated Care Boards (ICB’s) are responsible for addressing the learning identified in LeDeR reviews and improving the quality of services for people with a learning disability and/ or autistic people to reduce health inequalities and premature mortality. The local programme has consulted in depth how best we can share the learning and produces regular accessible newsletters.  More recently a review of the QA panel checklist indicated a move to a learning on a page for health and social care professionals. This co designed QA checklist is used to assure the quality of reviews presented to the QA panel,  to identify good practice and learning points and themes. Where consent to share has been agreed with family carers the checklist is shared with system partners.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GB" b="1" dirty="0"/>
              <a:t>Gloucestershire LeDeR Quality Assurance Panel </a:t>
            </a:r>
            <a:r>
              <a:rPr lang="en-GB" dirty="0"/>
              <a:t>- Is a group of Experts-by-Experience and Experts by profession that look at how good each review is against a quality checklist and identify actions for learning.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dirty="0">
                <a:effectLst/>
                <a:latin typeface="Arial" panose="020B0604020202020204" pitchFamily="34" charset="0"/>
                <a:ea typeface="Arial" panose="020B0604020202020204" pitchFamily="34" charset="0"/>
                <a:cs typeface="Arial" panose="020B0604020202020204" pitchFamily="34" charset="0"/>
              </a:rPr>
              <a:t>3.   Gloucestershire LeDeR Learning into Action Group </a:t>
            </a:r>
            <a:r>
              <a:rPr lang="en-GB" sz="1200" dirty="0">
                <a:effectLst/>
                <a:latin typeface="Arial" panose="020B0604020202020204" pitchFamily="34" charset="0"/>
                <a:ea typeface="Arial" panose="020B0604020202020204" pitchFamily="34" charset="0"/>
                <a:cs typeface="Arial" panose="020B0604020202020204" pitchFamily="34" charset="0"/>
              </a:rPr>
              <a:t>– Ensure that the learning from each review is actioned. Actions or learning identified will be used by people working in health services and social care to improve the support and care they give to people with a learning disability and autistic adults. Learning will be shared in the regular Gloucestershire LeDeR Learning into Action Newsletter which is co-produced by people with lived experience.  This group will also provide regular presentations to interested people and groups on the work of the LeDeR programme locally.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effectLst/>
                <a:latin typeface="Arial" panose="020B0604020202020204" pitchFamily="34" charset="0"/>
                <a:ea typeface="Arial" panose="020B0604020202020204" pitchFamily="34" charset="0"/>
                <a:cs typeface="Arial" panose="020B0604020202020204" pitchFamily="34" charset="0"/>
              </a:rPr>
              <a:t>4.   Gloucestershire LeDeR Governance and Steering Group </a:t>
            </a:r>
            <a:r>
              <a:rPr lang="en-GB" sz="1200" dirty="0">
                <a:effectLst/>
                <a:latin typeface="Arial" panose="020B0604020202020204" pitchFamily="34" charset="0"/>
                <a:ea typeface="Arial" panose="020B0604020202020204" pitchFamily="34" charset="0"/>
                <a:cs typeface="Arial" panose="020B0604020202020204" pitchFamily="34" charset="0"/>
              </a:rPr>
              <a:t>– guide the implementation of the programme and wherever appropriate work in partnership and collaboration with other agencies or bodies who may be involved in parallel work to take forward learning and service improvement e.g., Safeguarding, Coroners, Hospital learning from deaths, Clinical Programme Groups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lvl="0" indent="0">
              <a:buFont typeface="Arial" panose="020B0604020202020204" pitchFamily="34" charset="0"/>
              <a:buNone/>
            </a:pPr>
            <a:r>
              <a:rPr lang="en-GB" b="1" dirty="0"/>
              <a:t>3.  </a:t>
            </a:r>
            <a:r>
              <a:rPr lang="en-GB" dirty="0"/>
              <a:t>We held a </a:t>
            </a:r>
            <a:r>
              <a:rPr lang="en-GB" b="1" dirty="0"/>
              <a:t>LeDeR Dying to Make A Difference Conference </a:t>
            </a:r>
            <a:r>
              <a:rPr lang="en-GB" dirty="0"/>
              <a:t>in March 2023, where we shared  learning from the LeDeR  Annual Report 2021-2022 . The conference  was attended by over 80 Health and Social Care professionals across Gloucestershire. Keynote speeches were delivered by the regional and local LeDeR Teams as well as workshops on : Unique Wellness, Going into Hospital, Talking About Dying and Dysphagia . Inclusion Gloucestershire's Forum Theatre delivered an interactive workshop on Making Reasonable Adjustments when Accessing Health Care.</a:t>
            </a:r>
          </a:p>
          <a:p>
            <a:endParaRPr lang="en-GB" dirty="0"/>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25</a:t>
            </a:fld>
            <a:endParaRPr lang="en-GB" dirty="0"/>
          </a:p>
        </p:txBody>
      </p:sp>
    </p:spTree>
    <p:extLst>
      <p:ext uri="{BB962C8B-B14F-4D97-AF65-F5344CB8AC3E}">
        <p14:creationId xmlns:p14="http://schemas.microsoft.com/office/powerpoint/2010/main" val="1008021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effectLst/>
                <a:latin typeface="Calibri" panose="020F0502020204030204" pitchFamily="34" charset="0"/>
                <a:ea typeface="Calibri" panose="020F0502020204030204" pitchFamily="34" charset="0"/>
                <a:cs typeface="Times New Roman" panose="02020603050405020304" pitchFamily="18" charset="0"/>
              </a:rPr>
              <a:t>Local Action Priorities</a:t>
            </a:r>
          </a:p>
          <a:p>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effectLst/>
                <a:latin typeface="Calibri" panose="020F0502020204030204" pitchFamily="34" charset="0"/>
                <a:ea typeface="Calibri" panose="020F0502020204030204" pitchFamily="34" charset="0"/>
                <a:cs typeface="Times New Roman" panose="02020603050405020304" pitchFamily="18" charset="0"/>
              </a:rPr>
              <a:t>Key themes identified in Gloucestershire Annual Report 2021-2022:</a:t>
            </a:r>
          </a:p>
          <a:p>
            <a:pPr marL="342900" lvl="0" indent="-342900">
              <a:buFont typeface="Arial" panose="020B0604020202020204" pitchFamily="34" charset="0"/>
              <a:buChar char="*"/>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Improving access for black and minority ethnic people to specialist learning disability services.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Ensuring that reasonable adjustments and improved communications are used by all healthcare professionals (e.g., use of Health passports, easy read resources &amp; diagnostic overshadowing and access to advocates).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Increasing use of accessible technology and digitalisation e.g., apps and digitalised documents.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Reduce waiting times for healthcare appointments.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Preventing hospital admission, and where they have been admitted supporting earlier discharge.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Workforce knowledge and skills (e.g., dysphagia, spotting signs of deterioration, positioning and wheelchair management).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Personalised Healthy Lifestyles E.g., Eating well, bowel care, diabetes management, oral healthcare, access to exercise.</a:t>
            </a:r>
            <a:endParaRPr lang="en-GB" sz="1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kern="1200" dirty="0">
                <a:solidFill>
                  <a:srgbClr val="000000"/>
                </a:solidFill>
                <a:effectLst/>
                <a:latin typeface="Arial" panose="020B0604020202020204" pitchFamily="34" charset="0"/>
              </a:rPr>
              <a:t>People have the right equipment to meet their needs.</a:t>
            </a:r>
            <a:r>
              <a:rPr lang="en-GB" dirty="0">
                <a:effectLst/>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Aspirational pneumonia.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0" lvl="0" indent="0">
              <a:buFont typeface="Arial" panose="020B0604020202020204" pitchFamily="34" charset="0"/>
              <a:buNone/>
            </a:pPr>
            <a:r>
              <a:rPr lang="en-GB" b="1" dirty="0"/>
              <a:t>Social Prescribing and Personal Health Budgets</a:t>
            </a:r>
          </a:p>
          <a:p>
            <a:pPr marL="0" lvl="0" indent="0">
              <a:buFont typeface="Arial" panose="020B0604020202020204" pitchFamily="34" charset="0"/>
              <a:buNone/>
            </a:pPr>
            <a:r>
              <a:rPr lang="en-GB" dirty="0"/>
              <a:t>The NHS Long Term Plan includes plans to roll out a personalised care model across the country, to expand the choice people have in their care and the control they have over it. As part of this, ‘social prescribing’ will widen and diversify the range of support available to people. Link workers in PCNs will work with people to develop tailored plans and connect them to local groups and support services for both physical and mental health. Social prescribing is an integral part of the improvements to Annual Health Checks for people with a learning disability and/or who are autistic.</a:t>
            </a:r>
            <a:r>
              <a:rPr lang="en-GB" b="0" dirty="0"/>
              <a:t>  Locally we have begun conversations with Social Prescribing leads and commissioners about what else is required to support good quality outcomes for people with a learning disability.</a:t>
            </a:r>
            <a:endParaRPr lang="en-GB" b="1" dirty="0"/>
          </a:p>
        </p:txBody>
      </p:sp>
    </p:spTree>
    <p:extLst>
      <p:ext uri="{BB962C8B-B14F-4D97-AF65-F5344CB8AC3E}">
        <p14:creationId xmlns:p14="http://schemas.microsoft.com/office/powerpoint/2010/main" val="4292728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800" b="1"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Programme Achievements so far</a:t>
            </a:r>
          </a:p>
          <a:p>
            <a:pPr marL="342900" indent="-342900">
              <a:buFont typeface="+mj-lt"/>
              <a:buAutoNum type="arabicPeriod"/>
            </a:pPr>
            <a:endParaRPr lang="en-GB" sz="1800" b="1"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a:pPr>
            <a:endParaRPr lang="en-GB" sz="1800" b="1"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a:pPr>
            <a:r>
              <a:rPr lang="en-GB" sz="1800" b="1"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Action from Learning</a:t>
            </a:r>
          </a:p>
          <a:p>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Increasingly  we are seeing reviews that highlight and combine a range of issues which have contributed to health inequalities and reduced quality of life. These issues have been combined into a LeDeR Accessible Presentation  which includes information advice and resources around the following key areas of concern:</a:t>
            </a:r>
          </a:p>
          <a:p>
            <a:endPar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The LeDeR process</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Learning From LeDeR Reviews</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Being on the LD  Register</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Encouraging people to get their AHC</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Promoting use of the My Health Passport</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Going into hospital - Advanced Care Planning using The RESPECT Form</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Knowing about the Link between Dementia and Downs Syndrome and the Memory Assessment Pathway</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Oral health</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The Importance of Advocacy and how we use the Mental Health Act</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Bests Interests Process.</a:t>
            </a:r>
          </a:p>
          <a:p>
            <a:pPr marL="285750" indent="-285750">
              <a:buFont typeface="Arial" panose="020B0604020202020204" pitchFamily="34" charset="0"/>
              <a:buChar char="•"/>
            </a:pPr>
            <a:r>
              <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Fluctuating Capacity</a:t>
            </a:r>
          </a:p>
          <a:p>
            <a:pPr marL="285750" indent="-285750">
              <a:buFont typeface="Arial" panose="020B0604020202020204" pitchFamily="34" charset="0"/>
              <a:buChar char="•"/>
            </a:pPr>
            <a:endParaRPr lang="en-GB" sz="1800" u="none" strike="noStrike"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GB" sz="2800" dirty="0">
                <a:hlinkClick r:id="rId3"/>
              </a:rPr>
              <a:t>PowerPoint Presentation (inclusiongloucestershire.co.uk)</a:t>
            </a:r>
            <a:endParaRPr lang="en-GB" sz="2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https://www.inclusiongloucestershire.co.uk/wp-content/uploads/About-the-LeDeR-programme-in-Gloucestershire-2022.pdf</a:t>
            </a:r>
            <a:endParaRPr lang="en-GB" sz="18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6000"/>
              </a:lnSpc>
              <a:spcAft>
                <a:spcPts val="800"/>
              </a:spcAft>
              <a:buFont typeface="Symbol" panose="05050102010706020507" pitchFamily="18" charset="2"/>
              <a:buNone/>
            </a:pPr>
            <a:r>
              <a:rPr lang="en-GB" sz="1800" u="none" strike="noStrike"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The presentation has been delivered to the Carers Hub, The Learning Disability and Autism Clinical Programme, Autism Partnership Board, Collaborative Partnership Board, Carers Partnership Board  and the </a:t>
            </a:r>
            <a:r>
              <a:rPr lang="en-GB" sz="1800" u="none" strike="noStrike"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Your Voice Coproduction Conference (November 2022) </a:t>
            </a:r>
          </a:p>
          <a:p>
            <a:pPr marL="0" lvl="0" indent="0">
              <a:lnSpc>
                <a:spcPct val="106000"/>
              </a:lnSpc>
              <a:spcAft>
                <a:spcPts val="800"/>
              </a:spcAft>
              <a:buFont typeface="Symbol" panose="05050102010706020507" pitchFamily="18" charset="2"/>
              <a:buNone/>
            </a:pPr>
            <a:endParaRPr lang="en-GB" sz="1800"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6000"/>
              </a:lnSpc>
              <a:spcAft>
                <a:spcPts val="800"/>
              </a:spcAft>
              <a:buFont typeface="Symbol" panose="05050102010706020507" pitchFamily="18" charset="2"/>
              <a:buNone/>
            </a:pPr>
            <a:r>
              <a:rPr lang="en-GB" sz="1800"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Learning from reviews is also presented at the Health Action Group, LeDeR Steering and Governance Group and Partnership Boards.</a:t>
            </a:r>
          </a:p>
          <a:p>
            <a:pPr marL="0" lvl="0" indent="0">
              <a:lnSpc>
                <a:spcPct val="106000"/>
              </a:lnSpc>
              <a:spcAft>
                <a:spcPts val="800"/>
              </a:spcAft>
              <a:buFont typeface="Symbol" panose="05050102010706020507" pitchFamily="18" charset="2"/>
              <a:buNone/>
            </a:pPr>
            <a:endParaRPr lang="en-GB" sz="1800"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r>
              <a:rPr lang="en-GB" sz="1800" b="0" u="none" strike="noStrike" dirty="0"/>
              <a:t>LeDeR continues to work with Clinical Programmes and Adult Single Programme to ensure that any changes to practice and policy  is reasonably adjusted and accessible.  A Co –production and Accessibility  Guide has been drafted in co production with Partnership Boards. </a:t>
            </a:r>
          </a:p>
          <a:p>
            <a:pPr marL="0" lvl="0" indent="0">
              <a:buFont typeface="Arial" panose="020B0604020202020204" pitchFamily="34" charset="0"/>
              <a:buNone/>
            </a:pPr>
            <a:endParaRPr lang="en-GB" sz="1800" b="0" u="none" strike="noStrike" dirty="0"/>
          </a:p>
          <a:p>
            <a:pPr marL="0" lvl="0" indent="0">
              <a:buFont typeface="Arial" panose="020B0604020202020204" pitchFamily="34" charset="0"/>
              <a:buNone/>
            </a:pPr>
            <a:r>
              <a:rPr lang="en-GB" sz="1800" b="1" u="none" strike="noStrike" dirty="0"/>
              <a:t>2.  Advocacy</a:t>
            </a:r>
          </a:p>
          <a:p>
            <a:pPr marL="0" lvl="0" indent="0">
              <a:buFont typeface="+mj-lt"/>
              <a:buNone/>
            </a:pPr>
            <a:endParaRPr lang="en-GB" sz="1800" b="0" u="none" strike="noStrike" dirty="0"/>
          </a:p>
          <a:p>
            <a:pPr marL="0" lvl="0" indent="0">
              <a:buFont typeface="+mj-lt"/>
              <a:buNone/>
            </a:pPr>
            <a:r>
              <a:rPr lang="en-GB" sz="1800" b="0" u="none" strike="noStrike" dirty="0"/>
              <a:t>LeDeR has continually noted the benefits of the use of advocates to support good health outcomes and has worked with the advocacy commissioner to ensure the new contract considers more reasonable adjustments.  The Best interest </a:t>
            </a:r>
            <a:r>
              <a:rPr lang="en-GB" sz="1800" b="0" dirty="0"/>
              <a:t>process and how this is documented has consistently come up as a learning point from several reviews over the years.  We continue to work with the Mental Capacity Act Manager Simon Thomason to address these points.</a:t>
            </a:r>
          </a:p>
          <a:p>
            <a:pPr marL="457200" lvl="1" indent="0">
              <a:lnSpc>
                <a:spcPct val="115000"/>
              </a:lnSpc>
              <a:spcAft>
                <a:spcPts val="1000"/>
              </a:spcAft>
              <a:buFont typeface="Courier New" panose="02070309020205020404" pitchFamily="49" charset="0"/>
              <a:buNone/>
            </a:pPr>
            <a:endParaRPr lang="en-GB" sz="1800" u="sng"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mj-lt"/>
              <a:buNone/>
            </a:pPr>
            <a:r>
              <a:rPr lang="en-GB" sz="1800" b="1" dirty="0"/>
              <a:t>3.  Flu &amp; Covid  Vaccinations</a:t>
            </a:r>
          </a:p>
          <a:p>
            <a:pPr marL="0" indent="0">
              <a:buFont typeface="Arial" panose="020B0604020202020204" pitchFamily="34" charset="0"/>
              <a:buNone/>
            </a:pPr>
            <a:r>
              <a:rPr lang="en-GB" sz="1800" dirty="0"/>
              <a:t>The programme has continued to support the reasonable adjustments to vaccinations this includes;</a:t>
            </a:r>
          </a:p>
          <a:p>
            <a:pPr marL="171450" indent="-171450">
              <a:buFont typeface="Arial" panose="020B0604020202020204" pitchFamily="34" charset="0"/>
              <a:buChar char="•"/>
            </a:pPr>
            <a:r>
              <a:rPr lang="en-GB" sz="1800" dirty="0"/>
              <a:t>reviewing the easy read materials about flu vaccines and how people can protect themselves from flu.</a:t>
            </a:r>
          </a:p>
          <a:p>
            <a:pPr marL="171450" indent="-171450">
              <a:buFont typeface="Arial" panose="020B0604020202020204" pitchFamily="34" charset="0"/>
              <a:buChar char="•"/>
            </a:pPr>
            <a:r>
              <a:rPr lang="en-GB" sz="1800" dirty="0"/>
              <a:t>promoting a letter template to GPs for use in inviting eligible patients and their carers for their annual flu vaccination including the use of the nasal spray.</a:t>
            </a:r>
          </a:p>
          <a:p>
            <a:pPr marL="171450" indent="-171450">
              <a:buFont typeface="Arial" panose="020B0604020202020204" pitchFamily="34" charset="0"/>
              <a:buChar char="•"/>
            </a:pPr>
            <a:r>
              <a:rPr lang="en-GB" sz="1800" dirty="0"/>
              <a:t>Consent and capacity guidance.</a:t>
            </a:r>
          </a:p>
          <a:p>
            <a:pPr marL="171450" indent="-171450">
              <a:buFont typeface="Arial" panose="020B0604020202020204" pitchFamily="34" charset="0"/>
              <a:buChar char="•"/>
            </a:pPr>
            <a:r>
              <a:rPr lang="en-GB" sz="1800" b="0" dirty="0"/>
              <a:t>The IHOT team continue to support patients who require de-sensitisation and additional reasonable adjustments.</a:t>
            </a:r>
          </a:p>
          <a:p>
            <a:pPr marL="0" lvl="0" indent="0">
              <a:buFont typeface="+mj-lt"/>
              <a:buNone/>
            </a:pPr>
            <a:endParaRPr lang="en-GB" dirty="0"/>
          </a:p>
          <a:p>
            <a:pPr marL="0" lvl="0" indent="0">
              <a:buFont typeface="+mj-lt"/>
              <a:buNone/>
            </a:pPr>
            <a:r>
              <a:rPr lang="en-GB" b="1" dirty="0"/>
              <a:t>4.  Diabetes, Weight management and obesity</a:t>
            </a:r>
          </a:p>
          <a:p>
            <a:pPr marL="0" lvl="0" indent="0">
              <a:buFont typeface="Arial" panose="020B0604020202020204" pitchFamily="34" charset="0"/>
              <a:buNone/>
            </a:pPr>
            <a:r>
              <a:rPr lang="en-GB" dirty="0"/>
              <a:t>We know that some medications given to people with a learning disability can lead to weight gain and many people with a learning disability are not supported to cook or prepare food for themselves, which increases their dependence on others to provide healthy nutritious meals that support weight management.  We have previously commissioned an Eating Well training programme.  Which we will look to review over the coming year with the new Specialist dietician in IHOT which we have commissioned specifically to work on malnourished patients with a learning disability.  We will be working as a system to review the eating and drinking pathway for people with a learning disability.</a:t>
            </a:r>
          </a:p>
          <a:p>
            <a:pPr marL="0" lvl="0" indent="0">
              <a:buFont typeface="Arial" panose="020B0604020202020204" pitchFamily="34" charset="0"/>
              <a:buNone/>
            </a:pPr>
            <a:endParaRPr lang="en-GB" dirty="0"/>
          </a:p>
          <a:p>
            <a:pPr marL="0" lvl="0" indent="0">
              <a:buFont typeface="Arial" panose="020B0604020202020204" pitchFamily="34" charset="0"/>
              <a:buNone/>
            </a:pPr>
            <a:r>
              <a:rPr lang="en-GB" dirty="0"/>
              <a:t>We will also work with public health over the coming year to provide insights on the Healthy Lifestyles service and how accessible this is for people with a learning disability as they look to re-tender this service in the next 18 months.</a:t>
            </a:r>
          </a:p>
          <a:p>
            <a:pPr marL="0" lvl="0" indent="0">
              <a:buFont typeface="Arial" panose="020B0604020202020204" pitchFamily="34" charset="0"/>
              <a:buNone/>
            </a:pPr>
            <a:endParaRPr lang="en-GB" dirty="0"/>
          </a:p>
          <a:p>
            <a:pPr marL="0" lvl="0" indent="0">
              <a:buFont typeface="Arial" panose="020B0604020202020204" pitchFamily="34" charset="0"/>
              <a:buNone/>
            </a:pPr>
            <a:r>
              <a:rPr lang="en-GB" dirty="0"/>
              <a:t>NHS England has published an Eatwell Guide (available on the LeDeR website which shows </a:t>
            </a:r>
            <a:r>
              <a:rPr lang="en-GB" b="0" i="0" dirty="0">
                <a:solidFill>
                  <a:srgbClr val="212B32"/>
                </a:solidFill>
                <a:effectLst/>
                <a:latin typeface="Frutiger W01"/>
              </a:rPr>
              <a:t>how much of what we eat overall should come from each food group to achieve a healthy, balanced diet</a:t>
            </a:r>
            <a:r>
              <a:rPr lang="en-GB" b="1" i="0" dirty="0">
                <a:solidFill>
                  <a:srgbClr val="212B32"/>
                </a:solidFill>
                <a:effectLst/>
                <a:latin typeface="Frutiger W01"/>
              </a:rPr>
              <a:t>.</a:t>
            </a:r>
            <a:endParaRPr lang="en-GB" dirty="0"/>
          </a:p>
          <a:p>
            <a:pPr marL="0" lvl="0" indent="0">
              <a:buFont typeface="Arial" panose="020B0604020202020204" pitchFamily="34" charset="0"/>
              <a:buNone/>
            </a:pPr>
            <a:r>
              <a:rPr lang="en-GB" dirty="0">
                <a:hlinkClick r:id="rId4"/>
              </a:rPr>
              <a:t>The Eatwell Guide - NHS (www.nhs.uk)</a:t>
            </a:r>
            <a:endParaRPr lang="en-GB" dirty="0"/>
          </a:p>
          <a:p>
            <a:pPr marL="0" lvl="0" indent="0">
              <a:buFont typeface="Arial" panose="020B0604020202020204" pitchFamily="34" charset="0"/>
              <a:buNone/>
            </a:pPr>
            <a:endParaRPr lang="en-GB" dirty="0"/>
          </a:p>
          <a:p>
            <a:pPr marL="0" lvl="0" indent="0">
              <a:buFont typeface="Arial" panose="020B0604020202020204" pitchFamily="34" charset="0"/>
              <a:buNone/>
            </a:pPr>
            <a:r>
              <a:rPr lang="en-GB" b="1" dirty="0"/>
              <a:t>5.  Memory Assessment Pathway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Dementia is more common  in people with a learning Disability. 22% of people with a  Learning Disability  age 65+ had dementia compared to  6% of people over  65 who did not have a learning disability. By 2035 there will be 4118 people over the age of 64years  with a learning disability an increase of 1364 people compared to 2019. </a:t>
            </a:r>
            <a:r>
              <a:rPr lang="en-GB" sz="1200" dirty="0">
                <a:latin typeface="Arial" panose="020B0604020202020204" pitchFamily="34" charset="0"/>
                <a:cs typeface="Arial" panose="020B0604020202020204" pitchFamily="34" charset="0"/>
                <a:hlinkClick r:id="rId5"/>
              </a:rPr>
              <a:t>your-voice-matters-report-final.pdf (gloucestershire.gov.uk)</a:t>
            </a:r>
            <a:endParaRPr lang="en-GB" sz="1200" dirty="0">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en-GB" b="0" dirty="0"/>
          </a:p>
          <a:p>
            <a:pPr marL="0" lvl="0" indent="0">
              <a:buFont typeface="Arial" panose="020B0604020202020204" pitchFamily="34" charset="0"/>
              <a:buNone/>
            </a:pPr>
            <a:endParaRPr lang="en-GB" b="0" dirty="0"/>
          </a:p>
          <a:p>
            <a:pPr marL="0" lvl="0" indent="0">
              <a:buFont typeface="Arial" panose="020B0604020202020204" pitchFamily="34" charset="0"/>
              <a:buNone/>
            </a:pPr>
            <a:r>
              <a:rPr lang="en-GB" b="0" dirty="0"/>
              <a:t>Where dementia has featured in a LeDeR review we note consistent good practice in that the individual was on the Memory Assessment Pathway at an early stage. </a:t>
            </a:r>
            <a:r>
              <a:rPr lang="en-GB" sz="1800" kern="100" dirty="0">
                <a:effectLst/>
                <a:latin typeface="Arial" panose="020B0604020202020204" pitchFamily="34" charset="0"/>
                <a:ea typeface="Calibri" panose="020F0502020204030204" pitchFamily="34" charset="0"/>
                <a:cs typeface="Times New Roman" panose="02020603050405020304" pitchFamily="18" charset="0"/>
              </a:rPr>
              <a:t>We have worked with the Community Learning Disability Team to update their Easy Read Memory Assessment Pathway leaflet.  The leaflet has been published and is on the Inclusion Gloucestershire webpage. </a:t>
            </a:r>
            <a:r>
              <a:rPr lang="en-GB" sz="2800" dirty="0">
                <a:hlinkClick r:id="rId6"/>
              </a:rPr>
              <a:t>Easy-Read-MAP-leaflet-FINAL-June-2023.pdf (inclusiongloucestershire.co.uk)</a:t>
            </a:r>
            <a:endParaRPr lang="en-GB" sz="2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6.  Useful Resources</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GB" dirty="0"/>
          </a:p>
          <a:p>
            <a:pPr>
              <a:lnSpc>
                <a:spcPct val="107000"/>
              </a:lnSpc>
              <a:spcAft>
                <a:spcPts val="800"/>
              </a:spcAft>
            </a:pPr>
            <a:r>
              <a:rPr lang="en-GB" sz="1800"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latest-leder-take-home-facts-infographic-format.pdf (kcl.ac.uk)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Learning from Lives and Deaths - people with a learning disability and autistic people (LeDeR) - King's College London (kcl.ac.uk)</a:t>
            </a:r>
            <a:endParaRPr lang="en-GB" b="1" dirty="0"/>
          </a:p>
          <a:p>
            <a:pPr>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b="0" dirty="0"/>
          </a:p>
          <a:p>
            <a:pPr marL="457200" lvl="1" indent="0">
              <a:buFont typeface="Arial" panose="020B0604020202020204" pitchFamily="34" charset="0"/>
              <a:buNone/>
            </a:pPr>
            <a:endParaRPr lang="en-GB" b="1" dirty="0"/>
          </a:p>
          <a:p>
            <a:pPr marL="171450" indent="-171450">
              <a:buFont typeface="Arial" panose="020B0604020202020204" pitchFamily="34" charset="0"/>
              <a:buChar char="•"/>
            </a:pPr>
            <a:endParaRPr lang="en-GB" sz="1800" b="0" dirty="0"/>
          </a:p>
          <a:p>
            <a:pPr marL="457200" lvl="1" indent="0">
              <a:lnSpc>
                <a:spcPct val="115000"/>
              </a:lnSpc>
              <a:spcAft>
                <a:spcPts val="1000"/>
              </a:spcAft>
              <a:buFont typeface="Courier New" panose="02070309020205020404" pitchFamily="49"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27</a:t>
            </a:fld>
            <a:endParaRPr lang="en-GB" dirty="0"/>
          </a:p>
        </p:txBody>
      </p:sp>
    </p:spTree>
    <p:extLst>
      <p:ext uri="{BB962C8B-B14F-4D97-AF65-F5344CB8AC3E}">
        <p14:creationId xmlns:p14="http://schemas.microsoft.com/office/powerpoint/2010/main" val="1993839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1" dirty="0"/>
              <a:t>Identifying and managing deterioration in health</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p>
          <a:p>
            <a:pPr marL="0" indent="0">
              <a:buFont typeface="+mj-lt"/>
              <a:buNone/>
            </a:pPr>
            <a:r>
              <a:rPr lang="en-GB" b="1" dirty="0"/>
              <a:t>Soft Signs of deterioration in people’s health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i="0" dirty="0">
                <a:solidFill>
                  <a:srgbClr val="333333"/>
                </a:solidFill>
                <a:effectLst/>
                <a:latin typeface="Open Sans" panose="020B0606030504020204" pitchFamily="34" charset="0"/>
              </a:rPr>
              <a:t>Recognising when a person’s health is deteriorating is important, particularly at this critical time. Understanding the pressure that all care workers are under, Restore2 Mini aims to support carers to quickly recognise the 'soft signs' of illness or deterioration in the vulnerable people they work with. Timely recognition of deterioration in an individual's health has been consistently identified as an issue of concern in LeDeR reviews. Understanding an individual's unique wellness and recognition of deterioration will support care staff to access health care in a timely way, preventing further deterioration for the individual and accessing appropriate treatment.</a:t>
            </a:r>
          </a:p>
          <a:p>
            <a:pPr marL="0" indent="0">
              <a:buFont typeface="+mj-lt"/>
              <a:buNone/>
            </a:pPr>
            <a:endParaRPr lang="en-GB"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We commissioned Inclusion Gloucestershire to work with Intensive Health outreach Team (IHOT),  and Strategic Health Facilitation Team utilising short term monies from NHS England to produce an accessible video and simple resources on RESTORE2 mini. </a:t>
            </a:r>
            <a:r>
              <a:rPr lang="en-GB" b="0" i="0" dirty="0">
                <a:solidFill>
                  <a:srgbClr val="333333"/>
                </a:solidFill>
                <a:effectLst/>
                <a:latin typeface="Open Sans" panose="020B0606030504020204" pitchFamily="34" charset="0"/>
              </a:rPr>
              <a:t>With the use of the RESTORE2 Mini A4 document, care staff can quickly note if the person they are caring for is experiencing any signs of illness that may need further medical assistance. This supports the quick detection and response to illness and deterioration.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dirty="0">
                <a:hlinkClick r:id="rId3"/>
              </a:rPr>
              <a:t>Restore2 Mini Glos – YouTube</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0" i="0" dirty="0">
                <a:solidFill>
                  <a:srgbClr val="333333"/>
                </a:solidFill>
                <a:effectLst/>
                <a:latin typeface="Open Sans" panose="020B0606030504020204" pitchFamily="34" charset="0"/>
              </a:rPr>
              <a:t>Blue Stream Academy now offer </a:t>
            </a:r>
            <a:r>
              <a:rPr lang="en-GB" sz="1000" b="1" i="0" dirty="0">
                <a:solidFill>
                  <a:srgbClr val="333333"/>
                </a:solidFill>
                <a:effectLst/>
                <a:latin typeface="Open Sans" panose="020B0606030504020204" pitchFamily="34" charset="0"/>
              </a:rPr>
              <a:t>free</a:t>
            </a:r>
            <a:r>
              <a:rPr lang="en-GB" sz="1000" b="0" i="0" dirty="0">
                <a:solidFill>
                  <a:srgbClr val="333333"/>
                </a:solidFill>
                <a:effectLst/>
                <a:latin typeface="Open Sans" panose="020B0606030504020204" pitchFamily="34" charset="0"/>
              </a:rPr>
              <a:t> </a:t>
            </a:r>
            <a:r>
              <a:rPr lang="en-GB" sz="1000" b="0" i="0" u="sng" dirty="0">
                <a:solidFill>
                  <a:srgbClr val="0054A4"/>
                </a:solidFill>
                <a:effectLst/>
                <a:latin typeface="Open Sans" panose="020B0606030504020204" pitchFamily="34" charset="0"/>
                <a:hlinkClick r:id="rId4"/>
              </a:rPr>
              <a:t>RESTORE2 Mini e-learning</a:t>
            </a:r>
            <a:r>
              <a:rPr lang="en-GB" sz="1000" b="0" i="0" dirty="0">
                <a:solidFill>
                  <a:srgbClr val="333333"/>
                </a:solidFill>
                <a:effectLst/>
                <a:latin typeface="Open Sans" panose="020B0606030504020204" pitchFamily="34" charset="0"/>
              </a:rPr>
              <a:t> for all paid and unpaid carers and care staff.</a:t>
            </a:r>
          </a:p>
          <a:p>
            <a:pPr marL="0" indent="0">
              <a:buFont typeface="+mj-lt"/>
              <a:buNone/>
            </a:pPr>
            <a:endParaRPr lang="en-GB" dirty="0"/>
          </a:p>
          <a:p>
            <a:pPr marL="0" lvl="0" indent="0">
              <a:buFont typeface="+mj-lt"/>
              <a:buNone/>
            </a:pPr>
            <a:r>
              <a:rPr lang="en-GB" b="1" dirty="0"/>
              <a:t>A Unique Wellness workshop </a:t>
            </a:r>
            <a:r>
              <a:rPr lang="en-GB" dirty="0"/>
              <a:t>was delivered at  the LeDeR Conference,  March 2023. Health and social care professionals learnt about:</a:t>
            </a:r>
          </a:p>
          <a:p>
            <a:pPr marL="342900" lvl="0" indent="-342900">
              <a:lnSpc>
                <a:spcPct val="115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Monitoring of soft signs and the documentation to help with this (RESTORE2 Mini</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Empowering carers to be able to escalate when someone is deteriorating (SBARD) practical tips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Identification of barriers and some tips to overcome these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Involving family carers</a:t>
            </a:r>
          </a:p>
          <a:p>
            <a:pPr marL="342900" lvl="0" indent="-342900">
              <a:lnSpc>
                <a:spcPct val="115000"/>
              </a:lnSpc>
              <a:spcAft>
                <a:spcPts val="1000"/>
              </a:spcAft>
              <a:buFont typeface="Courier New" panose="02070309020205020404" pitchFamily="49" charset="0"/>
              <a:buChar char="o"/>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Font typeface="Courier New" panose="02070309020205020404" pitchFamily="49" charset="0"/>
              <a:buNone/>
            </a:pPr>
            <a:r>
              <a:rPr lang="en-GB" dirty="0">
                <a:hlinkClick r:id="rId5"/>
              </a:rPr>
              <a:t>LeDeR - Identifying Deterioration</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457200" lvl="1" indent="0">
              <a:buFont typeface="Arial" panose="020B0604020202020204" pitchFamily="34" charset="0"/>
              <a:buNone/>
            </a:pPr>
            <a:endParaRPr lang="en-GB" dirty="0"/>
          </a:p>
          <a:p>
            <a:pPr marL="0" lvl="0" indent="0">
              <a:buFont typeface="+mj-lt"/>
              <a:buNone/>
            </a:pPr>
            <a:r>
              <a:rPr lang="en-GB" b="1" dirty="0"/>
              <a:t>2.  Identifying risks to physical health “Frailty”</a:t>
            </a:r>
          </a:p>
          <a:p>
            <a:pPr marL="228600" lvl="0" indent="-228600">
              <a:buFont typeface="+mj-lt"/>
              <a:buAutoNum type="arabicPeriod"/>
            </a:pPr>
            <a:endParaRPr lang="en-GB" b="1" dirty="0"/>
          </a:p>
          <a:p>
            <a:pPr marL="0" lvl="0" indent="0">
              <a:buFont typeface="+mj-lt"/>
              <a:buNone/>
            </a:pPr>
            <a:r>
              <a:rPr lang="en-GB" dirty="0"/>
              <a:t>We have presented LeDeR to the Ageing Well programme and have started conversations about how frailty is monitored and managed in people with a learning disability.  This has promoted some conversations with Hertfordshire who are piloting a LD Frailty Tool to replace Rockwood in this group of patients.  We will be jointly exploring this opportunity in the coming year alongside the Ageing Well programme.</a:t>
            </a:r>
          </a:p>
          <a:p>
            <a:pPr marL="0" lvl="0" indent="0">
              <a:buFont typeface="+mj-lt"/>
              <a:buNone/>
            </a:pPr>
            <a:endParaRPr lang="en-GB" dirty="0"/>
          </a:p>
          <a:p>
            <a:r>
              <a:rPr lang="en-GB" b="1" dirty="0"/>
              <a:t>3.  Respiratory – Dysphagia and Oral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LeDeR reviews have consistently identified the increased risk of poor respiratory health among people with a learning disability, resulting in increased health needs, reduced quality of life and higher avoidable mortality rates. People with dysphagia (swallowing difficulties) are also at an increased risk of respiratory conditions. Preventing, diagnosing and managing poor respiratory health is a priority in the care of people with a learning disability.  We will continue to work with the Community Learning Disability Team (CLDT),  and care providers to ensure staff are accessing the Dysphagia training on </a:t>
            </a:r>
            <a:r>
              <a:rPr lang="en-GB" dirty="0" err="1"/>
              <a:t>LearnPro</a:t>
            </a:r>
            <a:r>
              <a:rPr lang="en-GB" dirty="0"/>
              <a:t>. </a:t>
            </a:r>
            <a:r>
              <a:rPr lang="en-GB" dirty="0">
                <a:hlinkClick r:id="rId6"/>
              </a:rPr>
              <a:t>E-Learning - Gloucestershire County Council</a:t>
            </a:r>
            <a:r>
              <a:rPr lang="en-GB" dirty="0"/>
              <a:t> We will also ensure there is an e-learning offer made available over the coming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4.  Aspirational Pneumonia </a:t>
            </a:r>
            <a:r>
              <a:rPr lang="en-GB" sz="1200"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was the cause of death in 19% of completed LeDeR reviews. In response to this the Learning into Action Group with  Inclusion Gloucestershire, LeDeR Experts by Experience and colleagues from the Community Learning disability co -produced an easy read guide on Aspirational Pneumonia for people with lived experience  and their carers to access  but  can also be used in a range of settings across the system:   </a:t>
            </a:r>
            <a:r>
              <a:rPr lang="en-GB" sz="1800" dirty="0">
                <a:hlinkClick r:id="rId7"/>
              </a:rPr>
              <a:t>Aspiration Pneumonia (inclusiongloucestershire.co.uk)</a:t>
            </a:r>
            <a:r>
              <a:rPr lang="en-GB" sz="1200"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dirty="0"/>
              <a:t>We will be looking to develop similar resources on Dysphagia and Oral Healthcare over the coming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Aspirational Pneumonia </a:t>
            </a:r>
            <a:r>
              <a:rPr lang="en-GB" dirty="0"/>
              <a:t>was a key feature of the  Dying To Make a Difference conference Dysphagia Workshop March 2023 delivered by Speech and Language Therapist and Community Dietician. Health and Social Care professionals learnt about: </a:t>
            </a:r>
          </a:p>
          <a:p>
            <a:pPr marL="742950" lvl="1" indent="-28575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Be able to identify soft signs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Management of choking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Those who are at risk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Aspiration pneumonia and what this means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Understand the process for referral for specialist support and when to refer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Know where to get more training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Involving family carers</a:t>
            </a:r>
            <a:endPar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We have been working with Public Health and a range of other stakeholders to look and develop some Oral health guidance and training resources for Care homes.  We have supported the pilot of using the </a:t>
            </a:r>
            <a:r>
              <a:rPr lang="en-GB" dirty="0" err="1"/>
              <a:t>MouthCare</a:t>
            </a:r>
            <a:r>
              <a:rPr lang="en-GB" dirty="0"/>
              <a:t> Matters campaign and the CHIP team.</a:t>
            </a:r>
          </a:p>
          <a:p>
            <a:r>
              <a:rPr lang="en-GB" dirty="0">
                <a:hlinkClick r:id="rId8"/>
              </a:rPr>
              <a:t>LeDeR - Guidance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buFont typeface="Arial" panose="020B0604020202020204" pitchFamily="34" charset="0"/>
              <a:buNone/>
            </a:pPr>
            <a:r>
              <a:rPr lang="en-GB" sz="1200" b="1"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5.  Constipation</a:t>
            </a:r>
          </a:p>
          <a:p>
            <a:pPr marL="0" lvl="0" indent="0">
              <a:buFont typeface="Arial" panose="020B0604020202020204" pitchFamily="34" charset="0"/>
              <a:buNone/>
            </a:pPr>
            <a:r>
              <a:rPr lang="en-GB" b="0" i="0" dirty="0">
                <a:solidFill>
                  <a:srgbClr val="202A30"/>
                </a:solidFill>
                <a:effectLst/>
                <a:latin typeface="-apple-system"/>
              </a:rPr>
              <a:t>Constipation can be a life–threatening issue for people with a learning disability who are at heightened risk from complications if it is left untreated. 23% of people with a learning disability who died in 2019 had constipation as a long-term issue. (LeDeR Annual Report 2019).</a:t>
            </a:r>
            <a:endParaRPr lang="en-GB" b="0" dirty="0"/>
          </a:p>
          <a:p>
            <a:pPr marL="0" lvl="0" indent="0">
              <a:buFont typeface="Arial" panose="020B0604020202020204" pitchFamily="34" charset="0"/>
              <a:buNone/>
            </a:pPr>
            <a:r>
              <a:rPr lang="en-GB" dirty="0"/>
              <a:t>Appropriate use of laxatives can be helpful but should not be a substitute for a healthy diet, adequate hydration and regular appropriate physical activity</a:t>
            </a:r>
            <a:r>
              <a:rPr lang="en-GB" b="1" dirty="0"/>
              <a:t>.  </a:t>
            </a:r>
            <a:r>
              <a:rPr lang="en-GB" b="0" dirty="0"/>
              <a:t>Access to reasonably adjusted healthy lifestyles advice and guidance is crucial to support people.  In addition to the support of the retender of the Healthy Lifestyles service, we will be working closely with the social prescribers to ensure they have the appropriate knowledge and skills to support people with a learning disability to access activities. </a:t>
            </a:r>
          </a:p>
          <a:p>
            <a:pPr marL="0" lvl="0" indent="0">
              <a:buFont typeface="Arial" panose="020B0604020202020204" pitchFamily="34" charset="0"/>
              <a:buNone/>
            </a:pPr>
            <a:endParaRPr lang="en-GB" b="0" dirty="0"/>
          </a:p>
          <a:p>
            <a:pPr marL="0" lvl="0" indent="0">
              <a:buFont typeface="Arial" panose="020B0604020202020204" pitchFamily="34" charset="0"/>
              <a:buNone/>
            </a:pPr>
            <a:r>
              <a:rPr lang="en-GB" b="0" dirty="0"/>
              <a:t>Constipation is a regular feature in LeDeR reviews. People with a learning disability maybe less likely to recognise the symptoms or be able to communicate how they are feeling. We want to increase understanding of the risks posed by constipation to people with learning disabilities and social care staff. We will be engaging with the work that NHS England is undertaking on Constipation during 2023. </a:t>
            </a:r>
          </a:p>
          <a:p>
            <a:pPr marL="0" lvl="0" indent="0">
              <a:buFont typeface="Arial" panose="020B0604020202020204" pitchFamily="34" charset="0"/>
              <a:buNone/>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Coproduction continues on the  Constipation Easy Read resource and how to prevent and manage it. </a:t>
            </a:r>
            <a:r>
              <a:rPr lang="en-GB" b="0" dirty="0"/>
              <a:t>We will share this resource with experts by experience , primary care teams, carers and people with learning disabilities.</a:t>
            </a:r>
          </a:p>
          <a:p>
            <a:pPr marL="0" lvl="0" indent="0">
              <a:buFont typeface="Arial" panose="020B0604020202020204" pitchFamily="34" charset="0"/>
              <a:buNone/>
            </a:pPr>
            <a:endParaRPr lang="en-GB" b="0" dirty="0"/>
          </a:p>
          <a:p>
            <a:r>
              <a:rPr lang="en-GB" b="1" i="0" dirty="0">
                <a:solidFill>
                  <a:srgbClr val="333333"/>
                </a:solidFill>
                <a:effectLst/>
                <a:latin typeface="Open Sans" panose="020B0606030504020204" pitchFamily="34" charset="0"/>
              </a:rPr>
              <a:t>6.  Other useful resources</a:t>
            </a:r>
          </a:p>
          <a:p>
            <a:endParaRPr lang="en-GB"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rPr>
              <a:t>Housing, Access and Support Films - Inclusion Gloucestershire</a:t>
            </a:r>
            <a:endParaRPr lang="en-GB" dirty="0"/>
          </a:p>
          <a:p>
            <a:endParaRPr lang="en-GB" b="0" i="0" dirty="0">
              <a:solidFill>
                <a:srgbClr val="333333"/>
              </a:solidFill>
              <a:effectLst/>
              <a:latin typeface="Open Sans" panose="020B0606030504020204" pitchFamily="34" charset="0"/>
            </a:endParaRPr>
          </a:p>
          <a:p>
            <a:endParaRPr lang="en-GB" b="0" i="0" dirty="0">
              <a:solidFill>
                <a:srgbClr val="333333"/>
              </a:solidFill>
              <a:effectLst/>
              <a:latin typeface="Open Sans" panose="020B0606030504020204" pitchFamily="34" charset="0"/>
            </a:endParaRPr>
          </a:p>
          <a:p>
            <a:endParaRPr lang="en-GB" b="0" i="0" dirty="0">
              <a:solidFill>
                <a:srgbClr val="333333"/>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28</a:t>
            </a:fld>
            <a:endParaRPr lang="en-GB" dirty="0"/>
          </a:p>
        </p:txBody>
      </p:sp>
    </p:spTree>
    <p:extLst>
      <p:ext uri="{BB962C8B-B14F-4D97-AF65-F5344CB8AC3E}">
        <p14:creationId xmlns:p14="http://schemas.microsoft.com/office/powerpoint/2010/main" val="3605594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b="1" dirty="0"/>
              <a:t>Advanced Care Planning and other Support for Health Professionals</a:t>
            </a:r>
          </a:p>
          <a:p>
            <a:pPr marL="228600" lvl="0" indent="-228600">
              <a:buFont typeface="+mj-lt"/>
              <a:buAutoNum type="arabicPeriod"/>
            </a:pPr>
            <a:endParaRPr lang="en-GB" b="1" dirty="0"/>
          </a:p>
          <a:p>
            <a:pPr marL="228600" lvl="0" indent="-228600">
              <a:buFont typeface="+mj-lt"/>
              <a:buAutoNum type="arabicPeriod"/>
            </a:pPr>
            <a:r>
              <a:rPr lang="en-GB" b="1" dirty="0"/>
              <a:t>End of life and Advanced Care Planning</a:t>
            </a:r>
          </a:p>
          <a:p>
            <a:pPr marL="0" lvl="0" indent="0">
              <a:buFont typeface="Arial" panose="020B0604020202020204" pitchFamily="34" charset="0"/>
              <a:buNone/>
            </a:pPr>
            <a:r>
              <a:rPr lang="en-GB" dirty="0"/>
              <a:t>NHS England have worked this year with NHS Digital to develop a code on the clinical record that identifies a conversation about DNACPR has taken place with a person with a learning disability and/or their family and carers, the End of Life (EoL),  Clinical programme has been leading on this work locally.   Gloucestershire have also worked with RESUS Council to develop a suite of easy read resources to aid this conversation and 4 accessible videos will be shortly available to raise the profile of advance decision making and some of the challenges faced.</a:t>
            </a:r>
          </a:p>
          <a:p>
            <a:pPr marL="0" lvl="0" indent="0">
              <a:buFont typeface="Arial" panose="020B0604020202020204" pitchFamily="34" charset="0"/>
              <a:buNone/>
            </a:pP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b="1" dirty="0"/>
              <a:t> </a:t>
            </a:r>
            <a:r>
              <a:rPr lang="en-GB" dirty="0"/>
              <a:t>Advance care planning and use of RESPECT form feature in areas identified for further action in LeDeR reviews. We aim to promote use of the RESPECT form to people with learning disabilities,  autistic people and their carers to ensure that they and their families are involved in decision making at an early stage as to ensure that plans are in place in the event of an emergency and to ensure  dignity and their wishes respected at the end life.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endParaRPr lang="en-GB" dirty="0"/>
          </a:p>
          <a:p>
            <a:pPr marL="0" lvl="0" indent="0">
              <a:buFont typeface="+mj-lt"/>
              <a:buNone/>
            </a:pPr>
            <a:r>
              <a:rPr lang="en-GB" b="1" dirty="0"/>
              <a:t>b)      </a:t>
            </a:r>
            <a:r>
              <a:rPr lang="en-GB" dirty="0"/>
              <a:t>Learning from reviews was incorporated into the LeDeR conference Talking About Dying Workshop where health and social care staff learnt about:</a:t>
            </a:r>
          </a:p>
          <a:p>
            <a:pPr marL="342900" lvl="0" indent="-34290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Empowering  care staff to talk about death and provide tips for staff to enable them to be able to have a conversation about dying.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The documentation that should be used (RESPECT2) </a:t>
            </a:r>
            <a:r>
              <a:rPr lang="en-GB" sz="2800" dirty="0">
                <a:hlinkClick r:id="rId3"/>
              </a:rPr>
              <a:t>Understanding Respect with a terminal diagnosis - Johns Story - YouTube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To enable staff to feel confident about planning for death.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Involving family carers.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What happens next e.g., talking with family/friends and their bereavement/grief and care staff role.</a:t>
            </a:r>
          </a:p>
          <a:p>
            <a:pPr marL="0" lvl="0" indent="0">
              <a:lnSpc>
                <a:spcPct val="115000"/>
              </a:lnSpc>
              <a:spcAft>
                <a:spcPts val="1000"/>
              </a:spcAft>
              <a:buFont typeface="Courier New" panose="02070309020205020404" pitchFamily="49" charset="0"/>
              <a:buNone/>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Font typeface="Courier New" panose="02070309020205020404" pitchFamily="49" charset="0"/>
              <a:buNone/>
            </a:pPr>
            <a:r>
              <a:rPr lang="en-GB" sz="1800" b="1" dirty="0">
                <a:effectLst/>
                <a:latin typeface="Arial" panose="020B0604020202020204" pitchFamily="34" charset="0"/>
                <a:ea typeface="Calibri" panose="020F0502020204030204" pitchFamily="34" charset="0"/>
                <a:cs typeface="Times New Roman" panose="02020603050405020304" pitchFamily="18" charset="0"/>
              </a:rPr>
              <a:t>c) </a:t>
            </a:r>
            <a:r>
              <a:rPr lang="en-GB" sz="1800" dirty="0">
                <a:effectLst/>
                <a:latin typeface="Arial" panose="020B0604020202020204" pitchFamily="34" charset="0"/>
                <a:ea typeface="Calibri" panose="020F0502020204030204" pitchFamily="34" charset="0"/>
                <a:cs typeface="Times New Roman" panose="02020603050405020304" pitchFamily="18" charset="0"/>
              </a:rPr>
              <a:t>An easy read RESPECT Form is available on G-Care website </a:t>
            </a:r>
            <a:r>
              <a:rPr lang="en-GB" sz="2800" dirty="0">
                <a:hlinkClick r:id="rId4"/>
              </a:rPr>
              <a:t>Easy read ReSPECT-3 leaflet 1- Introduction.pdf (glos.nhs.uk)</a:t>
            </a:r>
            <a:endParaRPr lang="en-GB" sz="2800" dirty="0"/>
          </a:p>
          <a:p>
            <a:pPr marL="0" lvl="0" indent="0">
              <a:lnSpc>
                <a:spcPct val="115000"/>
              </a:lnSpc>
              <a:spcAft>
                <a:spcPts val="1000"/>
              </a:spcAft>
              <a:buFont typeface="Courier New" panose="02070309020205020404" pitchFamily="49" charset="0"/>
              <a:buNone/>
            </a:pPr>
            <a:r>
              <a:rPr lang="en-GB" sz="2800" dirty="0">
                <a:hlinkClick r:id="rId5"/>
              </a:rPr>
              <a:t>LeDeR - End of Life Care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r>
              <a:rPr lang="en-GB" b="1" dirty="0"/>
              <a:t>2.  Annual Health Checks</a:t>
            </a:r>
          </a:p>
          <a:p>
            <a:pPr marL="342900" lvl="0" indent="-342900">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NHS Long Term Plan set an ambition that by 2023/24 at least 75% of people aged 14 and over on a GP learning disability register will receive an AHC. By the end of March 2023, 74.9% (</a:t>
            </a:r>
            <a:r>
              <a:rPr lang="en-GB" sz="1800" dirty="0">
                <a:effectLst/>
                <a:latin typeface="Arial" panose="020B0604020202020204" pitchFamily="34" charset="0"/>
                <a:ea typeface="Calibri" panose="020F0502020204030204" pitchFamily="34" charset="0"/>
              </a:rPr>
              <a:t>5.7% increase on 2021) </a:t>
            </a:r>
            <a:r>
              <a:rPr lang="en-GB" sz="1800" dirty="0">
                <a:solidFill>
                  <a:srgbClr val="000000"/>
                </a:solidFill>
                <a:effectLst/>
                <a:latin typeface="Arial" panose="020B0604020202020204" pitchFamily="34" charset="0"/>
                <a:ea typeface="Calibri" panose="020F0502020204030204" pitchFamily="34" charset="0"/>
              </a:rPr>
              <a:t>of those eligible had received an AHC</a:t>
            </a:r>
            <a:r>
              <a:rPr lang="en-GB" sz="1800" b="1" dirty="0">
                <a:solidFill>
                  <a:srgbClr val="000000"/>
                </a:solidFill>
                <a:effectLst/>
                <a:latin typeface="Arial" panose="020B0604020202020204" pitchFamily="34" charset="0"/>
                <a:ea typeface="Calibri" panose="020F0502020204030204" pitchFamily="34" charset="0"/>
              </a:rPr>
              <a:t> </a:t>
            </a:r>
            <a:r>
              <a:rPr lang="en-GB" sz="1800" dirty="0">
                <a:solidFill>
                  <a:srgbClr val="000000"/>
                </a:solidFill>
                <a:effectLst/>
                <a:latin typeface="Arial" panose="020B0604020202020204" pitchFamily="34" charset="0"/>
                <a:ea typeface="Calibri" panose="020F0502020204030204" pitchFamily="34" charset="0"/>
              </a:rPr>
              <a:t>nationally</a:t>
            </a:r>
            <a:r>
              <a:rPr lang="en-GB" sz="1800" b="1" dirty="0">
                <a:solidFill>
                  <a:srgbClr val="000000"/>
                </a:solidFill>
                <a:effectLst/>
                <a:latin typeface="Arial" panose="020B0604020202020204" pitchFamily="34" charset="0"/>
                <a:ea typeface="Calibri" panose="020F0502020204030204" pitchFamily="34" charset="0"/>
              </a:rPr>
              <a:t> (</a:t>
            </a:r>
            <a:r>
              <a:rPr lang="en-GB" sz="1800" dirty="0">
                <a:solidFill>
                  <a:srgbClr val="000000"/>
                </a:solidFill>
                <a:effectLst/>
                <a:latin typeface="Arial" panose="020B0604020202020204" pitchFamily="34" charset="0"/>
                <a:ea typeface="Calibri" panose="020F0502020204030204" pitchFamily="34" charset="0"/>
              </a:rPr>
              <a:t>80% in Gloucestershire).  Gloucestershire was an NHS England Exemplar site for the past two years. Now the exemplar project has ended, we will continue to build on the learning from this and ensure the health check action plans and quality of annual health checks are improved upon at a local level.  T</a:t>
            </a:r>
            <a:r>
              <a:rPr lang="en-GB" sz="1800" dirty="0">
                <a:effectLst/>
                <a:latin typeface="Arial" panose="020B0604020202020204" pitchFamily="34" charset="0"/>
                <a:ea typeface="Calibri" panose="020F0502020204030204" pitchFamily="34" charset="0"/>
              </a:rPr>
              <a:t>he difference in AHC/HAP is down to 3.4% compared to 11.5% last year, as well as continuing to increase the GP Learning Disability Register.</a:t>
            </a:r>
            <a:endParaRPr lang="en-GB" b="0" dirty="0"/>
          </a:p>
          <a:p>
            <a:pPr marL="228600" lvl="0" indent="-228600">
              <a:buFont typeface="+mj-lt"/>
              <a:buAutoNum type="alphaLcParenR"/>
            </a:pPr>
            <a:endParaRPr lang="en-GB" b="1" dirty="0"/>
          </a:p>
          <a:p>
            <a:pPr marL="228600" indent="-228600">
              <a:buFont typeface="+mj-lt"/>
              <a:buAutoNum type="alphaLcParenR"/>
            </a:pPr>
            <a:r>
              <a:rPr lang="en-GB" dirty="0"/>
              <a:t>LeDeR has consistently identified difficulties experienced by people with LD’s accessing health care. This is due to several reasons including, lack of awareness of support available,  for some and their carers, limited understanding of the importance of good health in preventing disease and premature death, lack of reasonable adjustments .  We have co-produced an Accessing Healthcare in the Community Resource for use by  people with Learning Disabilities and their Carers. This has been shared with Providers Forum, Carers Forum and discussed at the health Action Group.</a:t>
            </a:r>
            <a:r>
              <a:rPr lang="en-GB"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200" b="1" dirty="0">
                <a:solidFill>
                  <a:srgbClr val="0070C0"/>
                </a:solidFill>
                <a:effectLst/>
                <a:latin typeface="Arial" panose="020B0604020202020204" pitchFamily="34" charset="0"/>
                <a:ea typeface="Times New Roman" panose="02020603050405020304" pitchFamily="18" charset="0"/>
              </a:rPr>
              <a:t> </a:t>
            </a:r>
            <a:r>
              <a:rPr lang="en-GB" sz="1200" u="sng"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hlinkClick r:id="rId6"/>
              </a:rPr>
              <a:t>https://www.inclusiongloucestershire.co.uk/wp-content/uploads/Accessing-Healthcare-in-the-Community-FINAL-APPROVED.pdf</a:t>
            </a:r>
            <a:endParaRPr lang="en-GB" sz="1200" u="sng"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228600" indent="-228600">
              <a:buFont typeface="+mj-lt"/>
              <a:buAutoNum type="alphaLcParenR"/>
            </a:pPr>
            <a:endParaRPr lang="en-GB" sz="1200" u="sng" dirty="0">
              <a:solidFill>
                <a:srgbClr val="0070C0"/>
              </a:solidFill>
              <a:effectLst/>
              <a:latin typeface="Arial" panose="020B0604020202020204" pitchFamily="34" charset="0"/>
              <a:cs typeface="Times New Roman" panose="02020603050405020304" pitchFamily="18" charset="0"/>
            </a:endParaRPr>
          </a:p>
          <a:p>
            <a:pPr marL="228600" indent="-228600">
              <a:buFont typeface="+mj-lt"/>
              <a:buAutoNum type="alphaLcParenR"/>
            </a:pPr>
            <a:r>
              <a:rPr lang="en-GB" sz="1200" u="none" dirty="0">
                <a:solidFill>
                  <a:srgbClr val="0070C0"/>
                </a:solidFill>
                <a:effectLst/>
                <a:latin typeface="Arial" panose="020B0604020202020204" pitchFamily="34" charset="0"/>
                <a:cs typeface="Times New Roman" panose="02020603050405020304" pitchFamily="18" charset="0"/>
              </a:rPr>
              <a:t>We will be working with the LD Health Facilitation colleagues to continue to increase awareness in this area across the system,  in particular, aiming to  increase uptake and awareness for individuals    and carers from communities minoritised by race.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endParaRPr lang="en-GB" sz="1200" u="none" dirty="0">
              <a:solidFill>
                <a:srgbClr val="0070C0"/>
              </a:solidFill>
              <a:effectLst/>
              <a:latin typeface="Arial" panose="020B0604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dirty="0"/>
              <a:t> Inclusion Gloucestershire drama group Dramatic Change  has created a series of films  about accessing health services and what to expect. The films provide information  for people with lived experience and promote good practice  for professionals. </a:t>
            </a:r>
            <a:r>
              <a:rPr lang="en-GB" sz="1200" dirty="0">
                <a:hlinkClick r:id="rId7"/>
              </a:rPr>
              <a:t>Health Films - Inclusion Gloucestershire</a:t>
            </a:r>
            <a:r>
              <a:rPr lang="en-GB" sz="1200" dirty="0"/>
              <a:t>  </a:t>
            </a:r>
          </a:p>
          <a:p>
            <a:endParaRPr lang="en-GB" sz="1800" dirty="0"/>
          </a:p>
          <a:p>
            <a:endParaRPr lang="en-GB" sz="1800" u="sng"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b="1" u="sng" dirty="0">
                <a:solidFill>
                  <a:schemeClr val="tx1"/>
                </a:solidFill>
                <a:hlinkClick r:id="rId8">
                  <a:extLst>
                    <a:ext uri="{A12FA001-AC4F-418D-AE19-62706E023703}">
                      <ahyp:hlinkClr xmlns:ahyp="http://schemas.microsoft.com/office/drawing/2018/hyperlinkcolor" val="tx"/>
                    </a:ext>
                  </a:extLst>
                </a:hlinkClick>
              </a:rPr>
              <a:t>3. Other useful resources</a:t>
            </a:r>
          </a:p>
          <a:p>
            <a:endParaRPr lang="en-GB" dirty="0">
              <a:solidFill>
                <a:srgbClr val="0000FF"/>
              </a:solidFill>
              <a:hlinkClick r:id="rId8">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From LeDeR Annual Report 2021 Published July 2022 </a:t>
            </a:r>
            <a:r>
              <a:rPr lang="en-GB" sz="1200" dirty="0">
                <a:hlinkClick r:id="rId9"/>
              </a:rPr>
              <a:t>The orange part - Could more people with a learning disability have lived longer? – YouTube</a:t>
            </a:r>
            <a:r>
              <a:rPr lang="en-GB" sz="1200" dirty="0"/>
              <a:t> From LeDeR Annual Report 2021 Published July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8"/>
              </a:rPr>
              <a:t>Learning Disability Week Films - Inclusion Gloucestershire</a:t>
            </a:r>
            <a:endParaRPr lang="en-GB" sz="1200" dirty="0"/>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0"/>
              </a:rPr>
              <a:t>LeDeR - Resource Bank</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29</a:t>
            </a:fld>
            <a:endParaRPr lang="en-GB" dirty="0"/>
          </a:p>
        </p:txBody>
      </p:sp>
    </p:spTree>
    <p:extLst>
      <p:ext uri="{BB962C8B-B14F-4D97-AF65-F5344CB8AC3E}">
        <p14:creationId xmlns:p14="http://schemas.microsoft.com/office/powerpoint/2010/main" val="1614255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2</a:t>
            </a:fld>
            <a:endParaRPr lang="en-GB" dirty="0"/>
          </a:p>
        </p:txBody>
      </p:sp>
    </p:spTree>
    <p:extLst>
      <p:ext uri="{BB962C8B-B14F-4D97-AF65-F5344CB8AC3E}">
        <p14:creationId xmlns:p14="http://schemas.microsoft.com/office/powerpoint/2010/main" val="2711832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GB" b="1" dirty="0"/>
              <a:t>Reasonable adjustments – a legal requirement under the Equality Act 2010</a:t>
            </a:r>
          </a:p>
          <a:p>
            <a:pPr marL="0" lvl="0" indent="0">
              <a:buFont typeface="+mj-lt"/>
              <a:buNone/>
            </a:pPr>
            <a:endParaRPr lang="en-GB" b="0" dirty="0"/>
          </a:p>
          <a:p>
            <a:pPr marL="0" lvl="0" indent="0">
              <a:buFont typeface="+mj-lt"/>
              <a:buNone/>
            </a:pPr>
            <a:r>
              <a:rPr lang="en-GB" b="0" dirty="0"/>
              <a:t>The programme will continue to work with care providers, partnership boards and the Health Action group to hear from experts by experience on their thoughts on where the system can make improvements to reasonable adjustments.  The programme will be looking to develop a poster for healthcare professionals to give them some hints and tips they can use, this will complement the Oliver McGowan Mandatory training programme, which Gloucestershire has piloted for HEE and stands ahead of the curve to implement in a timely way over the next year. </a:t>
            </a:r>
            <a:r>
              <a:rPr lang="en-GB" b="0" i="0" dirty="0">
                <a:solidFill>
                  <a:srgbClr val="000000"/>
                </a:solidFill>
                <a:effectLst/>
                <a:latin typeface="FrutigerLT-Roman"/>
              </a:rPr>
              <a:t>The Government has introduced a requirement for Care Quality Commission (CQC) registered service providers to ensure their employees receive learning disability and autism training appropriate to their role. This is to ensure the health and social care workforce has the right skills and knowledge to provide safe, compassionate and informed care to autistic people and people with a learning disability. This requirement is set out in the </a:t>
            </a:r>
            <a:r>
              <a:rPr lang="en-GB" b="0" i="0" u="none" strike="noStrike" dirty="0">
                <a:solidFill>
                  <a:srgbClr val="A00054"/>
                </a:solidFill>
                <a:effectLst/>
                <a:latin typeface="FrutigerLT-Roman"/>
                <a:hlinkClick r:id="rId3"/>
              </a:rPr>
              <a:t>Health and Care Act 2022</a:t>
            </a:r>
            <a:r>
              <a:rPr lang="en-GB" b="0" i="0" dirty="0">
                <a:solidFill>
                  <a:srgbClr val="000000"/>
                </a:solidFill>
                <a:effectLst/>
                <a:latin typeface="FrutigerLT-Roman"/>
              </a:rPr>
              <a:t>. We continue to raise awareness of the Oliver McGowan Training and encourage take up across the health and social care system.</a:t>
            </a:r>
            <a:endParaRPr lang="en-GB" b="1" dirty="0"/>
          </a:p>
          <a:p>
            <a:pPr marL="228600" lvl="0" indent="-228600">
              <a:buFont typeface="+mj-lt"/>
              <a:buAutoNum type="alphaLcParenR"/>
            </a:pPr>
            <a:endParaRPr lang="en-GB"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3600" dirty="0"/>
              <a:t>The Inclusion Gloucestershire drama group were commissioned to deliver an Interactive  Making Adjustments workshop at the Leder “Dying to Make a Difference” Conference March 2023 for health and social care professionals.</a:t>
            </a:r>
          </a:p>
          <a:p>
            <a:pPr marL="742950" marR="0" lvl="0" indent="-742950" algn="l" defTabSz="914400" rtl="0" eaLnBrk="1" fontAlgn="auto" latinLnBrk="0" hangingPunct="1">
              <a:lnSpc>
                <a:spcPct val="100000"/>
              </a:lnSpc>
              <a:spcBef>
                <a:spcPts val="0"/>
              </a:spcBef>
              <a:spcAft>
                <a:spcPts val="0"/>
              </a:spcAft>
              <a:buClrTx/>
              <a:buSzTx/>
              <a:buFont typeface="+mj-lt"/>
              <a:buAutoNum type="alphaLcParenR"/>
              <a:tabLst/>
              <a:defRPr/>
            </a:pPr>
            <a:endParaRPr lang="en-GB" sz="36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3600" dirty="0"/>
              <a:t>The British Journal of Hospital Medicine has published the following </a:t>
            </a:r>
            <a:r>
              <a:rPr lang="en-GB" sz="4800" b="0" i="0" dirty="0">
                <a:solidFill>
                  <a:srgbClr val="000000"/>
                </a:solidFill>
                <a:effectLst/>
                <a:latin typeface="Merriweather" panose="020F0502020204030204" pitchFamily="2" charset="0"/>
              </a:rPr>
              <a:t>article available on the LeDeR website which sets out why it is important to identify autistic people and the negative consequences of not recognising or understanding autism, including more severe illness and premature death. This article sets out what clinicians can do to help reduce those negative consequences by making ‘reasonable adjustments’ in any healthcare service in which they work. </a:t>
            </a:r>
            <a:r>
              <a:rPr lang="en-GB" sz="4800" dirty="0">
                <a:hlinkClick r:id="rId4"/>
              </a:rPr>
              <a:t>  Autism: making reasonable adjustments in healthcare | British Journal of Hospital Medicine (magonlinelibrary.com)</a:t>
            </a:r>
            <a:endParaRPr lang="en-GB" sz="480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4800" dirty="0"/>
          </a:p>
          <a:p>
            <a:pPr>
              <a:lnSpc>
                <a:spcPct val="107000"/>
              </a:lnSpc>
              <a:spcAft>
                <a:spcPts val="800"/>
              </a:spcAft>
            </a:pPr>
            <a:r>
              <a:rPr lang="en-GB"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Reasonable adjustments for people with a learning disability - YouTube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212B32"/>
                </a:solidFill>
                <a:effectLst/>
                <a:latin typeface="Arial" panose="020B0604020202020204" pitchFamily="34" charset="0"/>
                <a:ea typeface="Calibri" panose="020F0502020204030204" pitchFamily="34" charset="0"/>
                <a:cs typeface="Times New Roman" panose="02020603050405020304" pitchFamily="18" charset="0"/>
              </a:rPr>
              <a:t>This video is for healthcare professionals working in primary care, to understand more about reasonable adjustments and how they can support people with a learning disability to attend their annual health check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Use of reasonable adjustments to reduce health inequalities for people with a learning disability - YouTube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212B32"/>
                </a:solidFill>
                <a:effectLst/>
                <a:latin typeface="Arial" panose="020B0604020202020204" pitchFamily="34" charset="0"/>
                <a:ea typeface="Calibri" panose="020F0502020204030204" pitchFamily="34" charset="0"/>
                <a:cs typeface="Times New Roman" panose="02020603050405020304" pitchFamily="18" charset="0"/>
              </a:rPr>
              <a:t>A film about Kareem and his mum Fazilla’s experience of reasonable adjustments and the difference it makes to them when reasonable adjustments are offered.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3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u="sng"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r>
              <a:rPr lang="en-GB" sz="3600" b="1" dirty="0"/>
              <a:t>2.   Acute Care</a:t>
            </a:r>
          </a:p>
          <a:p>
            <a:pPr marL="0" lvl="0" indent="0">
              <a:buFont typeface="Arial" panose="020B0604020202020204" pitchFamily="34" charset="0"/>
              <a:buNone/>
            </a:pPr>
            <a:endParaRPr lang="en-GB" sz="36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3600" dirty="0"/>
              <a:t>We have promoted the Royal College of Physicians (RCP) and the Society for Acute Medicine (SAM) acute care toolkit that provides practical guidance for all healthcare professionals working in acute settings on how to care for people with a learning disability. This was co-produced with people with lived experience and published on 1 April 2022 by NHS England. Acute care toolkit - </a:t>
            </a:r>
            <a:r>
              <a:rPr lang="en-GB" sz="3600" dirty="0">
                <a:hlinkClick r:id="rId7"/>
              </a:rPr>
              <a:t>Acute care toolkit 16: Acute medical care for people with a learning disability | RCP London</a:t>
            </a:r>
            <a:endParaRPr lang="en-GB" sz="3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3600" dirty="0"/>
              <a:t>A going into hospital workshop was featured in the LeDeR Dying to Make a Difference Conference March 2023. Health and Care professionals learnt about:</a:t>
            </a:r>
          </a:p>
          <a:p>
            <a:pPr marL="342900" lvl="0" indent="-342900">
              <a:lnSpc>
                <a:spcPct val="115000"/>
              </a:lnSpc>
              <a:buFont typeface="Courier New" panose="02070309020205020404" pitchFamily="49" charset="0"/>
              <a:buChar char="o"/>
            </a:pPr>
            <a:r>
              <a:rPr lang="en-GB" sz="4800" dirty="0">
                <a:effectLst/>
                <a:latin typeface="Arial" panose="020B0604020202020204" pitchFamily="34" charset="0"/>
                <a:ea typeface="Calibri" panose="020F0502020204030204" pitchFamily="34" charset="0"/>
                <a:cs typeface="Times New Roman" panose="02020603050405020304" pitchFamily="18" charset="0"/>
              </a:rPr>
              <a:t>The benefits of using the My Health Passport and keeping it up to date and why it’ is  important for admission to hospital and improved communications.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en-GB" sz="4800" dirty="0">
                <a:effectLst/>
                <a:latin typeface="Arial" panose="020B0604020202020204" pitchFamily="34" charset="0"/>
                <a:ea typeface="Calibri" panose="020F0502020204030204" pitchFamily="34" charset="0"/>
                <a:cs typeface="Times New Roman" panose="02020603050405020304" pitchFamily="18" charset="0"/>
              </a:rPr>
              <a:t>Reasonable adjustments to support people to access acute and outpatient hospital care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en-GB" sz="4800" dirty="0">
                <a:effectLst/>
                <a:latin typeface="Arial" panose="020B0604020202020204" pitchFamily="34" charset="0"/>
                <a:ea typeface="Calibri" panose="020F0502020204030204" pitchFamily="34" charset="0"/>
                <a:cs typeface="Times New Roman" panose="02020603050405020304" pitchFamily="18" charset="0"/>
              </a:rPr>
              <a:t>Identification of barriers and how these might be overcome with planning and support from the LD Liaison nurses.</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ourier New" panose="02070309020205020404" pitchFamily="49" charset="0"/>
              <a:buChar char="o"/>
            </a:pPr>
            <a:r>
              <a:rPr lang="en-GB" sz="4800" dirty="0">
                <a:effectLst/>
                <a:latin typeface="Arial" panose="020B0604020202020204" pitchFamily="34" charset="0"/>
                <a:ea typeface="Calibri" panose="020F0502020204030204" pitchFamily="34" charset="0"/>
                <a:cs typeface="Times New Roman" panose="02020603050405020304" pitchFamily="18" charset="0"/>
              </a:rPr>
              <a:t>Communication with families and carers –  effective communication and sharing information. </a:t>
            </a:r>
          </a:p>
          <a:p>
            <a:pPr marL="342900" lvl="0" indent="-342900">
              <a:lnSpc>
                <a:spcPct val="115000"/>
              </a:lnSpc>
              <a:spcAft>
                <a:spcPts val="1000"/>
              </a:spcAft>
              <a:buFont typeface="Courier New" panose="02070309020205020404" pitchFamily="49" charset="0"/>
              <a:buChar char="o"/>
            </a:pPr>
            <a:endParaRPr lang="en-GB" sz="4800" dirty="0">
              <a:effectLst/>
              <a:latin typeface="Arial" panose="020B0604020202020204" pitchFamily="34" charset="0"/>
              <a:ea typeface="Calibri" panose="020F0502020204030204" pitchFamily="34" charset="0"/>
              <a:cs typeface="Times New Roman" panose="02020603050405020304" pitchFamily="18" charset="0"/>
            </a:endParaRPr>
          </a:p>
          <a:p>
            <a:pPr algn="l"/>
            <a:r>
              <a:rPr lang="en-GB" sz="4800" dirty="0">
                <a:effectLst/>
                <a:latin typeface="Arial" panose="020B0604020202020204" pitchFamily="34" charset="0"/>
                <a:ea typeface="Calibri" panose="020F0502020204030204" pitchFamily="34" charset="0"/>
                <a:cs typeface="Times New Roman" panose="02020603050405020304" pitchFamily="18" charset="0"/>
              </a:rPr>
              <a:t>The Care Quality Commission has published a report on the experiences of being in hospital for people with a learning disability, (available on the LeDeR website). </a:t>
            </a:r>
            <a:r>
              <a:rPr lang="en-GB" sz="6600" b="0" i="0" dirty="0">
                <a:solidFill>
                  <a:srgbClr val="212121"/>
                </a:solidFill>
                <a:effectLst/>
                <a:latin typeface="Open Sans" panose="020B0606030504020204" pitchFamily="34" charset="0"/>
              </a:rPr>
              <a:t>The report looks what people with a learning disability and autistic people experience when they need physical health care and treatment in hospital. It covers:</a:t>
            </a:r>
          </a:p>
          <a:p>
            <a:pPr algn="l"/>
            <a:endParaRPr lang="en-GB" sz="6600" b="0" i="0" dirty="0">
              <a:solidFill>
                <a:srgbClr val="212121"/>
              </a:solidFill>
              <a:effectLst/>
              <a:latin typeface="Open Sans" panose="020B0606030504020204" pitchFamily="34" charset="0"/>
            </a:endParaRPr>
          </a:p>
          <a:p>
            <a:pPr algn="l">
              <a:buFont typeface="Arial" panose="020B0604020202020204" pitchFamily="34" charset="0"/>
              <a:buChar char="•"/>
            </a:pPr>
            <a:r>
              <a:rPr lang="en-GB" sz="6600" b="0" i="0" dirty="0">
                <a:solidFill>
                  <a:srgbClr val="212121"/>
                </a:solidFill>
                <a:effectLst/>
                <a:latin typeface="Open Sans" panose="020B0606030504020204" pitchFamily="34" charset="0"/>
              </a:rPr>
              <a:t> Whether people have been cared for in a way that meets their needs</a:t>
            </a:r>
          </a:p>
          <a:p>
            <a:pPr algn="l">
              <a:buFont typeface="Arial" panose="020B0604020202020204" pitchFamily="34" charset="0"/>
              <a:buChar char="•"/>
            </a:pPr>
            <a:r>
              <a:rPr lang="en-GB" sz="6600" b="0" i="0" dirty="0">
                <a:solidFill>
                  <a:srgbClr val="212121"/>
                </a:solidFill>
                <a:effectLst/>
                <a:latin typeface="Open Sans" panose="020B0606030504020204" pitchFamily="34" charset="0"/>
              </a:rPr>
              <a:t> How well people feel they have been supported and involved in their care planning</a:t>
            </a:r>
          </a:p>
          <a:p>
            <a:pPr algn="l">
              <a:buFont typeface="Arial" panose="020B0604020202020204" pitchFamily="34" charset="0"/>
              <a:buChar char="•"/>
            </a:pPr>
            <a:r>
              <a:rPr lang="en-GB" sz="6600" b="0" i="0" dirty="0">
                <a:solidFill>
                  <a:srgbClr val="212121"/>
                </a:solidFill>
                <a:effectLst/>
                <a:latin typeface="Open Sans" panose="020B0606030504020204" pitchFamily="34" charset="0"/>
              </a:rPr>
              <a:t> If staff understand and can meet their needs</a:t>
            </a:r>
          </a:p>
          <a:p>
            <a:pPr marL="0" lvl="0" indent="0">
              <a:lnSpc>
                <a:spcPct val="115000"/>
              </a:lnSpc>
              <a:spcAft>
                <a:spcPts val="1000"/>
              </a:spcAft>
              <a:buFont typeface="Courier New" panose="02070309020205020404" pitchFamily="49" charset="0"/>
              <a:buNone/>
            </a:pPr>
            <a:r>
              <a:rPr lang="en-GB" sz="6600" dirty="0">
                <a:hlinkClick r:id="rId8"/>
              </a:rPr>
              <a:t>Experiences of being in hospital for people with a learning disability and autistic people - Care Quality Commission (cqc.org.uk)</a:t>
            </a:r>
            <a:r>
              <a:rPr lang="en-GB" sz="6600" dirty="0"/>
              <a:t> CQC Nov2022</a:t>
            </a:r>
            <a:endParaRPr lang="en-GB" sz="4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u="sng"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3600" b="1" dirty="0"/>
              <a:t>3.  Primary Care</a:t>
            </a:r>
          </a:p>
          <a:p>
            <a:endParaRPr lang="en-GB" sz="3600" dirty="0"/>
          </a:p>
          <a:p>
            <a:pPr marL="571500" indent="-571500">
              <a:buFont typeface="Arial" panose="020B0604020202020204" pitchFamily="34" charset="0"/>
              <a:buChar char="•"/>
            </a:pPr>
            <a:r>
              <a:rPr lang="en-GB" sz="3600" dirty="0"/>
              <a:t>We have updated the ICB LeDeR Website and uploaded useful resources which can be used by primary and community care professionals and services.</a:t>
            </a:r>
          </a:p>
          <a:p>
            <a:pPr marL="571500" indent="-571500">
              <a:buFont typeface="Arial" panose="020B0604020202020204" pitchFamily="34" charset="0"/>
              <a:buChar char="•"/>
            </a:pPr>
            <a:r>
              <a:rPr lang="en-GB" sz="3600" dirty="0"/>
              <a:t>LeDeR has an agreement with GP surgeries to upload relevant LeDeR content to their surgery waiting room screens.</a:t>
            </a:r>
          </a:p>
          <a:p>
            <a:pPr marL="571500" indent="-571500">
              <a:buFont typeface="Arial" panose="020B0604020202020204" pitchFamily="34" charset="0"/>
              <a:buChar char="•"/>
            </a:pPr>
            <a:r>
              <a:rPr lang="en-GB" sz="3600" dirty="0"/>
              <a:t>A GP LD Nurse Practitioner is a member of the LeDeR BME task and finish group.</a:t>
            </a:r>
          </a:p>
          <a:p>
            <a:endParaRPr lang="en-GB" sz="3600" b="1" dirty="0"/>
          </a:p>
          <a:p>
            <a:r>
              <a:rPr lang="en-GB" sz="3600" b="1" dirty="0"/>
              <a:t>Useful resources </a:t>
            </a:r>
          </a:p>
          <a:p>
            <a:endParaRPr lang="en-GB" sz="4800" dirty="0">
              <a:hlinkClick r:id="rId9"/>
            </a:endParaRPr>
          </a:p>
          <a:p>
            <a:r>
              <a:rPr lang="en-GB" sz="4800" dirty="0">
                <a:hlinkClick r:id="rId9"/>
              </a:rPr>
              <a:t>LeDeR - Resources</a:t>
            </a:r>
            <a:endParaRPr lang="en-GB" sz="3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hlinkClick r:id="rId10"/>
              </a:rPr>
              <a:t>Learning Disability Week Films - Inclusion Gloucestershire</a:t>
            </a:r>
            <a:endParaRPr lang="en-GB" sz="3600" dirty="0"/>
          </a:p>
          <a:p>
            <a:endParaRPr lang="en-GB" sz="3600" dirty="0"/>
          </a:p>
          <a:p>
            <a:pPr>
              <a:spcAft>
                <a:spcPts val="1000"/>
              </a:spcAft>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30</a:t>
            </a:fld>
            <a:endParaRPr lang="en-GB" dirty="0"/>
          </a:p>
        </p:txBody>
      </p:sp>
    </p:spTree>
    <p:extLst>
      <p:ext uri="{BB962C8B-B14F-4D97-AF65-F5344CB8AC3E}">
        <p14:creationId xmlns:p14="http://schemas.microsoft.com/office/powerpoint/2010/main" val="2850923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dirty="0"/>
              <a:t>Notifications and limitations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t>Anyone can notify a death to LeDeR using the online notification form to LeDeR </a:t>
            </a:r>
            <a:r>
              <a:rPr lang="en-GB" sz="1800" dirty="0">
                <a:hlinkClick r:id="rId3"/>
              </a:rPr>
              <a:t>Report the death of someone with a learning disability (leder.nhs.uk)</a:t>
            </a:r>
            <a:endParaRPr lang="en-GB" sz="1800"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800"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dirty="0"/>
              <a:t>Not all deaths of someone with a learning Disability or Autistic person are reviewed by LeDeR. </a:t>
            </a:r>
          </a:p>
          <a:p>
            <a:pPr marL="342900" indent="-342900">
              <a:buFont typeface="+mj-lt"/>
              <a:buAutoNum type="arabicPeriod"/>
            </a:pPr>
            <a:endParaRPr lang="en-GB" sz="1800" b="0" i="0" u="none" strike="noStrike" baseline="0" dirty="0">
              <a:solidFill>
                <a:srgbClr val="000000"/>
              </a:solidFill>
              <a:latin typeface="Arial" panose="020B0604020202020204" pitchFamily="34" charset="0"/>
            </a:endParaRPr>
          </a:p>
          <a:p>
            <a:pPr marL="342900" indent="-342900">
              <a:buFont typeface="+mj-lt"/>
              <a:buAutoNum type="arabicPeriod"/>
            </a:pPr>
            <a:r>
              <a:rPr lang="en-GB" sz="1800" b="0" i="0" u="none" strike="noStrike" baseline="0" dirty="0">
                <a:solidFill>
                  <a:srgbClr val="000000"/>
                </a:solidFill>
                <a:latin typeface="Arial" panose="020B0604020202020204" pitchFamily="34" charset="0"/>
              </a:rPr>
              <a:t>If someone chose before their death not to have information shared for use beyond their direct patient care, then that must be respected by LeDeR, so a review is not carried out. Before a review is allocated it is checked with the National Data Opt-out service to see whether an opt out was in place. If an opt out is in place, the notification will not be processed and will not appear on the LeDeR web-based platform. </a:t>
            </a:r>
          </a:p>
          <a:p>
            <a:pPr marL="342900" indent="-342900">
              <a:buFont typeface="+mj-lt"/>
              <a:buAutoNum type="arabicPeriod"/>
            </a:pPr>
            <a:endParaRPr lang="en-GB"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12B32"/>
                </a:solidFill>
                <a:effectLst/>
                <a:latin typeface="Arial" panose="020B0604020202020204" pitchFamily="34" charset="0"/>
                <a:ea typeface="Times New Roman" panose="02020603050405020304" pitchFamily="18" charset="0"/>
              </a:rPr>
              <a:t>Report a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212B3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12B32"/>
                </a:solidFill>
                <a:effectLst/>
                <a:latin typeface="Arial" panose="020B0604020202020204" pitchFamily="34" charset="0"/>
                <a:ea typeface="Times New Roman" panose="02020603050405020304" pitchFamily="18" charset="0"/>
              </a:rPr>
              <a:t>01278 727411</a:t>
            </a:r>
            <a:endParaRPr lang="en-GB" sz="1200" dirty="0">
              <a:solidFill>
                <a:srgbClr val="212B32"/>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12B32"/>
                </a:solidFill>
                <a:effectLst/>
                <a:latin typeface="Arial" panose="020B0604020202020204" pitchFamily="34" charset="0"/>
                <a:ea typeface="Times New Roman" panose="02020603050405020304" pitchFamily="18" charset="0"/>
              </a:rPr>
              <a:t>Monday to Friday, 8.30am to 4.30pm (except public holidays)</a:t>
            </a:r>
            <a:endParaRPr lang="en-GB" sz="1200" dirty="0">
              <a:solidFill>
                <a:srgbClr val="212B32"/>
              </a:solidFill>
              <a:effectLst/>
              <a:latin typeface="Calibri" panose="020F0502020204030204" pitchFamily="34" charset="0"/>
              <a:ea typeface="Calibri" panose="020F0502020204030204" pitchFamily="34" charset="0"/>
            </a:endParaRPr>
          </a:p>
          <a:p>
            <a:pPr marL="342900" indent="-3429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31</a:t>
            </a:fld>
            <a:endParaRPr lang="en-GB" dirty="0"/>
          </a:p>
        </p:txBody>
      </p:sp>
    </p:spTree>
    <p:extLst>
      <p:ext uri="{BB962C8B-B14F-4D97-AF65-F5344CB8AC3E}">
        <p14:creationId xmlns:p14="http://schemas.microsoft.com/office/powerpoint/2010/main" val="4180945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 typeface="+mj-lt"/>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Status of Reviews by Year </a:t>
            </a:r>
          </a:p>
          <a:p>
            <a:pPr marL="0" marR="0" lvl="0" indent="0" algn="l" defTabSz="914400" rtl="0" eaLnBrk="0" fontAlgn="base" latinLnBrk="0" hangingPunct="0">
              <a:lnSpc>
                <a:spcPct val="100000"/>
              </a:lnSpc>
              <a:spcBef>
                <a:spcPct val="0"/>
              </a:spcBef>
              <a:spcAft>
                <a:spcPct val="0"/>
              </a:spcAft>
              <a:buClrTx/>
              <a:buSzTx/>
              <a:buFont typeface="+mj-lt"/>
              <a:buNone/>
              <a:tabLst/>
            </a:pP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Yearly completion rates vary dependent on the number of reviews received per month, whether the review is an initial review or focussed review or notified for CDOP review or is awaiting the outcome of a statutory process.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83% of reviews have been completed since the start of the programme.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200" dirty="0">
                <a:effectLst/>
                <a:latin typeface="+mn-lt"/>
                <a:ea typeface="Arial" panose="020B0604020202020204" pitchFamily="34" charset="0"/>
                <a:cs typeface="Arial" panose="020B0604020202020204" pitchFamily="34" charset="0"/>
              </a:rPr>
              <a:t>Comparing month on month between the four financial years shows a similar proportion year on year.  On average over the previous two years per month there was 4 notifications per month, during 2022-2023 this increased to an average of 5 notifications per month (min: 0, Max 10),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Reviews that are awaiting outcomes from other processes e.g., </a:t>
            </a:r>
            <a:r>
              <a:rPr lang="en-GB" sz="1800" dirty="0">
                <a:effectLst/>
                <a:latin typeface="Arial" panose="020B0604020202020204" pitchFamily="34" charset="0"/>
                <a:ea typeface="Calibri" panose="020F0502020204030204" pitchFamily="34" charset="0"/>
              </a:rPr>
              <a:t>child death overview panel (</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CDOP), Safeguarding, Coroner’s Court,  or police investigations are placed  on hold until the outcome of those investigations have taken place. Findings from these investigations are considered in the LeDeR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Gloucestershire has a 100% record of review allocation meeting the NHSE KPI.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52% of reviews received up to and including 31</a:t>
            </a:r>
            <a:r>
              <a:rPr lang="en-GB" b="0" baseline="30000" dirty="0"/>
              <a:t>st</a:t>
            </a:r>
            <a:r>
              <a:rPr lang="en-GB" b="0" dirty="0"/>
              <a:t> March  have been completed and submitted to the national programme.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Data and Learning from previous LeDeR activity from 2017-2022 can be found here: </a:t>
            </a:r>
            <a:r>
              <a:rPr lang="en-GB" dirty="0">
                <a:hlinkClick r:id="rId3"/>
              </a:rPr>
              <a:t>Learning from Deaths Review Gloucestershire (LeDeR) : NHS Gloucestershire ICB (nhsglos.nhs.uk)</a:t>
            </a:r>
            <a:endParaRPr lang="en-GB"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000000"/>
                </a:solidFill>
                <a:effectLst/>
                <a:latin typeface="Arial" panose="020B0604020202020204" pitchFamily="34" charset="0"/>
                <a:ea typeface="Arial" panose="020B0604020202020204" pitchFamily="34" charset="0"/>
                <a:cs typeface="Arial" panose="020B0604020202020204" pitchFamily="34" charset="0"/>
              </a:rPr>
              <a:t>The LeDeR programme and approach offers a process of learning from a life and death which can enable Gloucestershire Safeguarding Adults Board (GSAB) and local structures to focus on how to protect people with care and support needs from the behaviours and systems that pose a risk of abuse or neglect. Whilst the LeDeR Governance and Steering Group is not a direct subgroup of the GSAB there is a close working relationship with key personnel involved in GSAB.  The independent chair of GSAB is a member of the LeDeR Governance Steering group and is also an independent local LeDeR Reviewer.</a:t>
            </a:r>
          </a:p>
          <a:p>
            <a:pPr marL="171450" indent="-171450">
              <a:buFont typeface="Arial" panose="020B0604020202020204" pitchFamily="34" charset="0"/>
              <a:buChar char="•"/>
            </a:pPr>
            <a:r>
              <a:rPr lang="en-GB" b="0" dirty="0"/>
              <a:t>1 CDOP case was notified to LeDeR  in 2022-2023 .</a:t>
            </a:r>
          </a:p>
          <a:p>
            <a:pPr marL="171450" indent="-171450">
              <a:buFont typeface="Arial" panose="020B0604020202020204" pitchFamily="34" charset="0"/>
              <a:buChar char="•"/>
            </a:pPr>
            <a:r>
              <a:rPr lang="en-GB" b="0" dirty="0"/>
              <a:t>5 CDOP Cases are awaiting Child Death Review Process from 2021-2022.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200" dirty="0">
                <a:effectLst/>
                <a:latin typeface="Arial" panose="020B0604020202020204" pitchFamily="34" charset="0"/>
                <a:ea typeface="Calibri" panose="020F0502020204030204" pitchFamily="34" charset="0"/>
              </a:rPr>
              <a:t>From July 2023 policy around Child Deaths will change. </a:t>
            </a:r>
            <a:r>
              <a:rPr lang="en-GB"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 of 1</a:t>
            </a:r>
            <a:r>
              <a:rPr lang="en-GB" sz="1800" kern="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
            </a:r>
            <a:r>
              <a:rPr lang="en-GB"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July 2023, LeDeR policy relating to the deaths of children and young people under the age of 18 is changing. There will no longer be any requirement for deaths of children with a learning disability to also be notified to LeDeR.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Deaths of children with a learning disability and autistic children will be  reviewed by the national mandated processes that look at the deaths of all children.</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Autism will be added to the national child mortality review child notification which will enable more in-depth analysis of the deaths of autistic children and young people for the first time.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mj-lt"/>
              <a:buNone/>
              <a:tabLst/>
              <a:defRPr/>
            </a:pPr>
            <a:endParaRPr lang="en-GB" sz="1200" dirty="0">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221B35-D793-4D7D-8A63-DA4D5D3C070D}" type="slidenum">
              <a:rPr lang="en-GB" smtClean="0"/>
              <a:pPr/>
              <a:t>32</a:t>
            </a:fld>
            <a:endParaRPr lang="en-GB" dirty="0"/>
          </a:p>
        </p:txBody>
      </p:sp>
    </p:spTree>
    <p:extLst>
      <p:ext uri="{BB962C8B-B14F-4D97-AF65-F5344CB8AC3E}">
        <p14:creationId xmlns:p14="http://schemas.microsoft.com/office/powerpoint/2010/main" val="3336402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Reporters of Deaths</a:t>
            </a:r>
          </a:p>
          <a:p>
            <a:pPr marL="228600" indent="-228600">
              <a:buFont typeface="+mj-lt"/>
              <a:buAutoNum type="arabicPeriod"/>
            </a:pPr>
            <a:endParaRPr lang="en-GB" dirty="0"/>
          </a:p>
          <a:p>
            <a:pPr marL="228600" indent="-228600">
              <a:buFont typeface="+mj-lt"/>
              <a:buAutoNum type="arabicPeriod"/>
            </a:pPr>
            <a:r>
              <a:rPr lang="en-GB" dirty="0"/>
              <a:t>In 2022-2023 The highest reporter of deaths to the LeDeR Programme was Gloucestershire Hospital NHS Trust and Gloucestershire Health and Care Trust  -  GHT and GHC .  </a:t>
            </a:r>
          </a:p>
          <a:p>
            <a:pPr marL="228600" indent="-228600">
              <a:buFont typeface="+mj-lt"/>
              <a:buAutoNum type="arabicPeriod"/>
            </a:pPr>
            <a:r>
              <a:rPr lang="en-GB" dirty="0"/>
              <a:t>GHT and GHC account for 75% of notifications to the LeDeR Programme, 37.5% respectively, a decrease of 5% on 2021-2022. </a:t>
            </a:r>
          </a:p>
          <a:p>
            <a:pPr marL="228600" indent="-228600">
              <a:buFont typeface="+mj-lt"/>
              <a:buAutoNum type="arabicPeriod"/>
            </a:pPr>
            <a:r>
              <a:rPr lang="en-GB" dirty="0"/>
              <a:t>GHC account for 22% of notifications for the period 2016- 2023 and  GHT 32% . </a:t>
            </a:r>
          </a:p>
          <a:p>
            <a:pPr marL="228600" indent="-228600">
              <a:buFont typeface="+mj-lt"/>
              <a:buAutoNum type="arabicPeriod"/>
            </a:pPr>
            <a:r>
              <a:rPr lang="en-GB" dirty="0"/>
              <a:t>Whilst Adult Social Care (ASC), accounts for 14% of notifications overtime,  notifications to The LeDeR Programme has decreased.  </a:t>
            </a:r>
          </a:p>
          <a:p>
            <a:pPr marL="228600" indent="-228600">
              <a:buFont typeface="+mj-lt"/>
              <a:buAutoNum type="arabicPeriod"/>
            </a:pPr>
            <a:r>
              <a:rPr lang="en-GB" dirty="0"/>
              <a:t>The LeDeR Learning into Action Group (LIAG) has identified ASC and Children and Young people (CYP), as areas to raise awareness of the LeDeR programme. </a:t>
            </a:r>
          </a:p>
          <a:p>
            <a:pPr marL="228600" indent="-228600">
              <a:buFont typeface="+mj-lt"/>
              <a:buAutoNum type="arabicPeriod"/>
            </a:pPr>
            <a:r>
              <a:rPr lang="en-GB" dirty="0"/>
              <a:t>Connections have been established with Integrated Social Care Managers, (ISCM’s). </a:t>
            </a:r>
          </a:p>
          <a:p>
            <a:pPr marL="228600" indent="-228600">
              <a:buFont typeface="+mj-lt"/>
              <a:buAutoNum type="arabicPeriod"/>
            </a:pPr>
            <a:r>
              <a:rPr lang="en-GB" dirty="0"/>
              <a:t>The Local Area Co Ordinator (LAC)  has presented at the Integrated Social Care Managers (ISCM) Huddle, and the Learning Into Action Group (LIAG) has provided feedback on the Carers Assessment Process.  </a:t>
            </a:r>
          </a:p>
          <a:p>
            <a:pPr marL="228600" indent="-228600">
              <a:buFont typeface="+mj-lt"/>
              <a:buAutoNum type="arabicPeriod"/>
            </a:pPr>
            <a:r>
              <a:rPr lang="en-GB" dirty="0"/>
              <a:t>The LIAG plans to increase awareness of LeDeR across ASC in 2023-2024. In partnership with the Collaborative Partnership Board and the Adult Single Programme we will be supporting the development of Accessible Adult Care Process Information and Guidance.</a:t>
            </a:r>
          </a:p>
          <a:p>
            <a:pPr marL="228600" indent="-228600">
              <a:buFont typeface="+mj-lt"/>
              <a:buAutoNum type="arabicPeriod"/>
            </a:pPr>
            <a:r>
              <a:rPr lang="en-GB" dirty="0"/>
              <a:t>We will continue to attend Adult Social Care  ISCM Huddles to share learning.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Throughout the year the LeDeR LIAG has delivered  a range of presentations at Allied Health professional and system partner events  and conferences in addition to delivering workshops at Learning Disability focussed events.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Data and Learning from previous LeDeR activity from 2017-2022 can be found here: </a:t>
            </a:r>
            <a:r>
              <a:rPr lang="en-GB" dirty="0">
                <a:hlinkClick r:id="rId3"/>
              </a:rPr>
              <a:t>Learning from Deaths Review Gloucestershire (LeDeR) : NHS Gloucestershire ICB (nhsglos.nhs.uk)</a:t>
            </a:r>
            <a:endParaRPr lang="en-GB" dirty="0"/>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33</a:t>
            </a:fld>
            <a:endParaRPr lang="en-GB" dirty="0"/>
          </a:p>
        </p:txBody>
      </p:sp>
    </p:spTree>
    <p:extLst>
      <p:ext uri="{BB962C8B-B14F-4D97-AF65-F5344CB8AC3E}">
        <p14:creationId xmlns:p14="http://schemas.microsoft.com/office/powerpoint/2010/main" val="2923311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ea typeface="Arial" panose="020B0604020202020204" pitchFamily="34" charset="0"/>
                <a:cs typeface="Arial" panose="020B0604020202020204" pitchFamily="34" charset="0"/>
              </a:rPr>
              <a:t>Place and Cause of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Arial" panose="020B0604020202020204" pitchFamily="34" charset="0"/>
                <a:cs typeface="Arial" panose="020B0604020202020204" pitchFamily="34" charset="0"/>
              </a:rPr>
              <a:t>Of the 48 deaths reported in Gloucestershire during 2022-2023 </a:t>
            </a:r>
            <a:r>
              <a:rPr lang="en-GB" sz="1200" dirty="0">
                <a:solidFill>
                  <a:srgbClr val="FF0000"/>
                </a:solidFill>
                <a:effectLst/>
                <a:ea typeface="Arial" panose="020B0604020202020204" pitchFamily="34" charset="0"/>
                <a:cs typeface="Arial" panose="020B0604020202020204" pitchFamily="34" charset="0"/>
              </a:rPr>
              <a:t> (52</a:t>
            </a:r>
            <a:r>
              <a:rPr lang="en-GB" sz="1200" dirty="0">
                <a:effectLst/>
                <a:ea typeface="Arial" panose="020B0604020202020204" pitchFamily="34" charset="0"/>
                <a:cs typeface="Arial" panose="020B0604020202020204" pitchFamily="34" charset="0"/>
              </a:rPr>
              <a:t>%) died in hospital. This is an increase of 7% from the previous year. There is currently no recent benchmarking information to be able to say whether this benchmark is higher or lower than other areas, and the continued impact of Covid-19 on hospital admissions may also have contributed to this further increase.</a:t>
            </a:r>
            <a:endParaRPr lang="en-GB" sz="1200" dirty="0">
              <a:effectLst/>
              <a:ea typeface="Arial" panose="020B0604020202020204" pitchFamily="34" charset="0"/>
              <a:cs typeface="Times New Roman" panose="02020603050405020304" pitchFamily="18" charset="0"/>
            </a:endParaRPr>
          </a:p>
          <a:p>
            <a:pPr algn="l"/>
            <a:endParaRPr lang="en-GB" sz="1200" b="0" i="0" u="none" strike="noStrike" baseline="0" dirty="0">
              <a:latin typeface="Lato-Regular"/>
            </a:endParaRPr>
          </a:p>
          <a:p>
            <a:pPr algn="l"/>
            <a:r>
              <a:rPr lang="en-GB" sz="1200" b="0" i="0" u="none" strike="noStrike" baseline="0" dirty="0">
                <a:latin typeface="Lato-Regular"/>
              </a:rPr>
              <a:t>There are many reasons why a higher proportion of people with learning disability die in hospital compared with the general population. There may be differences in characteristics such as age or causes of death, factors related to a person’s living circumstances, or issues surrounding hospice or palliative care services at home.</a:t>
            </a:r>
          </a:p>
          <a:p>
            <a:pPr algn="l"/>
            <a:endParaRPr lang="en-GB" sz="1200" b="0" i="0" u="none" strike="noStrike" baseline="0" dirty="0">
              <a:latin typeface="Lato-Regular"/>
            </a:endParaRPr>
          </a:p>
          <a:p>
            <a:pPr algn="l"/>
            <a:r>
              <a:rPr lang="en-GB" sz="1200" b="0" i="0" u="none" strike="noStrike" baseline="0" dirty="0">
                <a:latin typeface="Lato-Regular"/>
              </a:rPr>
              <a:t>The LeDeR programme works in partnership with the Lead for Safeguarding Adults and Learning Disability Liaison Nurses who are in the 2 Acute hospitals in Gloucestershire and act on learning arising from reviews. </a:t>
            </a:r>
            <a:endParaRPr lang="en-GB" sz="1200" dirty="0">
              <a:effectLst/>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34</a:t>
            </a:fld>
            <a:endParaRPr lang="en-GB" dirty="0"/>
          </a:p>
        </p:txBody>
      </p:sp>
    </p:spTree>
    <p:extLst>
      <p:ext uri="{BB962C8B-B14F-4D97-AF65-F5344CB8AC3E}">
        <p14:creationId xmlns:p14="http://schemas.microsoft.com/office/powerpoint/2010/main" val="2005210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35</a:t>
            </a:fld>
            <a:endParaRPr lang="en-GB" dirty="0"/>
          </a:p>
        </p:txBody>
      </p:sp>
    </p:spTree>
    <p:extLst>
      <p:ext uri="{BB962C8B-B14F-4D97-AF65-F5344CB8AC3E}">
        <p14:creationId xmlns:p14="http://schemas.microsoft.com/office/powerpoint/2010/main" val="3841611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dirty="0">
                <a:effectLst/>
                <a:latin typeface="Arial" panose="020B0604020202020204" pitchFamily="34" charset="0"/>
                <a:ea typeface="Arial" panose="020B0604020202020204" pitchFamily="34" charset="0"/>
                <a:cs typeface="Arial" panose="020B0604020202020204" pitchFamily="34" charset="0"/>
              </a:rPr>
              <a:t>Demographic Data Ethnicity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Arial" panose="020B0604020202020204" pitchFamily="34" charset="0"/>
              </a:rPr>
              <a:t>For information governance purposes and to protect people’s identity (because there were less than five deaths reported) where ethnicity was not “White British” this has not been included in this report.  In the general population Whilst the is only 0.1% difference in the number of BME’s on GP LD register compared to the general population research shows that this group experiences greater health inequalities.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Arial" panose="020B0604020202020204" pitchFamily="34" charset="0"/>
              </a:rPr>
              <a:t>We recognise that further work is needed to ensure we identify, have reported deaths, and undertake reviews for people from Black, Asian and minority ethnic patient groups.   Scoping work with local Community Ambassadors, Community Learning Disability Teams (CLDTs) and the County Council’s Community Development Team has commenced and will continue through the coming year.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Arial" panose="020B0604020202020204" pitchFamily="34" charset="0"/>
              <a:cs typeface="Arial" panose="020B0604020202020204" pitchFamily="34" charset="0"/>
            </a:endParaRPr>
          </a:p>
          <a:p>
            <a:r>
              <a:rPr lang="en-GB" sz="1200" dirty="0">
                <a:effectLst/>
                <a:latin typeface="Arial" panose="020B0604020202020204" pitchFamily="34" charset="0"/>
                <a:ea typeface="Calibri" panose="020F0502020204030204" pitchFamily="34" charset="0"/>
              </a:rPr>
              <a:t>What we know:  </a:t>
            </a:r>
            <a:endParaRPr lang="en-GB" sz="1200" dirty="0">
              <a:effectLst/>
              <a:latin typeface="Calibri" panose="020F0502020204030204" pitchFamily="34" charset="0"/>
              <a:ea typeface="Calibri" panose="020F0502020204030204" pitchFamily="34" charset="0"/>
            </a:endParaRPr>
          </a:p>
          <a:p>
            <a:r>
              <a:rPr lang="en-GB"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rPr>
              <a:t>BME population for Glos - 6.9% of the population in Gloucestershire are from an ethnic minority background.</a:t>
            </a:r>
            <a:endParaRPr lang="en-GB" sz="12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Arial" panose="020B0604020202020204" pitchFamily="34" charset="0"/>
                <a:cs typeface="Arial" panose="020B0604020202020204" pitchFamily="34" charset="0"/>
              </a:rPr>
              <a:t>91% of Deaths notified to National LeDeR programme in 2021 were White.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Arial" panose="020B0604020202020204" pitchFamily="34" charset="0"/>
                <a:cs typeface="Arial" panose="020B0604020202020204" pitchFamily="34" charset="0"/>
              </a:rPr>
              <a:t>92% of deaths notified to the Gloucestershire LeDeR programme in 2022 -2023 were white, 6% ethnic minority, 2% unknown.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Arial" panose="020B0604020202020204" pitchFamily="34" charset="0"/>
                <a:cs typeface="Arial" panose="020B0604020202020204" pitchFamily="34" charset="0"/>
              </a:rPr>
              <a:t>Ethnicity was recorded in  98% of notifications. Whilst this appears to be an exceptional response rate ethnicity recording for the purposes of LeDeR reviews is provided by professionals who are known to the person that passed away. </a:t>
            </a:r>
          </a:p>
          <a:p>
            <a:pPr marL="171450" lvl="0" indent="-171450">
              <a:buFont typeface="Arial" panose="020B0604020202020204" pitchFamily="34" charset="0"/>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Of the 2% of people with a learning disability in the g</a:t>
            </a:r>
            <a:r>
              <a:rPr lang="en-GB" sz="1800" dirty="0">
                <a:effectLst/>
                <a:latin typeface="Arial" panose="020B0604020202020204" pitchFamily="34" charset="0"/>
                <a:ea typeface="Times New Roman" panose="02020603050405020304" pitchFamily="18" charset="0"/>
              </a:rPr>
              <a:t>eneral population of Gloucestershire , 0.7 % are  registered with Learning Disabilities  on their GP lists. This compares with 0.6% for people from racially minoritized backgrounds.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2800" b="0" i="0" dirty="0">
              <a:solidFill>
                <a:srgbClr val="000000"/>
              </a:solidFill>
              <a:effectLst/>
              <a:latin typeface="Arial" panose="020B0604020202020204" pitchFamily="34" charset="0"/>
            </a:endParaRPr>
          </a:p>
          <a:p>
            <a:r>
              <a:rPr lang="en-GB" sz="1800" dirty="0">
                <a:effectLst/>
                <a:latin typeface="Arial" panose="020B0604020202020204" pitchFamily="34" charset="0"/>
                <a:ea typeface="Calibri" panose="020F0502020204030204" pitchFamily="34" charset="0"/>
              </a:rPr>
              <a:t>We have had less than 5 deaths of people from ethnic minority backgrounds (1.7%) of all deaths reported to the LeDeR system since 2017.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Median age of death was 45 and 0% died aged 65 and over. Whilst the data shows that there is clearly a disparity the figures are too low to draw any real comparisons with the data presented in the report.</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Furthermore, not all deaths of someone with a learning disability or an autistic person are notified to LeDeR for several reasons including individuals opting out of sharing their personal health data prior to their death, or people involved in their care not aware of LeDeR ( this tends to happen more in community settings and individual’s own homes). Mistrust and suspicion of health services will also impact on the number of BME’s opting in to share their data.</a:t>
            </a:r>
          </a:p>
          <a:p>
            <a:endParaRPr lang="en-GB"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Arial" panose="020B0604020202020204" pitchFamily="34" charset="0"/>
              </a:rPr>
              <a:t>Nationally there is under reporting of deaths for ethnic minority groups to the Learning Disability Mortality Review (LeDeR) which constitute just 9.1% of the notification data compared to 2021 census data estimates of the ethnic minority population in England of 18.3%.  Of Learning Disability Mortality Review (LeDeR) notifications from 2018-2021, 90.2% were of people denoted as ‘white’, and 9.1% were of people of ethnic minority groups. The lowest proportion of notifications to LeDeR was of people whose ethnicity was denoted as ‘Other’, reflecting 1.3% of notifications. – We Deserve Better (National Health Research Observatory, 2023.)</a:t>
            </a: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lvl="0" indent="0">
              <a:buFont typeface="+mj-lt"/>
              <a:buNone/>
            </a:pPr>
            <a:endParaRPr lang="en-GB" sz="1800" dirty="0">
              <a:effectLst/>
              <a:latin typeface="Arial" panose="020B0604020202020204" pitchFamily="34" charset="0"/>
              <a:ea typeface="Calibri" panose="020F0502020204030204" pitchFamily="34" charset="0"/>
            </a:endParaRPr>
          </a:p>
          <a:p>
            <a:pPr marL="0" lvl="0" indent="0">
              <a:buFont typeface="+mj-lt"/>
              <a:buNone/>
            </a:pPr>
            <a:endParaRPr lang="en-GB" sz="1800" dirty="0">
              <a:effectLst/>
              <a:latin typeface="Arial" panose="020B0604020202020204" pitchFamily="34" charset="0"/>
              <a:ea typeface="Calibri" panose="020F0502020204030204" pitchFamily="34" charset="0"/>
            </a:endParaRPr>
          </a:p>
          <a:p>
            <a:pPr marL="0" lvl="0" indent="0">
              <a:buFont typeface="+mj-lt"/>
              <a:buNone/>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36</a:t>
            </a:fld>
            <a:endParaRPr lang="en-GB" dirty="0"/>
          </a:p>
        </p:txBody>
      </p:sp>
    </p:spTree>
    <p:extLst>
      <p:ext uri="{BB962C8B-B14F-4D97-AF65-F5344CB8AC3E}">
        <p14:creationId xmlns:p14="http://schemas.microsoft.com/office/powerpoint/2010/main" val="59836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37</a:t>
            </a:fld>
            <a:endParaRPr lang="en-GB" dirty="0"/>
          </a:p>
        </p:txBody>
      </p:sp>
    </p:spTree>
    <p:extLst>
      <p:ext uri="{BB962C8B-B14F-4D97-AF65-F5344CB8AC3E}">
        <p14:creationId xmlns:p14="http://schemas.microsoft.com/office/powerpoint/2010/main" val="2071960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pPr>
            <a:r>
              <a:rPr lang="en-GB" sz="1200" dirty="0">
                <a:effectLst/>
                <a:latin typeface="Arial" panose="020B0604020202020204" pitchFamily="34" charset="0"/>
                <a:ea typeface="Arial" panose="020B0604020202020204" pitchFamily="34" charset="0"/>
                <a:cs typeface="Times New Roman" panose="02020603050405020304" pitchFamily="18" charset="0"/>
              </a:rPr>
              <a:t>Here we report on the age at death of people with learning disabilities who died from 1st April 2022 onwards. It is important to remember that comparisons with the general population are indicative but not directly comparable.  </a:t>
            </a:r>
          </a:p>
          <a:p>
            <a:pPr marL="0" indent="0">
              <a:lnSpc>
                <a:spcPct val="150000"/>
              </a:lnSpc>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b="1" dirty="0"/>
              <a:t>LeDeR Median age of death 2021 62.  General population 82.7   2018-2020</a:t>
            </a:r>
            <a:endParaRPr lang="en-GB" dirty="0"/>
          </a:p>
          <a:p>
            <a:pPr marL="0" indent="0">
              <a:lnSpc>
                <a:spcPct val="150000"/>
              </a:lnSpc>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28600" indent="-228600">
              <a:lnSpc>
                <a:spcPct val="150000"/>
              </a:lnSpc>
              <a:buFont typeface="+mj-lt"/>
              <a:buAutoNum type="arabicPeriod"/>
            </a:pPr>
            <a:r>
              <a:rPr lang="en-GB" sz="1200" dirty="0">
                <a:effectLst/>
                <a:latin typeface="Arial" panose="020B0604020202020204" pitchFamily="34" charset="0"/>
                <a:ea typeface="Arial" panose="020B0604020202020204" pitchFamily="34" charset="0"/>
                <a:cs typeface="Times New Roman" panose="02020603050405020304" pitchFamily="18" charset="0"/>
              </a:rPr>
              <a:t>The deaths of people with learning disabilities are notified from the age of 4 years, whilst general population data also includes information about children aged 0-3 years. </a:t>
            </a:r>
          </a:p>
          <a:p>
            <a:pPr marL="228600" indent="-228600">
              <a:lnSpc>
                <a:spcPct val="150000"/>
              </a:lnSpc>
              <a:buFont typeface="+mj-lt"/>
              <a:buAutoNum type="arabicPeriod"/>
            </a:pPr>
            <a:r>
              <a:rPr lang="en-GB" sz="1200" dirty="0">
                <a:effectLst/>
                <a:latin typeface="Arial" panose="020B0604020202020204" pitchFamily="34" charset="0"/>
                <a:ea typeface="Arial" panose="020B0604020202020204" pitchFamily="34" charset="0"/>
                <a:cs typeface="Times New Roman" panose="02020603050405020304" pitchFamily="18" charset="0"/>
              </a:rPr>
              <a:t>In addition, as we have mentioned in previous annual reports, the people who die at a younger age had profound and multiple learning disabilities and the majority of these had complex medical conditions or genetic conditions that may make an earlier death likely.  </a:t>
            </a:r>
          </a:p>
          <a:p>
            <a:pPr marL="228600" indent="-228600">
              <a:lnSpc>
                <a:spcPct val="150000"/>
              </a:lnSpc>
              <a:buFont typeface="+mj-lt"/>
              <a:buAutoNum type="arabicPeriod"/>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In the general population of England from 2018- 2020, the median age at death (for people of all ages, including 0-4 years) was 82.3 years for males and 85.8 years for females  </a:t>
            </a:r>
            <a:r>
              <a:rPr lang="en-GB" b="0" i="0" dirty="0">
                <a:solidFill>
                  <a:srgbClr val="323132"/>
                </a:solidFill>
                <a:effectLst/>
                <a:latin typeface="open sans" panose="020B0606030504020204" pitchFamily="34" charset="0"/>
              </a:rPr>
              <a:t>in comparison with 82.4 years and 85.8 years in 2015 to 2017. (</a:t>
            </a:r>
            <a:r>
              <a:rPr lang="en-GB" sz="1200" dirty="0">
                <a:effectLst/>
                <a:latin typeface="Arial" panose="020B0604020202020204" pitchFamily="34" charset="0"/>
                <a:ea typeface="Arial" panose="020B0604020202020204" pitchFamily="34" charset="0"/>
                <a:cs typeface="Helvetica 45 Light"/>
              </a:rPr>
              <a:t>Office for National Statistics, 2022)</a:t>
            </a:r>
            <a:endParaRPr lang="en-GB" dirty="0"/>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In the general population of England from </a:t>
            </a:r>
            <a:r>
              <a:rPr lang="en-GB" sz="1200" b="1" dirty="0">
                <a:effectLst/>
                <a:latin typeface="Arial" panose="020B0604020202020204" pitchFamily="34" charset="0"/>
                <a:ea typeface="Arial" panose="020B0604020202020204" pitchFamily="34" charset="0"/>
                <a:cs typeface="Helvetica 45 Light"/>
              </a:rPr>
              <a:t>2016- 2018, </a:t>
            </a:r>
            <a:r>
              <a:rPr lang="en-GB" sz="1200" dirty="0">
                <a:effectLst/>
                <a:latin typeface="Arial" panose="020B0604020202020204" pitchFamily="34" charset="0"/>
                <a:ea typeface="Arial" panose="020B0604020202020204" pitchFamily="34" charset="0"/>
                <a:cs typeface="Helvetica 45 Light"/>
              </a:rPr>
              <a:t>the median age at death (for people of all ages, including 0-4 years) was </a:t>
            </a:r>
            <a:r>
              <a:rPr lang="en-GB" sz="1200" b="1" dirty="0">
                <a:effectLst/>
                <a:latin typeface="Arial" panose="020B0604020202020204" pitchFamily="34" charset="0"/>
                <a:ea typeface="Arial" panose="020B0604020202020204" pitchFamily="34" charset="0"/>
                <a:cs typeface="Helvetica 45 Light"/>
              </a:rPr>
              <a:t>83 years </a:t>
            </a:r>
            <a:r>
              <a:rPr lang="en-GB" sz="1200" dirty="0">
                <a:effectLst/>
                <a:latin typeface="Arial" panose="020B0604020202020204" pitchFamily="34" charset="0"/>
                <a:ea typeface="Arial" panose="020B0604020202020204" pitchFamily="34" charset="0"/>
                <a:cs typeface="Helvetica 45 Light"/>
              </a:rPr>
              <a:t>for males and </a:t>
            </a:r>
            <a:r>
              <a:rPr lang="en-GB" sz="1200" b="1" dirty="0">
                <a:effectLst/>
                <a:latin typeface="Arial" panose="020B0604020202020204" pitchFamily="34" charset="0"/>
                <a:ea typeface="Arial" panose="020B0604020202020204" pitchFamily="34" charset="0"/>
                <a:cs typeface="Helvetica 45 Light"/>
              </a:rPr>
              <a:t>86 years </a:t>
            </a:r>
            <a:r>
              <a:rPr lang="en-GB" sz="1200" dirty="0">
                <a:effectLst/>
                <a:latin typeface="Arial" panose="020B0604020202020204" pitchFamily="34" charset="0"/>
                <a:ea typeface="Arial" panose="020B0604020202020204" pitchFamily="34" charset="0"/>
                <a:cs typeface="Helvetica 45 Light"/>
              </a:rPr>
              <a:t>for females and 82.4 years  and 85.5 years respectively in 2015 to 2017  (Office for National Statistics, 2019). ). </a:t>
            </a:r>
            <a:r>
              <a:rPr lang="en-GB" dirty="0">
                <a:hlinkClick r:id="rId3"/>
              </a:rPr>
              <a:t>National life tables – life expectancy in the UK - Office for National Statistics (ons.gov.uk)</a:t>
            </a:r>
            <a:endParaRPr lang="en-GB" dirty="0"/>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Arial" panose="020B0604020202020204" pitchFamily="34" charset="0"/>
              <a:cs typeface="Helvetica 45 Light"/>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In Gloucestershire, the median age of death for people notified to the LeDeR programme in </a:t>
            </a:r>
            <a:r>
              <a:rPr lang="en-GB" sz="1200" b="1" dirty="0">
                <a:effectLst/>
                <a:latin typeface="Arial" panose="020B0604020202020204" pitchFamily="34" charset="0"/>
                <a:ea typeface="Arial" panose="020B0604020202020204" pitchFamily="34" charset="0"/>
                <a:cs typeface="Helvetica 45 Light"/>
              </a:rPr>
              <a:t>2022 – 2023 was 63 years.</a:t>
            </a: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Arial" panose="020B0604020202020204" pitchFamily="34" charset="0"/>
              <a:cs typeface="Helvetica 45 Light"/>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The median age of death for males was </a:t>
            </a:r>
            <a:r>
              <a:rPr lang="en-GB" sz="1200" b="1" dirty="0">
                <a:effectLst/>
                <a:latin typeface="Arial" panose="020B0604020202020204" pitchFamily="34" charset="0"/>
                <a:ea typeface="Arial" panose="020B0604020202020204" pitchFamily="34" charset="0"/>
                <a:cs typeface="Helvetica 45 Light"/>
              </a:rPr>
              <a:t>64years</a:t>
            </a: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The median age of death for women was </a:t>
            </a:r>
            <a:r>
              <a:rPr lang="en-GB" sz="1200" b="1" dirty="0">
                <a:effectLst/>
                <a:latin typeface="Arial" panose="020B0604020202020204" pitchFamily="34" charset="0"/>
                <a:ea typeface="Arial" panose="020B0604020202020204" pitchFamily="34" charset="0"/>
                <a:cs typeface="Helvetica 45 Light"/>
              </a:rPr>
              <a:t>63 years</a:t>
            </a: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endParaRPr lang="en-GB" sz="1200" b="1" dirty="0">
              <a:effectLst/>
              <a:latin typeface="Arial" panose="020B0604020202020204" pitchFamily="34" charset="0"/>
              <a:ea typeface="Arial" panose="020B0604020202020204" pitchFamily="34" charset="0"/>
              <a:cs typeface="Helvetica 45 Light"/>
            </a:endParaRPr>
          </a:p>
          <a:p>
            <a:pPr marL="228600" indent="-228600">
              <a:buFont typeface="+mj-lt"/>
              <a:buAutoNum type="arabicPeriod"/>
            </a:pPr>
            <a:r>
              <a:rPr lang="en-GB" sz="1200" dirty="0">
                <a:effectLst/>
                <a:latin typeface="Arial" panose="020B0604020202020204" pitchFamily="34" charset="0"/>
                <a:ea typeface="Arial" panose="020B0604020202020204" pitchFamily="34" charset="0"/>
                <a:cs typeface="Times New Roman" panose="02020603050405020304" pitchFamily="18" charset="0"/>
              </a:rPr>
              <a:t>Our data suggests a disparity (health inequality gap) in the age at death for people with a learning disability in Gloucestershire. For males this disparity is 18.3 years for males and 22.8 years for females when compared to the general population.</a:t>
            </a:r>
          </a:p>
          <a:p>
            <a:pPr marL="228600" indent="-228600">
              <a:buFont typeface="+mj-lt"/>
              <a:buAutoNum type="arabicPeriod"/>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In Gloucestershire, in 2021 the median age at death for males with a learning disability was 67 (min 18 years; max 85 years) and for females was 58 (min 11 years; max 87 years).  This compares with 64 years for  male and 63years for females in 2022-2023. Whilst the median age for females as increased by 5 years, the median age for males has reduced by 3years.</a:t>
            </a: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Arial" panose="020B0604020202020204" pitchFamily="34" charset="0"/>
              <a:cs typeface="Helvetica 45 Light"/>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The median age of death at 63 in Gloucestershire is higher than the national figure of 62 years overall and for males 61years and females 60 years.</a:t>
            </a: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endParaRPr lang="en-GB" sz="1200" dirty="0">
              <a:effectLst/>
              <a:latin typeface="Arial" panose="020B0604020202020204" pitchFamily="34" charset="0"/>
              <a:ea typeface="Arial" panose="020B0604020202020204" pitchFamily="34" charset="0"/>
              <a:cs typeface="Helvetica 45 Light"/>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dirty="0">
                <a:effectLst/>
                <a:latin typeface="Arial" panose="020B0604020202020204" pitchFamily="34" charset="0"/>
                <a:ea typeface="Arial" panose="020B0604020202020204" pitchFamily="34" charset="0"/>
                <a:cs typeface="Helvetica 45 Light"/>
              </a:rPr>
              <a:t>The median age of death at 63 in Gloucestershire  is higher than the regional figure of 60 years  overall, and for males  61 years, and females 58.5 years.</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effectLst/>
              <a:latin typeface="Arial" panose="020B0604020202020204" pitchFamily="34" charset="0"/>
              <a:ea typeface="Arial" panose="020B0604020202020204" pitchFamily="34" charset="0"/>
              <a:cs typeface="Helvetica 45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Learning from Lives and Deaths - people with a learning disability and autistic people (LeDeR) - King's College London (kcl.ac.uk)</a:t>
            </a:r>
            <a:endParaRPr lang="en-GB" sz="1800"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221B35-D793-4D7D-8A63-DA4D5D3C070D}" type="slidenum">
              <a:rPr lang="en-GB" smtClean="0"/>
              <a:pPr/>
              <a:t>38</a:t>
            </a:fld>
            <a:endParaRPr lang="en-GB" dirty="0"/>
          </a:p>
        </p:txBody>
      </p:sp>
    </p:spTree>
    <p:extLst>
      <p:ext uri="{BB962C8B-B14F-4D97-AF65-F5344CB8AC3E}">
        <p14:creationId xmlns:p14="http://schemas.microsoft.com/office/powerpoint/2010/main" val="2341785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Top 4 LeDeR Causes of Death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LeDeR Cause of death themes explained: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cs typeface="Arial" panose="020B0604020202020204" pitchFamily="34" charset="0"/>
              </a:rPr>
              <a:t>RESPIRAT0RY  -            </a:t>
            </a:r>
            <a:r>
              <a:rPr lang="en-GB" sz="1200" b="0" dirty="0">
                <a:effectLst/>
                <a:latin typeface="Arial" panose="020B0604020202020204" pitchFamily="34" charset="0"/>
                <a:cs typeface="Arial" panose="020B0604020202020204" pitchFamily="34" charset="0"/>
              </a:rPr>
              <a:t>Cause of death is in relation to the breathing and lungs e.g., aspiration/broncho pneumonia and respiratory tract infections.</a:t>
            </a:r>
          </a:p>
          <a:p>
            <a:pPr marL="0" algn="l" rtl="0" eaLnBrk="1" fontAlgn="t" latinLnBrk="0" hangingPunct="1">
              <a:lnSpc>
                <a:spcPct val="150000"/>
              </a:lnSpc>
              <a:spcBef>
                <a:spcPts val="0"/>
              </a:spcBef>
              <a:spcAft>
                <a:spcPts val="0"/>
              </a:spcAft>
            </a:pPr>
            <a:r>
              <a:rPr lang="en-GB" sz="1200" b="1" i="0" u="none" strike="noStrike" kern="1200" dirty="0">
                <a:solidFill>
                  <a:srgbClr val="FFFFFF"/>
                </a:solidFill>
                <a:effectLst/>
                <a:latin typeface="Arial" panose="020B0604020202020204" pitchFamily="34" charset="0"/>
                <a:cs typeface="Arial" panose="020B0604020202020204" pitchFamily="34" charset="0"/>
              </a:rPr>
              <a:t>CIRCULATORY</a:t>
            </a:r>
            <a:r>
              <a:rPr lang="en-GB" sz="1200" b="0" i="0" u="none" strike="noStrike" kern="1200" dirty="0">
                <a:solidFill>
                  <a:srgbClr val="FFFFFF"/>
                </a:solidFill>
                <a:effectLst/>
                <a:latin typeface="Arial" panose="020B0604020202020204" pitchFamily="34" charset="0"/>
                <a:cs typeface="Arial" panose="020B0604020202020204" pitchFamily="34" charset="0"/>
              </a:rPr>
              <a:t> -            Cause of death is in relation to the heart and blood e.g., heart failure, sepsis, pulmonary embolism, coronary artery atherosclerosis, pulmonary hypertension. </a:t>
            </a:r>
            <a:endParaRPr lang="en-GB" sz="1200" b="0" i="0" u="none" strike="noStrike" dirty="0">
              <a:effectLst/>
              <a:latin typeface="Arial" panose="020B0604020202020204" pitchFamily="34" charset="0"/>
            </a:endParaRPr>
          </a:p>
          <a:p>
            <a:pPr marL="0" algn="l" rtl="0" eaLnBrk="1" fontAlgn="t" latinLnBrk="0" hangingPunct="1">
              <a:lnSpc>
                <a:spcPct val="150000"/>
              </a:lnSpc>
              <a:spcBef>
                <a:spcPts val="0"/>
              </a:spcBef>
              <a:spcAft>
                <a:spcPts val="0"/>
              </a:spcAft>
            </a:pPr>
            <a:r>
              <a:rPr lang="en-GB" sz="1200" b="1" i="0" u="none" strike="noStrike" kern="1200" dirty="0">
                <a:solidFill>
                  <a:srgbClr val="FFFFFF"/>
                </a:solidFill>
                <a:effectLst/>
                <a:latin typeface="Arial" panose="020B0604020202020204" pitchFamily="34" charset="0"/>
                <a:cs typeface="Arial" panose="020B0604020202020204" pitchFamily="34" charset="0"/>
              </a:rPr>
              <a:t>CANCERS -                    </a:t>
            </a:r>
            <a:r>
              <a:rPr lang="en-GB" sz="1200" b="0" i="0" u="none" strike="noStrike" kern="1200" dirty="0">
                <a:solidFill>
                  <a:srgbClr val="FFFFFF"/>
                </a:solidFill>
                <a:effectLst/>
                <a:latin typeface="Arial" panose="020B0604020202020204" pitchFamily="34" charset="0"/>
                <a:cs typeface="Arial" panose="020B0604020202020204" pitchFamily="34" charset="0"/>
              </a:rPr>
              <a:t>Cause of death is in relation to cancer e.g., lung cancer, ovarian cancer, pancreatic cancer. </a:t>
            </a:r>
            <a:endParaRPr lang="en-GB" sz="1200" b="0" i="0" u="none" strike="noStrike" dirty="0">
              <a:effectLst/>
              <a:latin typeface="Arial" panose="020B0604020202020204" pitchFamily="34" charset="0"/>
            </a:endParaRPr>
          </a:p>
          <a:p>
            <a:pPr marL="0" algn="l" rtl="0" eaLnBrk="1" fontAlgn="t" latinLnBrk="0" hangingPunct="1">
              <a:lnSpc>
                <a:spcPct val="150000"/>
              </a:lnSpc>
              <a:spcBef>
                <a:spcPts val="0"/>
              </a:spcBef>
              <a:spcAft>
                <a:spcPts val="0"/>
              </a:spcAft>
            </a:pPr>
            <a:r>
              <a:rPr lang="en-GB" sz="1200" b="1" i="0" u="none" strike="noStrike" kern="1200" dirty="0">
                <a:solidFill>
                  <a:srgbClr val="FFFFFF"/>
                </a:solidFill>
                <a:effectLst/>
                <a:latin typeface="Arial" panose="020B0604020202020204" pitchFamily="34" charset="0"/>
                <a:cs typeface="Arial" panose="020B0604020202020204" pitchFamily="34" charset="0"/>
              </a:rPr>
              <a:t>GASTROINTESTINAL</a:t>
            </a:r>
            <a:r>
              <a:rPr lang="en-GB" sz="1200" b="0" i="0" u="none" strike="noStrike" kern="1200" dirty="0">
                <a:solidFill>
                  <a:srgbClr val="FFFFFF"/>
                </a:solidFill>
                <a:effectLst/>
                <a:latin typeface="Arial" panose="020B0604020202020204" pitchFamily="34" charset="0"/>
                <a:cs typeface="Arial" panose="020B0604020202020204" pitchFamily="34" charset="0"/>
              </a:rPr>
              <a:t> - Cause of death is in relation to digestive areas e.g., gastroenteritis, abdominal infection, constipation, visceral perforation, and faecal peritonitis.</a:t>
            </a:r>
            <a:endParaRPr lang="en-GB" sz="1200" b="0" i="0" u="none" strike="noStrike" dirty="0">
              <a:effectLst/>
              <a:latin typeface="Arial" panose="020B0604020202020204" pitchFamily="34" charset="0"/>
            </a:endParaRPr>
          </a:p>
          <a:p>
            <a:pPr marL="0" algn="l" rtl="0" eaLnBrk="1" fontAlgn="t" latinLnBrk="0" hangingPunct="1">
              <a:lnSpc>
                <a:spcPct val="150000"/>
              </a:lnSpc>
              <a:spcBef>
                <a:spcPts val="0"/>
              </a:spcBef>
              <a:spcAft>
                <a:spcPts val="0"/>
              </a:spcAft>
            </a:pPr>
            <a:r>
              <a:rPr lang="en-GB" sz="1200" b="1" i="0" u="none" strike="noStrike" kern="1200" dirty="0">
                <a:solidFill>
                  <a:srgbClr val="FFFFFF"/>
                </a:solidFill>
                <a:effectLst/>
                <a:latin typeface="Arial" panose="020B0604020202020204" pitchFamily="34" charset="0"/>
                <a:cs typeface="Arial" panose="020B0604020202020204" pitchFamily="34" charset="0"/>
              </a:rPr>
              <a:t>OTHER </a:t>
            </a:r>
            <a:r>
              <a:rPr lang="en-GB" sz="1200" b="0" i="0" u="none" strike="noStrike" kern="1200" dirty="0">
                <a:solidFill>
                  <a:srgbClr val="FFFFFF"/>
                </a:solidFill>
                <a:effectLst/>
                <a:latin typeface="Arial" panose="020B0604020202020204" pitchFamily="34" charset="0"/>
                <a:cs typeface="Arial" panose="020B0604020202020204" pitchFamily="34" charset="0"/>
              </a:rPr>
              <a:t>-                        A range of causes of death from road traffic accidents, dementia, epilepsy, and liver failure.</a:t>
            </a:r>
            <a:endParaRPr lang="en-GB"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Arial" panose="020B0604020202020204" pitchFamily="34" charset="0"/>
                <a:ea typeface="Arial" panose="020B0604020202020204" pitchFamily="34" charset="0"/>
                <a:cs typeface="Arial" panose="020B0604020202020204" pitchFamily="34" charset="0"/>
              </a:rPr>
              <a:t>Of the completed reviews:</a:t>
            </a:r>
          </a:p>
          <a:p>
            <a:pPr marL="228600" indent="-228600">
              <a:buFont typeface="+mj-lt"/>
              <a:buAutoNum type="arabicPeriod"/>
            </a:pP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Respiratory disease remains the leading cause of death for people with learning disabilities 50%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In 2021-2022 – Pneumonia (respiratory) accounted for 15% of deaths.</a:t>
            </a:r>
          </a:p>
          <a:p>
            <a:pPr marL="228600" indent="-228600">
              <a:buFont typeface="+mj-lt"/>
              <a:buAutoNum type="arabicPeriod"/>
            </a:pPr>
            <a:r>
              <a:rPr lang="en-GB" dirty="0"/>
              <a:t>23% of deaths overall were due to circulatory disease.</a:t>
            </a:r>
          </a:p>
          <a:p>
            <a:pPr marL="228600" indent="-228600">
              <a:buFont typeface="+mj-lt"/>
              <a:buAutoNum type="arabicPeriod"/>
            </a:pPr>
            <a:r>
              <a:rPr lang="en-GB" dirty="0"/>
              <a:t>For Gloucestershire for 2022 -2023 Covid -19 accounted for 8% of  deaths. The figure remains the same as the previous year's reporting. </a:t>
            </a:r>
          </a:p>
          <a:p>
            <a:pPr marL="228600" indent="-228600">
              <a:buFont typeface="+mj-lt"/>
              <a:buAutoNum type="arabicPeriod"/>
            </a:pPr>
            <a:endParaRPr lang="en-GB" dirty="0"/>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39</a:t>
            </a:fld>
            <a:endParaRPr lang="en-GB" dirty="0"/>
          </a:p>
        </p:txBody>
      </p:sp>
    </p:spTree>
    <p:extLst>
      <p:ext uri="{BB962C8B-B14F-4D97-AF65-F5344CB8AC3E}">
        <p14:creationId xmlns:p14="http://schemas.microsoft.com/office/powerpoint/2010/main" val="417082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3</a:t>
            </a:fld>
            <a:endParaRPr lang="en-GB" dirty="0"/>
          </a:p>
        </p:txBody>
      </p:sp>
    </p:spTree>
    <p:extLst>
      <p:ext uri="{BB962C8B-B14F-4D97-AF65-F5344CB8AC3E}">
        <p14:creationId xmlns:p14="http://schemas.microsoft.com/office/powerpoint/2010/main" val="3422598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t>RESPECT and DNACPR</a:t>
            </a:r>
          </a:p>
          <a:p>
            <a:pPr algn="l"/>
            <a:endParaRPr lang="en-GB" sz="1200" b="1" i="0" u="none" strike="noStrike" baseline="0" dirty="0"/>
          </a:p>
          <a:p>
            <a:r>
              <a:rPr lang="en-GB" sz="1800" b="0" i="0" u="none" strike="noStrike" baseline="0" dirty="0">
                <a:solidFill>
                  <a:srgbClr val="000000"/>
                </a:solidFill>
                <a:latin typeface="Arial" panose="020B0604020202020204" pitchFamily="34" charset="0"/>
              </a:rPr>
              <a:t>It is understood through local Southwest (SW),  knowledge of LEDER review outcomes, information contained within the National LEDER Annual Report (2021) and the SW Regional LEDER Report commissioned by the National NHS LEDER team, that DNACPR processes for people with learning disability are not always reasonably adjusted to enable the engagement of the person and their family in the decision-making process and where agreed are not always followed. </a:t>
            </a:r>
          </a:p>
          <a:p>
            <a:endParaRPr lang="en-GB"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In November 2022 £40, 000 funding has been  allocated by the national NHSE LEDER team to be used across the SW NHSE regional team to complete an audit of the “do not attempt cardiopulmonary resuscitation” (DNACPR) status of living people with learning disability within region. This was supplemented by £2000 per ICB by NHSE SW Regional Team - £6000 in total per ICB.</a:t>
            </a:r>
          </a:p>
          <a:p>
            <a:endParaRPr lang="en-GB" dirty="0"/>
          </a:p>
          <a:p>
            <a:r>
              <a:rPr lang="en-GB" sz="1800" b="1" i="0" u="none" strike="noStrike" baseline="0" dirty="0">
                <a:solidFill>
                  <a:srgbClr val="000000"/>
                </a:solidFill>
                <a:latin typeface="Arial" panose="020B0604020202020204" pitchFamily="34" charset="0"/>
              </a:rPr>
              <a:t>Advanced Care Planning Quality Audit Project Aims </a:t>
            </a:r>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The aim of this work is to: </a:t>
            </a:r>
          </a:p>
          <a:p>
            <a:pPr marL="342900" indent="-342900">
              <a:buFont typeface="+mj-lt"/>
              <a:buAutoNum type="arabicPeriod"/>
            </a:pPr>
            <a:r>
              <a:rPr lang="en-GB" sz="1800" b="0" i="0" u="none" strike="noStrike" baseline="0" dirty="0">
                <a:solidFill>
                  <a:srgbClr val="000000"/>
                </a:solidFill>
                <a:latin typeface="Arial" panose="020B0604020202020204" pitchFamily="34" charset="0"/>
              </a:rPr>
              <a:t>Understand issues in practice that have a positive impact on the appropriate application of the MCA in the context of DNACPR decisions for people with learning disability to ensure that this practice can be understood and shared more broadly. </a:t>
            </a:r>
          </a:p>
          <a:p>
            <a:pPr marL="342900" indent="-342900">
              <a:buFont typeface="+mj-lt"/>
              <a:buAutoNum type="arabicPeriod"/>
            </a:pPr>
            <a:r>
              <a:rPr lang="en-GB" sz="1800" b="0" i="0" u="none" strike="noStrike" baseline="0" dirty="0">
                <a:solidFill>
                  <a:srgbClr val="000000"/>
                </a:solidFill>
                <a:latin typeface="Arial" panose="020B0604020202020204" pitchFamily="34" charset="0"/>
              </a:rPr>
              <a:t>Support improvement in the appropriate application of the MCA (2005) for people with learning disability in the context of DNACPR decision making. </a:t>
            </a:r>
          </a:p>
          <a:p>
            <a:endParaRPr lang="en-GB" sz="1800" b="0" i="0" u="none" strike="noStrike" baseline="0" dirty="0">
              <a:solidFill>
                <a:srgbClr val="000000"/>
              </a:solidFill>
              <a:latin typeface="Arial" panose="020B0604020202020204" pitchFamily="34" charset="0"/>
            </a:endParaRPr>
          </a:p>
          <a:p>
            <a:pPr marL="342900" indent="-342900">
              <a:buFont typeface="Arial" panose="020B0604020202020204" pitchFamily="34" charset="0"/>
              <a:buChar char="•"/>
            </a:pPr>
            <a:r>
              <a:rPr lang="en-GB" sz="1800" b="0" i="0" u="none" strike="noStrike" baseline="0" dirty="0">
                <a:solidFill>
                  <a:srgbClr val="000000"/>
                </a:solidFill>
                <a:latin typeface="Arial" panose="020B0604020202020204" pitchFamily="34" charset="0"/>
              </a:rPr>
              <a:t>Each ICB area will audit  100 cases per provider. ICB’s have been requested to complete the initial audit cycle within 2023/4 . The initial audit will be done, action taken, and a repeat audit completed. </a:t>
            </a:r>
          </a:p>
          <a:p>
            <a:pPr marL="342900" indent="-342900">
              <a:buFont typeface="Arial" panose="020B0604020202020204" pitchFamily="34" charset="0"/>
              <a:buChar char="•"/>
            </a:pPr>
            <a:r>
              <a:rPr lang="en-GB" sz="1800" b="0" i="0" u="none" strike="noStrike" baseline="0" dirty="0">
                <a:solidFill>
                  <a:srgbClr val="000000"/>
                </a:solidFill>
                <a:latin typeface="Arial" panose="020B0604020202020204" pitchFamily="34" charset="0"/>
              </a:rPr>
              <a:t>Reporting is expected by December 2023 with re auditing planned for 2024.  </a:t>
            </a:r>
            <a:endParaRPr lang="en-GB" sz="1800" b="0" i="0" u="none" strike="noStrike" baseline="0" dirty="0">
              <a:solidFill>
                <a:srgbClr val="000000"/>
              </a:solidFil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baseline="0" dirty="0"/>
              <a:t>GHT is leading on this project in collaboration with ICB End of Life Lead.</a:t>
            </a:r>
          </a:p>
          <a:p>
            <a:pPr marL="228600" indent="-228600" algn="l">
              <a:buFont typeface="Arial" panose="020B0604020202020204" pitchFamily="34" charset="0"/>
              <a:buChar char="•"/>
            </a:pPr>
            <a:r>
              <a:rPr lang="en-GB" sz="1200" b="0" i="0" u="none" strike="noStrike" baseline="0" dirty="0"/>
              <a:t>The findings will </a:t>
            </a:r>
            <a:r>
              <a:rPr lang="en-GB" sz="1200" dirty="0"/>
              <a:t> be reported on in Nov 2023. Learning identified from the audit will result in actions being taken to address the issues in the second phase of the project.  </a:t>
            </a:r>
          </a:p>
          <a:p>
            <a:pPr marL="228600" indent="-228600">
              <a:buFont typeface="Arial" panose="020B0604020202020204" pitchFamily="34" charset="0"/>
              <a:buChar char="•"/>
            </a:pPr>
            <a:r>
              <a:rPr lang="en-GB" sz="1200" b="0" i="0" u="none" strike="noStrike" baseline="0" dirty="0">
                <a:solidFill>
                  <a:srgbClr val="000000"/>
                </a:solidFill>
              </a:rPr>
              <a:t>Although this is a SW project,  feedback will  also go to the National LeDeR Team. </a:t>
            </a:r>
            <a:endParaRPr lang="en-GB" sz="1200" b="0" i="0" u="none" strike="noStrike" baseline="0" dirty="0">
              <a:solidFill>
                <a:srgbClr val="000000"/>
              </a:solidFill>
              <a:latin typeface="Arial" panose="020B060402020202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40</a:t>
            </a:fld>
            <a:endParaRPr lang="en-GB" dirty="0"/>
          </a:p>
        </p:txBody>
      </p:sp>
    </p:spTree>
    <p:extLst>
      <p:ext uri="{BB962C8B-B14F-4D97-AF65-F5344CB8AC3E}">
        <p14:creationId xmlns:p14="http://schemas.microsoft.com/office/powerpoint/2010/main" val="1402052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It is more important than ever with declining public sector resources and increased challenges (such as increased demand on health and social care services) that a service improvement model alongside a suitable change management model and how we engage and communicate with stakeholders involved in the programme we can </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evaluate the value, efficacy, cost and impact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of the LeDeR Programme, ensure consistent commitment to delivering programme outcomes and that all of the stakeholders within the programme are working towards a strategic plan which has approval from commissioners and the people that it serves.  </a:t>
            </a:r>
          </a:p>
          <a:p>
            <a:pPr>
              <a:lnSpc>
                <a:spcPct val="115000"/>
              </a:lnSpc>
              <a:spcAft>
                <a:spcPts val="10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During the Summer of 2022 a Qualitative research study was carried out by Cheryl Hampson Outcome Manager LD Health to review the Gloucestershire LeDeR Programme in the context of change management, service improvement and communication.  10 key stakeholders, from a variety of organisations and backgrounds were interviewed using a semi-structured interview process and the results were analysed to form the recommendations outlined in this presentation.</a:t>
            </a:r>
          </a:p>
          <a:p>
            <a:pPr>
              <a:tabLst>
                <a:tab pos="2343150" algn="l"/>
              </a:tabLs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Questions asked from stakeholders were structured based on Kotter’s (1996) 8 Step Model of change </a:t>
            </a:r>
          </a:p>
          <a:p>
            <a:pPr>
              <a:tabLst>
                <a:tab pos="2343150" algn="l"/>
              </a:tabLs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tabLst>
                <a:tab pos="2343150" algn="l"/>
              </a:tabLs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What does the programme do well?</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Strong collaborative approach and quality assurance processes and governance.</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Co-production.</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How we communicate with those who are interested – respondents liked the communication that comes from the programme and found it useful.</a:t>
            </a:r>
          </a:p>
          <a:p>
            <a:pPr marL="342900" indent="-342900">
              <a:buFont typeface="+mj-lt"/>
              <a:buAutoNum type="arabicPeriod"/>
              <a:tabLst>
                <a:tab pos="2343150" algn="l"/>
              </a:tabLs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mj-lt"/>
              <a:buNone/>
              <a:tabLst>
                <a:tab pos="2343150" algn="l"/>
              </a:tabLs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What does the programme need to change?</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Sharing the learning more widely with care providers, other clinical programmes, frontline workers etc Maybe a face-to-face conference, podcasts and videos</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Getting communications expertise to help sharing the learning e.g. development of podcasts and a suite of learning resources in various mediums</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Support frontline workers with a more practical focus/application of what reasonable adjustments are.</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How we prioritise the actions for the programme – cannot do it all!  Capacity of the current programme team was cited on more than one occasion as an area for improvement.</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Membership of the QA panel to be extended – triangulation of evidence between LeDeR, Safeguarding, Health teams, Social care teams and Quality Assurance reviews to support discussion and agreement of learning into action SMART objectives.</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Need to get better at informing business cases for investment into developing system capacity to take on the improvements recommended.</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Respondents felt further knowledge sharing around the MDT approach was required, as was advanced and challenging conversations.</a:t>
            </a:r>
          </a:p>
          <a:p>
            <a:pPr marL="342900" indent="-342900">
              <a:buFont typeface="+mj-lt"/>
              <a:buAutoNum type="arabicPeriod"/>
              <a:tabLst>
                <a:tab pos="234315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People felt that the annual report was too data driven and a greater focus on sharing of stories to bring the learning to life would be helpful.</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47</a:t>
            </a:fld>
            <a:endParaRPr lang="en-GB" dirty="0"/>
          </a:p>
        </p:txBody>
      </p:sp>
    </p:spTree>
    <p:extLst>
      <p:ext uri="{BB962C8B-B14F-4D97-AF65-F5344CB8AC3E}">
        <p14:creationId xmlns:p14="http://schemas.microsoft.com/office/powerpoint/2010/main" val="2084512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Membership of the QA Panel has extended to include a pharmacist, Palliative Care Consultant, Mental Health and Autism Commissioner and LD Expert By Experience.</a:t>
            </a:r>
          </a:p>
          <a:p>
            <a:pPr marL="171450" indent="-171450">
              <a:buFont typeface="Arial" panose="020B0604020202020204" pitchFamily="34" charset="0"/>
              <a:buChar char="•"/>
            </a:pPr>
            <a:r>
              <a:rPr lang="en-GB" dirty="0"/>
              <a:t>Annual report format has been revised to increase accessibility to professionals across the system, Includes more of what we did in response to the learning identified.</a:t>
            </a:r>
          </a:p>
          <a:p>
            <a:pPr marL="171450" indent="-171450">
              <a:buFont typeface="Arial" panose="020B0604020202020204" pitchFamily="34" charset="0"/>
              <a:buChar char="•"/>
            </a:pPr>
            <a:r>
              <a:rPr lang="en-GB" dirty="0"/>
              <a:t>Learning to Action Tracker – further rationalised through LIA process. Single issue-based learning is recorded and will be developed into a LeDeR Theme for action where recurring issues arise.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The recently released LeDeR data tool aims to make data from LeDeR reviews accessible to regional teams and ICBs to inform service improvement at a regional and local level. This will enable ICB’s to identify and act on areas where health inequalities are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48</a:t>
            </a:fld>
            <a:endParaRPr lang="en-GB" dirty="0"/>
          </a:p>
        </p:txBody>
      </p:sp>
    </p:spTree>
    <p:extLst>
      <p:ext uri="{BB962C8B-B14F-4D97-AF65-F5344CB8AC3E}">
        <p14:creationId xmlns:p14="http://schemas.microsoft.com/office/powerpoint/2010/main" val="1999614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LeDeR programme seeks to influence, co design and produce,  and collaborate with system partners  to improve health outcomes for people with a learning disability  and autistic people and reduce health inequalities. </a:t>
            </a:r>
          </a:p>
          <a:p>
            <a:endParaRPr lang="en-GB" dirty="0"/>
          </a:p>
          <a:p>
            <a:endParaRPr lang="en-GB" dirty="0"/>
          </a:p>
        </p:txBody>
      </p:sp>
      <p:sp>
        <p:nvSpPr>
          <p:cNvPr id="4" name="Slide Number Placeholder 3"/>
          <p:cNvSpPr>
            <a:spLocks noGrp="1"/>
          </p:cNvSpPr>
          <p:nvPr>
            <p:ph type="sldNum" sz="quarter" idx="10"/>
          </p:nvPr>
        </p:nvSpPr>
        <p:spPr/>
        <p:txBody>
          <a:bodyPr/>
          <a:lstStyle/>
          <a:p>
            <a:fld id="{2A0FAFEF-1EC1-4A34-B279-0D1A460105E4}" type="slidenum">
              <a:rPr lang="en-GB" smtClean="0"/>
              <a:t>49</a:t>
            </a:fld>
            <a:endParaRPr lang="en-GB"/>
          </a:p>
        </p:txBody>
      </p:sp>
    </p:spTree>
    <p:extLst>
      <p:ext uri="{BB962C8B-B14F-4D97-AF65-F5344CB8AC3E}">
        <p14:creationId xmlns:p14="http://schemas.microsoft.com/office/powerpoint/2010/main" val="2415335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51</a:t>
            </a:fld>
            <a:endParaRPr lang="en-GB" dirty="0"/>
          </a:p>
        </p:txBody>
      </p:sp>
    </p:spTree>
    <p:extLst>
      <p:ext uri="{BB962C8B-B14F-4D97-AF65-F5344CB8AC3E}">
        <p14:creationId xmlns:p14="http://schemas.microsoft.com/office/powerpoint/2010/main" val="2213831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50F791C-7319-419E-BA34-C6FE3D2923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D12F6F1-ABE2-460D-9C91-C6ED2560F9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9700" name="Slide Number Placeholder 3">
            <a:extLst>
              <a:ext uri="{FF2B5EF4-FFF2-40B4-BE49-F238E27FC236}">
                <a16:creationId xmlns:a16="http://schemas.microsoft.com/office/drawing/2014/main" id="{CEDC4FA1-56B3-4750-BFAE-8B38785D91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47CD58-87C6-44C3-9040-10D994E46E08}" type="slidenum">
              <a:rPr lang="en-GB" altLang="en-US" smtClean="0">
                <a:latin typeface="Arial" panose="020B0604020202020204" pitchFamily="34" charset="0"/>
              </a:rPr>
              <a:pPr>
                <a:spcBef>
                  <a:spcPct val="0"/>
                </a:spcBef>
              </a:pPr>
              <a:t>54</a:t>
            </a:fld>
            <a:endParaRPr lang="en-GB"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0FAFEF-1EC1-4A34-B279-0D1A460105E4}" type="slidenum">
              <a:rPr lang="en-GB" smtClean="0"/>
              <a:t>55</a:t>
            </a:fld>
            <a:endParaRPr lang="en-GB"/>
          </a:p>
        </p:txBody>
      </p:sp>
    </p:spTree>
    <p:extLst>
      <p:ext uri="{BB962C8B-B14F-4D97-AF65-F5344CB8AC3E}">
        <p14:creationId xmlns:p14="http://schemas.microsoft.com/office/powerpoint/2010/main" val="368750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56</a:t>
            </a:fld>
            <a:endParaRPr lang="en-GB" dirty="0"/>
          </a:p>
        </p:txBody>
      </p:sp>
    </p:spTree>
    <p:extLst>
      <p:ext uri="{BB962C8B-B14F-4D97-AF65-F5344CB8AC3E}">
        <p14:creationId xmlns:p14="http://schemas.microsoft.com/office/powerpoint/2010/main" val="3537761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Respiratory</a:t>
            </a:r>
          </a:p>
          <a:p>
            <a:r>
              <a:rPr lang="en-GB" dirty="0"/>
              <a:t>LeDeR reviews have consistently identified the increased risk of poor respiratory health among people with a learning disability, resulting in increased health needs, reduced quality of life and higher avoidable mortality rates. People with dysphagia (swallowing difficulties) are also at an increased risk of respiratory conditions. Preventing, diagnosing and managing poor respiratory health is a priority in the care of people with a learning disability.</a:t>
            </a:r>
          </a:p>
          <a:p>
            <a:endParaRPr lang="en-GB" dirty="0"/>
          </a:p>
          <a:p>
            <a:r>
              <a:rPr lang="en-GB" dirty="0"/>
              <a:t>Two respiratory care projects commissioned by the national LeDeR team are at the point of delivery: </a:t>
            </a:r>
          </a:p>
          <a:p>
            <a:pPr marL="171450" indent="-171450">
              <a:buFont typeface="Arial" panose="020B0604020202020204" pitchFamily="34" charset="0"/>
              <a:buChar char="•"/>
            </a:pPr>
            <a:r>
              <a:rPr lang="en-GB" dirty="0"/>
              <a:t>The British Thoracic Society (BTS) – whose members include doctors, nurses and respiratory physiotherapists and which champions ‘Better lung health for all’, produced guidance on pneumonia and aspiration pneumonia. This went out for extensive public consultation in April 2022, and publication is expected in Autumn 2022. This guidance was co-produced with people with lived experience and will help healthcare professionals improve the care of people with a learning disability who have or are at risk of pneumonia. </a:t>
            </a:r>
            <a:r>
              <a:rPr lang="en-GB" dirty="0">
                <a:hlinkClick r:id="rId3"/>
              </a:rPr>
              <a:t>Guidelines | British Thoracic Society | Better lung health for all (brit-thoracic.org.uk)</a:t>
            </a:r>
            <a:endParaRPr lang="en-GB" dirty="0"/>
          </a:p>
          <a:p>
            <a:pPr marL="171450" indent="-171450">
              <a:buFont typeface="Arial" panose="020B0604020202020204" pitchFamily="34" charset="0"/>
              <a:buChar char="•"/>
            </a:pPr>
            <a:r>
              <a:rPr lang="en-GB" dirty="0"/>
              <a:t>The NHS </a:t>
            </a:r>
            <a:r>
              <a:rPr lang="en-GB" dirty="0" err="1"/>
              <a:t>RightCare</a:t>
            </a:r>
            <a:r>
              <a:rPr lang="en-GB" dirty="0"/>
              <a:t> programme, which makes recommendations to improve healthcare, has developed a </a:t>
            </a:r>
            <a:r>
              <a:rPr lang="en-GB" dirty="0" err="1"/>
              <a:t>RightCare</a:t>
            </a:r>
            <a:r>
              <a:rPr lang="en-GB" dirty="0"/>
              <a:t> pathway scenario for aspiration pneumonia care. The guide identifies best practice in preventing and treating aspiration pneumonia and is for use by providers and commissioners in planning and delivering evidence-based care. This work will also be published in Autumn 2022.</a:t>
            </a:r>
            <a:r>
              <a:rPr lang="en-GB" dirty="0">
                <a:hlinkClick r:id="rId4"/>
              </a:rPr>
              <a:t> NHS England » </a:t>
            </a:r>
            <a:r>
              <a:rPr lang="en-GB" dirty="0" err="1">
                <a:hlinkClick r:id="rId4"/>
              </a:rPr>
              <a:t>RightCare</a:t>
            </a:r>
            <a:r>
              <a:rPr lang="en-GB" dirty="0">
                <a:hlinkClick r:id="rId4"/>
              </a:rPr>
              <a:t> learning disability and aspiration pneumonia scenario</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b="1" dirty="0"/>
              <a:t>Flu Vaccinations</a:t>
            </a:r>
          </a:p>
          <a:p>
            <a:pPr marL="0" indent="0">
              <a:buFont typeface="Arial" panose="020B0604020202020204" pitchFamily="34" charset="0"/>
              <a:buNone/>
            </a:pPr>
            <a:r>
              <a:rPr lang="en-GB" dirty="0"/>
              <a:t>The national team worked with colleagues in the NHS Immunisation Management Service (NIMS), NHS Digital and UKHSA to maximise access to and uptake of flu vaccinations among people with a learning disability. This included: </a:t>
            </a:r>
          </a:p>
          <a:p>
            <a:pPr marL="171450" indent="-171450">
              <a:buFont typeface="Arial" panose="020B0604020202020204" pitchFamily="34" charset="0"/>
              <a:buChar char="•"/>
            </a:pPr>
            <a:r>
              <a:rPr lang="en-GB" dirty="0"/>
              <a:t>reviewing the easy read materials about flu vaccines and how people can protect themselves from flu </a:t>
            </a:r>
            <a:r>
              <a:rPr lang="en-GB" dirty="0">
                <a:hlinkClick r:id="rId5"/>
              </a:rPr>
              <a:t>Protect yourself from flu, have the flu vaccine (publishing.service.gov.uk)</a:t>
            </a:r>
            <a:endParaRPr lang="en-GB" dirty="0"/>
          </a:p>
          <a:p>
            <a:pPr marL="171450" indent="-171450">
              <a:buFont typeface="Arial" panose="020B0604020202020204" pitchFamily="34" charset="0"/>
              <a:buChar char="•"/>
            </a:pPr>
            <a:r>
              <a:rPr lang="en-GB" dirty="0"/>
              <a:t>promoting a letter template to GPs for use in inviting eligible patients and their carers for their annual flu vaccination </a:t>
            </a:r>
          </a:p>
          <a:p>
            <a:pPr marL="171450" indent="-171450">
              <a:buFont typeface="Arial" panose="020B0604020202020204" pitchFamily="34" charset="0"/>
              <a:buChar char="•"/>
            </a:pPr>
            <a:r>
              <a:rPr lang="en-GB" dirty="0"/>
              <a:t>working with NHS England regional colleagues providing COVID-19 vaccination clinics, to identify a pathway where both the flu vaccination and a COVID-19 booster could be administered at the same visit. </a:t>
            </a:r>
            <a:endParaRPr lang="en-GB" b="1" dirty="0"/>
          </a:p>
          <a:p>
            <a:pPr marL="171450" indent="-171450">
              <a:buFont typeface="Arial" panose="020B0604020202020204" pitchFamily="34" charset="0"/>
              <a:buChar char="•"/>
            </a:pPr>
            <a:endParaRPr lang="en-GB" b="1" dirty="0"/>
          </a:p>
          <a:p>
            <a:pPr marL="0" indent="0">
              <a:buFont typeface="Arial" panose="020B0604020202020204" pitchFamily="34" charset="0"/>
              <a:buNone/>
            </a:pPr>
            <a:r>
              <a:rPr lang="en-GB" b="1" dirty="0"/>
              <a:t>Identifying and managing deterioration in health</a:t>
            </a:r>
          </a:p>
          <a:p>
            <a:pPr marL="228600" indent="-228600">
              <a:buFont typeface="+mj-lt"/>
              <a:buAutoNum type="arabicPeriod"/>
            </a:pPr>
            <a:r>
              <a:rPr lang="en-GB" dirty="0"/>
              <a:t>Acute care toolkit </a:t>
            </a:r>
          </a:p>
          <a:p>
            <a:pPr marL="457200" lvl="1" indent="0">
              <a:buFont typeface="Arial" panose="020B0604020202020204" pitchFamily="34" charset="0"/>
              <a:buNone/>
            </a:pPr>
            <a:r>
              <a:rPr lang="en-GB" dirty="0"/>
              <a:t>The National team  commissioned the Royal College of Physicians (RCP) and the Society for Acute Medicine (SAM) to produce an acute care toolkit that provides practical guidance for all healthcare professionals working in acute settings on how to care for people with a learning disability. This was co-produced with people with lived experience and published on 1 April 2022 to coincide with Medicine 2022, the RCP annual event. </a:t>
            </a:r>
            <a:r>
              <a:rPr lang="en-GB" dirty="0">
                <a:hlinkClick r:id="rId6"/>
              </a:rPr>
              <a:t>Acute care toolkit 16: Acute medical care for people with a learning disability | RCP London</a:t>
            </a:r>
            <a:r>
              <a:rPr lang="en-GB" dirty="0"/>
              <a:t> </a:t>
            </a:r>
          </a:p>
          <a:p>
            <a:pPr marL="0" indent="0">
              <a:buFont typeface="Arial" panose="020B0604020202020204" pitchFamily="34" charset="0"/>
              <a:buNone/>
            </a:pPr>
            <a:endParaRPr lang="en-GB" dirty="0"/>
          </a:p>
          <a:p>
            <a:pPr marL="228600" indent="-228600">
              <a:buFont typeface="+mj-lt"/>
              <a:buAutoNum type="arabicPeriod"/>
            </a:pPr>
            <a:r>
              <a:rPr lang="en-GB" dirty="0"/>
              <a:t>Evaluating training for carers on ‘soft signs’ of deterioration in people’s health </a:t>
            </a:r>
          </a:p>
          <a:p>
            <a:pPr marL="457200" lvl="1" indent="0">
              <a:buFont typeface="Arial" panose="020B0604020202020204" pitchFamily="34" charset="0"/>
              <a:buNone/>
            </a:pPr>
            <a:r>
              <a:rPr lang="en-GB" dirty="0"/>
              <a:t>The National Team commissioned Northumbria University to evaluate the tools used to identify signs of deterioration in people with a learning disability. This focused on the Restore2™ Mini tool as this tool was identified as the most widely used in focus groups with carers. The Restore2™ Mini early warning system uses ‘soft signs’ to document a person’s condition and detect acute illness early. ‘Soft signs’ will vary between individuals but include increased anxiety, skin colour changes, withdrawal or reduced awareness. Initial findings indicate that carers value using the Restore2™ Mini tool. Carers report the tool and training arms them with a better understanding of the language healthcare professionals use and gives them more confidence to ‘speak up’ and get their message across to healthcare professionals. </a:t>
            </a:r>
            <a:r>
              <a:rPr lang="en-GB" dirty="0">
                <a:hlinkClick r:id="rId7"/>
              </a:rPr>
              <a:t>Restore2 Mini - Proud to Care Gloucestershire (proudtocareglos.org.uk)</a:t>
            </a:r>
            <a:endParaRPr lang="en-GB" dirty="0"/>
          </a:p>
          <a:p>
            <a:pPr marL="457200" lvl="1" indent="0">
              <a:buFont typeface="Arial" panose="020B0604020202020204" pitchFamily="34" charset="0"/>
              <a:buNone/>
            </a:pPr>
            <a:endParaRPr lang="en-GB" dirty="0"/>
          </a:p>
          <a:p>
            <a:pPr marL="228600" lvl="0" indent="-228600">
              <a:buFont typeface="+mj-lt"/>
              <a:buAutoNum type="arabicPeriod"/>
            </a:pPr>
            <a:r>
              <a:rPr lang="en-GB" dirty="0"/>
              <a:t>Identifying risks to physical health </a:t>
            </a:r>
          </a:p>
          <a:p>
            <a:pPr marL="457200" lvl="1" indent="0">
              <a:buFont typeface="Arial" panose="020B0604020202020204" pitchFamily="34" charset="0"/>
              <a:buNone/>
            </a:pPr>
            <a:r>
              <a:rPr lang="en-GB" dirty="0"/>
              <a:t>With funding from NHS England, Cheshire and Wirral Partnership NHS Foundation Trust have developed a tool that helps clinicians to proactively identify those with a learning disability who are at risk of premature mortality or preventable deaths. It was piloted within the trust and in three GP practices. The trust’s community learning disability health teams now use the ‘decision support tool for physical health’ or ‘DST-PH’ with all people known to have a learning disability. Guidelines on how to use the tool are also available for clinical staff in community learning disability teams and for primary care health staff. The tool assesses a person’s mobility, nutrition and physical and mental health needs. Risks to their health are scored and actions developed to reduce these. This information is available to the community learning disability team to advise them on actions they could take to avoid acute hospital admissions and improve the health outcomes of people with a learning disability. The tool is updated as and when a person’s health needs change. </a:t>
            </a:r>
          </a:p>
          <a:p>
            <a:pPr marL="457200" lvl="1" indent="0">
              <a:buFont typeface="Arial" panose="020B0604020202020204" pitchFamily="34" charset="0"/>
              <a:buNone/>
            </a:pPr>
            <a:endParaRPr lang="en-GB" b="1" dirty="0"/>
          </a:p>
          <a:p>
            <a:pPr marL="457200" lvl="1" indent="0">
              <a:buFont typeface="Arial" panose="020B0604020202020204" pitchFamily="34" charset="0"/>
              <a:buNone/>
            </a:pPr>
            <a:r>
              <a:rPr lang="en-GB" dirty="0"/>
              <a:t>The tool was presented to the National Learning Disabilities Senate, the Royal College of General Practitioners and ADASS. The development team have recognised the potential use of the tool in GP surgeries; they are working with Innovation Agency to explore opportunities with the NHS Transformation Unit around making the tool available digitally. This development would mean that GPs are able to calculate a person’s risk level swiftly enabling more efficient individualised care planning.</a:t>
            </a:r>
            <a:endParaRPr lang="en-GB" b="1" dirty="0"/>
          </a:p>
          <a:p>
            <a:pPr marL="457200" lvl="1" indent="0">
              <a:buFont typeface="Arial" panose="020B0604020202020204" pitchFamily="34" charset="0"/>
              <a:buNone/>
            </a:pPr>
            <a:endParaRPr lang="en-GB" b="1" dirty="0"/>
          </a:p>
          <a:p>
            <a:pPr marL="0" lvl="0" indent="0">
              <a:buFont typeface="Arial" panose="020B0604020202020204" pitchFamily="34" charset="0"/>
              <a:buNone/>
            </a:pPr>
            <a:r>
              <a:rPr lang="en-GB" b="1" dirty="0"/>
              <a:t>Diabetes</a:t>
            </a:r>
          </a:p>
          <a:p>
            <a:pPr marL="0" lvl="0" indent="0">
              <a:buFont typeface="Arial" panose="020B0604020202020204" pitchFamily="34" charset="0"/>
              <a:buNone/>
            </a:pPr>
            <a:r>
              <a:rPr lang="en-GB" dirty="0"/>
              <a:t>People with a learning disability are at nearly double the risk of developing diabetes as the general adult population5 , and it is important they are supported to reduce this risk. Particular health conditions, such as Down’s syndrome and Prader-Willi syndrome, increase the risk, as does being overweight or obese. We know that some medications given to people with a learning disability can lead to weight gain and many people with a learning disability are not supported to cook or prepare food for themselves, which increases their dependence on others to provide healthy nutritious meals that support weight management.</a:t>
            </a:r>
          </a:p>
          <a:p>
            <a:pPr marL="0" lvl="0" indent="0">
              <a:buFont typeface="Arial" panose="020B0604020202020204" pitchFamily="34" charset="0"/>
              <a:buNone/>
            </a:pPr>
            <a:endParaRPr lang="en-GB" b="0" dirty="0"/>
          </a:p>
          <a:p>
            <a:pPr marL="0" lvl="0" indent="0">
              <a:buFont typeface="Arial" panose="020B0604020202020204" pitchFamily="34" charset="0"/>
              <a:buNone/>
            </a:pPr>
            <a:r>
              <a:rPr lang="en-GB" b="1" dirty="0"/>
              <a:t>Constipation</a:t>
            </a:r>
          </a:p>
          <a:p>
            <a:pPr marL="0" lvl="0" indent="0">
              <a:buFont typeface="Arial" panose="020B0604020202020204" pitchFamily="34" charset="0"/>
              <a:buNone/>
            </a:pPr>
            <a:r>
              <a:rPr lang="en-GB" dirty="0"/>
              <a:t>Constipation was one of the 10 most frequently reported long-term health conditions among people with a learning disability who died in 2020 (55%). Over a third of those whose deaths were reviewed in the 2020 annual report were usually prescribed laxatives (38%)7 . Appropriate use of laxatives can be helpful but should not be a substitute for a healthy diet, adequate hydration and regular appropriate physical activity</a:t>
            </a:r>
            <a:r>
              <a:rPr lang="en-GB" b="1" dirty="0"/>
              <a:t>.</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Cancer</a:t>
            </a:r>
          </a:p>
          <a:p>
            <a:pPr marL="0" lvl="0" indent="0">
              <a:buFont typeface="Arial" panose="020B0604020202020204" pitchFamily="34" charset="0"/>
              <a:buNone/>
            </a:pPr>
            <a:r>
              <a:rPr lang="en-GB" dirty="0"/>
              <a:t>In the last year we have: </a:t>
            </a:r>
          </a:p>
          <a:p>
            <a:pPr marL="171450" lvl="0" indent="-171450">
              <a:buFont typeface="Arial" panose="020B0604020202020204" pitchFamily="34" charset="0"/>
              <a:buChar char="•"/>
            </a:pPr>
            <a:r>
              <a:rPr lang="en-GB" dirty="0"/>
              <a:t>Worked with the Office for Health Improvement and Disparities to publish guidance for providers, commissioners and other partners on cancer screening: Population screening: supporting people with a learning disability. This includes steps that services could take to improve the experience for people with a learning disability at breast cancer services – including checking they can access a mobile breast clinic. </a:t>
            </a:r>
          </a:p>
          <a:p>
            <a:pPr marL="171450" lvl="0" indent="-171450">
              <a:buFont typeface="Arial" panose="020B0604020202020204" pitchFamily="34" charset="0"/>
              <a:buChar char="•"/>
            </a:pPr>
            <a:r>
              <a:rPr lang="en-GB" dirty="0"/>
              <a:t>Asked GPs to advise us who on their register is known to have a learning disability so that the screening programme can use this information to tailor screening invitations for people with a learning disability and to enable the screening unit to identify any reasonable adjustments required. </a:t>
            </a:r>
          </a:p>
          <a:p>
            <a:pPr marL="171450" lvl="0" indent="-171450">
              <a:buFont typeface="Arial" panose="020B0604020202020204" pitchFamily="34" charset="0"/>
              <a:buChar char="•"/>
            </a:pPr>
            <a:r>
              <a:rPr lang="en-GB" dirty="0"/>
              <a:t>Checked the accessibility of NHS cancer screening services’ invitation and follow-up letters. </a:t>
            </a:r>
          </a:p>
          <a:p>
            <a:pPr marL="171450" lvl="0" indent="-171450">
              <a:buFont typeface="Arial" panose="020B0604020202020204" pitchFamily="34" charset="0"/>
              <a:buChar char="•"/>
            </a:pPr>
            <a:r>
              <a:rPr lang="en-GB" dirty="0"/>
              <a:t>Audited those patients exempted from the cervical screening register (at the request of carers or others) to discover the reasons why and then address these where appropriate. </a:t>
            </a:r>
          </a:p>
          <a:p>
            <a:pPr marL="171450" lvl="0" indent="-171450">
              <a:buFont typeface="Arial" panose="020B0604020202020204" pitchFamily="34" charset="0"/>
              <a:buChar char="•"/>
            </a:pPr>
            <a:r>
              <a:rPr lang="en-GB" dirty="0"/>
              <a:t> Improved the communications and posters in the Help Us Help You – Cervical Screening Saves Lives campaign in February 2022 by including people with a learning disability. </a:t>
            </a:r>
          </a:p>
          <a:p>
            <a:pPr marL="171450" lvl="0" indent="-171450">
              <a:buFont typeface="Arial" panose="020B0604020202020204" pitchFamily="34" charset="0"/>
              <a:buChar char="•"/>
            </a:pPr>
            <a:r>
              <a:rPr lang="en-GB" dirty="0"/>
              <a:t>Worked with public health commissioning and operations to ensure that all screening and screening campaigns are fully accessible and appeal to people with a learning disability and include their voices. </a:t>
            </a:r>
          </a:p>
          <a:p>
            <a:pPr marL="171450" lvl="0" indent="-171450">
              <a:buFont typeface="Arial" panose="020B0604020202020204" pitchFamily="34" charset="0"/>
              <a:buChar char="•"/>
            </a:pPr>
            <a:r>
              <a:rPr lang="en-GB" dirty="0"/>
              <a:t>Shared guidance for healthcare staff and an easy read guide to bowel cancer screening and encouraged the take up of home testing for people with a learning disability. </a:t>
            </a:r>
          </a:p>
          <a:p>
            <a:pPr marL="171450" lvl="0" indent="-171450">
              <a:buFont typeface="Arial" panose="020B0604020202020204" pitchFamily="34" charset="0"/>
              <a:buChar char="•"/>
            </a:pPr>
            <a:r>
              <a:rPr lang="en-GB" dirty="0"/>
              <a:t>Worked with the national cancer patient experience survey 2022 – as well as the GP patient survey 2022 – to ensure the questions are accessible to people with a learning disability and who are autistic. </a:t>
            </a:r>
          </a:p>
          <a:p>
            <a:pPr marL="171450" lvl="0" indent="-171450">
              <a:buFont typeface="Arial" panose="020B0604020202020204" pitchFamily="34" charset="0"/>
              <a:buChar char="•"/>
            </a:pPr>
            <a:r>
              <a:rPr lang="en-GB" dirty="0"/>
              <a:t>Carried out a benchmarking survey via the NHS Benchmarking Network about access to cancer services for people with a learning disability.</a:t>
            </a:r>
          </a:p>
          <a:p>
            <a:pPr marL="171450" lvl="0" indent="-171450">
              <a:buFont typeface="Arial" panose="020B0604020202020204" pitchFamily="34" charset="0"/>
              <a:buChar char="•"/>
            </a:pPr>
            <a:endParaRPr lang="en-GB" b="0" dirty="0"/>
          </a:p>
          <a:p>
            <a:pPr marL="0" lvl="0" indent="0">
              <a:buFont typeface="Arial" panose="020B0604020202020204" pitchFamily="34" charset="0"/>
              <a:buNone/>
            </a:pPr>
            <a:r>
              <a:rPr lang="en-GB" b="1" dirty="0"/>
              <a:t>Epilepsy</a:t>
            </a:r>
          </a:p>
          <a:p>
            <a:pPr marL="0" lvl="0" indent="0">
              <a:buFont typeface="Arial" panose="020B0604020202020204" pitchFamily="34" charset="0"/>
              <a:buNone/>
            </a:pPr>
            <a:r>
              <a:rPr lang="en-GB" dirty="0"/>
              <a:t>Nearly one in three people with a mild to moderate learning disability has epilepsy – and those with a severe learning disability are even more likely to</a:t>
            </a:r>
            <a:r>
              <a:rPr lang="en-GB" b="1" dirty="0"/>
              <a:t>.</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LeDeR Policy</a:t>
            </a:r>
          </a:p>
          <a:p>
            <a:pPr marL="0" lvl="0" indent="0">
              <a:buFont typeface="Arial" panose="020B0604020202020204" pitchFamily="34" charset="0"/>
              <a:buNone/>
            </a:pPr>
            <a:r>
              <a:rPr lang="en-GB" dirty="0"/>
              <a:t>Under the new policy, responsibility for ensuring completion of LeDeR reviews transferred from CCGs to ICBs on 1 July 2022. Crucially, ICBs will become responsible for addressing the learning identified in these reviews and improving the quality of services for people with a learning disability and/ or autistic people to reduce health inequalities and premature mortality. </a:t>
            </a:r>
          </a:p>
          <a:p>
            <a:pPr marL="0" lvl="0" indent="0">
              <a:buFont typeface="Arial" panose="020B0604020202020204" pitchFamily="34" charset="0"/>
              <a:buNone/>
            </a:pPr>
            <a:endParaRPr lang="en-GB" b="0" dirty="0"/>
          </a:p>
          <a:p>
            <a:pPr marL="0" lvl="0" indent="0">
              <a:buFont typeface="Arial" panose="020B0604020202020204" pitchFamily="34" charset="0"/>
              <a:buNone/>
            </a:pPr>
            <a:r>
              <a:rPr lang="en-GB" b="1" dirty="0"/>
              <a:t>NHS Standard contract</a:t>
            </a:r>
          </a:p>
          <a:p>
            <a:pPr marL="0" lvl="0" indent="0">
              <a:buFont typeface="Arial" panose="020B0604020202020204" pitchFamily="34" charset="0"/>
              <a:buNone/>
            </a:pPr>
            <a:r>
              <a:rPr lang="en-GB" dirty="0"/>
              <a:t>Changes include: </a:t>
            </a:r>
          </a:p>
          <a:p>
            <a:pPr marL="171450" lvl="0" indent="-171450">
              <a:buFont typeface="Arial" panose="020B0604020202020204" pitchFamily="34" charset="0"/>
              <a:buChar char="•"/>
            </a:pPr>
            <a:r>
              <a:rPr lang="en-GB" dirty="0"/>
              <a:t> the requirement for commissioners to agree data quality and improvement plans (DQIPs) with providers of inpatient services, stating how they will improve the recording and diagnosis of learning disability and autism in relevant data and medical record systems </a:t>
            </a:r>
          </a:p>
          <a:p>
            <a:pPr marL="171450" lvl="0" indent="-171450">
              <a:buFont typeface="Arial" panose="020B0604020202020204" pitchFamily="34" charset="0"/>
              <a:buChar char="•"/>
            </a:pPr>
            <a:r>
              <a:rPr lang="en-GB" dirty="0"/>
              <a:t>amended contract wording on the use of the Lester tool, to make it clearer that providers of mental health and learning disability services are required to monitor the cardiovascular and metabolic health of people with a learning disability and/or who are autistic, and who are receiving anti-psychotic medication</a:t>
            </a:r>
          </a:p>
          <a:p>
            <a:pPr marL="171450" lvl="0" indent="-171450">
              <a:buFont typeface="Arial" panose="020B0604020202020204" pitchFamily="34" charset="0"/>
              <a:buChar char="•"/>
            </a:pPr>
            <a:r>
              <a:rPr lang="en-GB" dirty="0"/>
              <a:t> the requirement for commissioners to agree service development and improvement plans (SDIPs) with providers of mental health and learning disability services, stating how the providers will support STOMP and STAMP.</a:t>
            </a:r>
          </a:p>
          <a:p>
            <a:pPr marL="171450" lvl="0" indent="-171450">
              <a:buFont typeface="Arial" panose="020B0604020202020204" pitchFamily="34" charset="0"/>
              <a:buChar char="•"/>
            </a:pPr>
            <a:endParaRPr lang="en-GB" b="1" dirty="0"/>
          </a:p>
          <a:p>
            <a:pPr marL="0" lvl="0" indent="0">
              <a:buFont typeface="Arial" panose="020B0604020202020204" pitchFamily="34" charset="0"/>
              <a:buNone/>
            </a:pPr>
            <a:r>
              <a:rPr lang="en-GB" b="1" dirty="0"/>
              <a:t>AHC</a:t>
            </a:r>
          </a:p>
          <a:p>
            <a:pPr marL="0" lvl="0" indent="0">
              <a:buFont typeface="Arial" panose="020B0604020202020204" pitchFamily="34" charset="0"/>
              <a:buNone/>
            </a:pPr>
            <a:r>
              <a:rPr lang="en-GB" dirty="0"/>
              <a:t>The NHS Long Term Plan set an ambition that by 2023/24 at least 75% of people aged 14 and over on a GP learning disability register will receive an AHC. By the end of March 2022, 71% of those eligible had received an AHC</a:t>
            </a:r>
            <a:r>
              <a:rPr lang="en-GB" b="1" dirty="0"/>
              <a:t> </a:t>
            </a:r>
            <a:r>
              <a:rPr lang="en-GB" b="0" dirty="0"/>
              <a:t>nationally</a:t>
            </a:r>
            <a:r>
              <a:rPr lang="en-GB" b="1" dirty="0"/>
              <a:t> (79% in Gloucestershire)</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End of life and ACP</a:t>
            </a:r>
          </a:p>
          <a:p>
            <a:pPr marL="0" lvl="0" indent="0">
              <a:buFont typeface="Arial" panose="020B0604020202020204" pitchFamily="34" charset="0"/>
              <a:buNone/>
            </a:pPr>
            <a:r>
              <a:rPr lang="en-GB" dirty="0"/>
              <a:t>Worked this year with NHS Digital to develop a code on the clinical record that identifies a conversation about DNACPR has taken place with a person with a learning disability and/or their family and carers.   Gloucestershire have also worked with RESUS Council to develop a suite of easy read resources to aid this conversation.</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Reasonable adjustments</a:t>
            </a:r>
          </a:p>
          <a:p>
            <a:pPr marL="171450" lvl="0" indent="-171450">
              <a:buFont typeface="Arial" panose="020B0604020202020204" pitchFamily="34" charset="0"/>
              <a:buChar char="•"/>
            </a:pPr>
            <a:r>
              <a:rPr lang="en-GB" dirty="0"/>
              <a:t>We commissioned a video for healthcare professionals in primary care that explains reasonable adjustments and how they can support people with a learning disability to attend their AHC</a:t>
            </a:r>
            <a:endParaRPr lang="en-GB" b="1" dirty="0"/>
          </a:p>
          <a:p>
            <a:pPr marL="171450" lvl="0" indent="-171450">
              <a:buFont typeface="Arial" panose="020B0604020202020204" pitchFamily="34" charset="0"/>
              <a:buChar char="•"/>
            </a:pPr>
            <a:r>
              <a:rPr lang="en-GB" b="0" dirty="0"/>
              <a:t>RA Digital Flag - </a:t>
            </a:r>
            <a:r>
              <a:rPr lang="en-GB" dirty="0"/>
              <a:t>The flag has now been built on the NHS Spine in summary care records and is expected to be piloted by the end of 2022 with ‘early adopter’ organisations to ensure that when it goes ‘live’ it works across all local NHS systems. It will eventually enable staff across health and social care to identify, record, share and view details of a person’s reasonable adjustments, so that they are known about wherever the person is treated or cared for.</a:t>
            </a:r>
          </a:p>
          <a:p>
            <a:pPr marL="0" lvl="0" indent="0">
              <a:buFont typeface="Arial" panose="020B0604020202020204" pitchFamily="34" charset="0"/>
              <a:buNone/>
            </a:pPr>
            <a:endParaRPr lang="en-GB" b="0" dirty="0"/>
          </a:p>
          <a:p>
            <a:pPr marL="0" lvl="0" indent="0">
              <a:buFont typeface="Arial" panose="020B0604020202020204" pitchFamily="34" charset="0"/>
              <a:buNone/>
            </a:pPr>
            <a:r>
              <a:rPr lang="en-GB" b="1" dirty="0"/>
              <a:t>Social Prescribing and PHBs</a:t>
            </a:r>
          </a:p>
          <a:p>
            <a:pPr marL="0" lvl="0" indent="0">
              <a:buFont typeface="Arial" panose="020B0604020202020204" pitchFamily="34" charset="0"/>
              <a:buNone/>
            </a:pPr>
            <a:r>
              <a:rPr lang="en-GB" dirty="0"/>
              <a:t>The NHS Long Term Plan includes plans to roll out a personalised care model across the country, to expand the choice people have in their care and the control they have over it. As part of this, ‘social prescribing’ will widen and diversify the range of support available to people. Link workers in PCNs will work with people to develop tailored plans and connect them to local groups and support services for both physical and mental health. Social prescribing is an integral part of the improvements to AHCs for people with a learning disability and/or who are autistic.</a:t>
            </a:r>
            <a:endParaRPr lang="en-GB" b="1" dirty="0"/>
          </a:p>
          <a:p>
            <a:pPr marL="0" lvl="0" indent="0">
              <a:buFont typeface="Arial" panose="020B0604020202020204" pitchFamily="34" charset="0"/>
              <a:buNone/>
            </a:pPr>
            <a:endParaRPr lang="en-GB" b="0" dirty="0"/>
          </a:p>
          <a:p>
            <a:pPr marL="0" lvl="0" indent="0">
              <a:buFont typeface="Arial" panose="020B0604020202020204" pitchFamily="34" charset="0"/>
              <a:buNone/>
            </a:pPr>
            <a:r>
              <a:rPr lang="en-GB" b="1" dirty="0"/>
              <a:t>STOMP-STAMP</a:t>
            </a:r>
          </a:p>
          <a:p>
            <a:pPr marL="0" lvl="0" indent="0">
              <a:buFont typeface="Arial" panose="020B0604020202020204" pitchFamily="34" charset="0"/>
              <a:buNone/>
            </a:pPr>
            <a:r>
              <a:rPr lang="en-GB" dirty="0"/>
              <a:t>STOMP–STAMP helps people, with their doctor, to consider removing medication, if they no longer feel it is beneficial. It also supports non-medication alternatives. The latest data16 shows that in people with a learning disability prescribing rates have fallen for medicines including anti-psychotics (often prescribed for behaviour thought to be challenging), anti-epileptics (where prescribed other than to treat epilepsy) and benzodiazepines. While this is good news, our efforts continue to challenge and reduce inappropriate prescribing, and ensure people have access to medication alternatives, e.g. positive behavioural support</a:t>
            </a:r>
            <a:endParaRPr lang="en-GB" b="1" dirty="0"/>
          </a:p>
        </p:txBody>
      </p:sp>
    </p:spTree>
    <p:extLst>
      <p:ext uri="{BB962C8B-B14F-4D97-AF65-F5344CB8AC3E}">
        <p14:creationId xmlns:p14="http://schemas.microsoft.com/office/powerpoint/2010/main" val="112683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Welcome and Introduction</a:t>
            </a:r>
          </a:p>
          <a:p>
            <a:pPr marL="228600" indent="-228600">
              <a:buFont typeface="+mj-lt"/>
              <a:buAutoNum type="arabicPeriod"/>
            </a:pPr>
            <a:endParaRPr lang="en-GB" dirty="0"/>
          </a:p>
          <a:p>
            <a:pPr marL="228600" indent="-228600">
              <a:buFont typeface="+mj-lt"/>
              <a:buAutoNum type="arabicPeriod"/>
            </a:pPr>
            <a:r>
              <a:rPr lang="en-GB" dirty="0"/>
              <a:t>Since 2019 the Integrated Care Board has commissioned Inclusion Gloucestershire to provide support to Experts by Experience (</a:t>
            </a:r>
            <a:r>
              <a:rPr lang="en-GB" dirty="0" err="1"/>
              <a:t>EbyE’s</a:t>
            </a:r>
            <a:r>
              <a:rPr lang="en-GB" dirty="0"/>
              <a:t> ) to participate in the LeDeR programme . </a:t>
            </a:r>
            <a:r>
              <a:rPr lang="en-GB" dirty="0" err="1"/>
              <a:t>EbyE’s</a:t>
            </a:r>
            <a:r>
              <a:rPr lang="en-GB" dirty="0"/>
              <a:t>  are  integral to the work of the LeDeR programme across Gloucestershire. They  provide invaluable insight and challenge to the Quality Assurance (QA) Panel , LeDeR Steering and Governance Group as well as support the delivery of learning into action. Our Experts By Experience are very much the face of the Gloucestershire LeDeR programme.</a:t>
            </a:r>
          </a:p>
          <a:p>
            <a:pPr marL="228600" indent="-228600">
              <a:buFont typeface="+mj-lt"/>
              <a:buAutoNum type="arabicPeriod"/>
            </a:pPr>
            <a:endParaRPr lang="en-GB" dirty="0"/>
          </a:p>
          <a:p>
            <a:pPr marL="228600" indent="-228600">
              <a:buFont typeface="+mj-lt"/>
              <a:buAutoNum type="arabicPeriod"/>
            </a:pPr>
            <a:r>
              <a:rPr lang="en-GB" dirty="0"/>
              <a:t>Experts by experience bring the issues faced by people with learning disabilities to life, giving them a voice and present constructive challenge to professional and system thinking as well as to support the LeDeR programme to work in co production in the delivery of actions and learning arising from LeDeR reviews. </a:t>
            </a:r>
          </a:p>
          <a:p>
            <a:pPr marL="228600" indent="-228600">
              <a:buFont typeface="+mj-lt"/>
              <a:buAutoNum type="arabicPeriod"/>
            </a:pPr>
            <a:endParaRPr lang="en-GB" dirty="0"/>
          </a:p>
          <a:p>
            <a:pPr marL="228600" indent="-228600">
              <a:buFont typeface="+mj-lt"/>
              <a:buAutoNum type="arabicPeriod"/>
            </a:pPr>
            <a:r>
              <a:rPr lang="en-GB" dirty="0"/>
              <a:t>Experts by experience have been instrumental in developing and delivering workshops and accessible resources and  presentations to a range of health and social care professionals and family carers across the system throughout the year.  Sammy our Expert by Experience for Autistic people co-chaired this year’s LeDeR “ Dying to make a Difference 2023” Conference. </a:t>
            </a:r>
          </a:p>
          <a:p>
            <a:pPr marL="228600" indent="-228600">
              <a:buFont typeface="+mj-lt"/>
              <a:buAutoNum type="arabicPeriod"/>
            </a:pPr>
            <a:endParaRPr lang="en-GB" dirty="0"/>
          </a:p>
          <a:p>
            <a:pPr marL="228600" indent="-228600">
              <a:buFont typeface="+mj-lt"/>
              <a:buAutoNum type="arabicPeriod"/>
            </a:pPr>
            <a:r>
              <a:rPr lang="en-GB" dirty="0"/>
              <a:t>We are very pleased to welcome this year the addition of Nick Baker</a:t>
            </a:r>
            <a:r>
              <a:rPr lang="en-GB" b="1" dirty="0"/>
              <a:t> </a:t>
            </a:r>
            <a:r>
              <a:rPr lang="en-GB" dirty="0"/>
              <a:t>Learning Disability Expert By experience to the LeDeR Quality Assurance (QA) Panel,  and Learning into Action Group (LIAG). We look forward to working with Nick and the rest of the team this year.</a:t>
            </a:r>
          </a:p>
        </p:txBody>
      </p:sp>
      <p:sp>
        <p:nvSpPr>
          <p:cNvPr id="4" name="Slide Number Placeholder 3"/>
          <p:cNvSpPr>
            <a:spLocks noGrp="1"/>
          </p:cNvSpPr>
          <p:nvPr>
            <p:ph type="sldNum" sz="quarter" idx="5"/>
          </p:nvPr>
        </p:nvSpPr>
        <p:spPr/>
        <p:txBody>
          <a:bodyPr/>
          <a:lstStyle/>
          <a:p>
            <a:fld id="{2E221B35-D793-4D7D-8A63-DA4D5D3C070D}" type="slidenum">
              <a:rPr lang="en-GB" smtClean="0"/>
              <a:pPr/>
              <a:t>4</a:t>
            </a:fld>
            <a:endParaRPr lang="en-GB" dirty="0"/>
          </a:p>
        </p:txBody>
      </p:sp>
    </p:spTree>
    <p:extLst>
      <p:ext uri="{BB962C8B-B14F-4D97-AF65-F5344CB8AC3E}">
        <p14:creationId xmlns:p14="http://schemas.microsoft.com/office/powerpoint/2010/main" val="31686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mj-lt"/>
              <a:buNone/>
            </a:pPr>
            <a:r>
              <a:rPr lang="en-GB" sz="1100" b="1" dirty="0">
                <a:effectLst/>
                <a:latin typeface="Arial" panose="020B0604020202020204" pitchFamily="34" charset="0"/>
                <a:ea typeface="Calibri" panose="020F0502020204030204" pitchFamily="34" charset="0"/>
              </a:rPr>
              <a:t>What is LeDeR</a:t>
            </a:r>
          </a:p>
          <a:p>
            <a:pPr marL="228600" lvl="0" indent="-228600">
              <a:lnSpc>
                <a:spcPct val="115000"/>
              </a:lnSpc>
              <a:buFont typeface="+mj-lt"/>
              <a:buAutoNum type="arabicPeriod"/>
            </a:pPr>
            <a:endParaRPr lang="en-GB" sz="1100" b="1" dirty="0">
              <a:effectLst/>
              <a:latin typeface="Arial" panose="020B0604020202020204" pitchFamily="34" charset="0"/>
              <a:ea typeface="Calibri" panose="020F0502020204030204" pitchFamily="34" charset="0"/>
            </a:endParaRPr>
          </a:p>
          <a:p>
            <a:pPr marL="228600" lvl="0" indent="-228600">
              <a:lnSpc>
                <a:spcPct val="115000"/>
              </a:lnSpc>
              <a:buFont typeface="+mj-lt"/>
              <a:buAutoNum type="arabicPeriod"/>
            </a:pPr>
            <a:r>
              <a:rPr lang="en-GB" sz="1100" b="1" dirty="0">
                <a:effectLst/>
                <a:latin typeface="Arial" panose="020B0604020202020204" pitchFamily="34" charset="0"/>
                <a:ea typeface="Calibri" panose="020F0502020204030204" pitchFamily="34" charset="0"/>
              </a:rPr>
              <a:t>The aims of the LeDeR Programme are:</a:t>
            </a:r>
          </a:p>
          <a:p>
            <a:pPr marL="171450" lvl="0" indent="-171450">
              <a:lnSpc>
                <a:spcPct val="115000"/>
              </a:lnSpc>
              <a:buFont typeface="Arial" panose="020B0604020202020204" pitchFamily="34" charset="0"/>
              <a:buChar char="•"/>
            </a:pPr>
            <a:r>
              <a:rPr lang="en-GB" sz="1100" dirty="0">
                <a:effectLst/>
                <a:latin typeface="Arial" panose="020B0604020202020204" pitchFamily="34" charset="0"/>
                <a:ea typeface="Calibri" panose="020F0502020204030204" pitchFamily="34" charset="0"/>
              </a:rPr>
              <a:t>To help improve health and social care services for people with learning disabilities and Autistic People.</a:t>
            </a:r>
          </a:p>
          <a:p>
            <a:pPr marL="171450" lvl="0" indent="-171450">
              <a:lnSpc>
                <a:spcPct val="115000"/>
              </a:lnSpc>
              <a:buFont typeface="Arial" panose="020B0604020202020204" pitchFamily="34" charset="0"/>
              <a:buChar char="•"/>
            </a:pPr>
            <a:r>
              <a:rPr lang="en-GB" sz="1100" dirty="0">
                <a:effectLst/>
                <a:latin typeface="Arial" panose="020B0604020202020204" pitchFamily="34" charset="0"/>
                <a:ea typeface="Calibri" panose="020F0502020204030204" pitchFamily="34" charset="0"/>
              </a:rPr>
              <a:t>Reduce Health Inequalities for people with a learning disability and autistic people. Health Inequalities are unfair and preventable differences in health.</a:t>
            </a:r>
            <a:endParaRPr lang="en-GB" sz="1100" dirty="0">
              <a:effectLst/>
              <a:latin typeface="Calibri" panose="020F0502020204030204" pitchFamily="34" charset="0"/>
              <a:ea typeface="Calibri" panose="020F0502020204030204" pitchFamily="34" charset="0"/>
            </a:endParaRPr>
          </a:p>
          <a:p>
            <a:pPr marL="171450" lvl="0" indent="-171450">
              <a:lnSpc>
                <a:spcPct val="115000"/>
              </a:lnSpc>
              <a:buFont typeface="Arial" panose="020B0604020202020204" pitchFamily="34" charset="0"/>
              <a:buChar char="•"/>
            </a:pPr>
            <a:r>
              <a:rPr lang="en-GB" sz="1100" dirty="0">
                <a:effectLst/>
                <a:latin typeface="Arial" panose="020B0604020202020204" pitchFamily="34" charset="0"/>
                <a:ea typeface="Calibri" panose="020F0502020204030204" pitchFamily="34" charset="0"/>
              </a:rPr>
              <a:t>To stop people with learning disabilities and autistic adults from dying too soon by making care better.</a:t>
            </a:r>
          </a:p>
          <a:p>
            <a:pPr marL="914400" lvl="2" indent="0" algn="l">
              <a:buSzPts val="1100"/>
              <a:buFont typeface="+mj-lt"/>
              <a:buNone/>
            </a:pPr>
            <a:endParaRPr lang="en-GB" sz="11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GB" sz="1100" b="1" dirty="0">
                <a:effectLst/>
                <a:latin typeface="Arial" panose="020B0604020202020204" pitchFamily="34" charset="0"/>
                <a:ea typeface="Calibri" panose="020F0502020204030204" pitchFamily="34" charset="0"/>
              </a:rPr>
              <a:t>2. It does so by:</a:t>
            </a:r>
          </a:p>
          <a:p>
            <a:pPr marL="0" lvl="0" indent="0">
              <a:lnSpc>
                <a:spcPct val="115000"/>
              </a:lnSpc>
              <a:buFont typeface="Symbol" panose="05050102010706020507" pitchFamily="18" charset="2"/>
              <a:buNone/>
            </a:pPr>
            <a:endParaRPr lang="en-GB" sz="1100"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mn-lt"/>
                <a:ea typeface="Times New Roman" panose="02020603050405020304" pitchFamily="18" charset="0"/>
                <a:cs typeface="Times New Roman" panose="02020603050405020304" pitchFamily="18" charset="0"/>
              </a:rPr>
              <a:t>Delivering local </a:t>
            </a:r>
            <a:r>
              <a:rPr lang="en-GB" sz="1100" b="1" dirty="0">
                <a:effectLst/>
                <a:latin typeface="+mn-lt"/>
                <a:ea typeface="Times New Roman" panose="02020603050405020304" pitchFamily="18" charset="0"/>
                <a:cs typeface="Times New Roman" panose="02020603050405020304" pitchFamily="18" charset="0"/>
              </a:rPr>
              <a:t>service improvement</a:t>
            </a:r>
            <a:r>
              <a:rPr lang="en-GB" sz="1100" dirty="0">
                <a:effectLst/>
                <a:latin typeface="+mn-lt"/>
                <a:ea typeface="Times New Roman" panose="02020603050405020304" pitchFamily="18" charset="0"/>
                <a:cs typeface="Times New Roman" panose="02020603050405020304" pitchFamily="18" charset="0"/>
              </a:rPr>
              <a:t>, learning from LeDeR reviews about good quality care to share best practice and identifying areas requiring improvement. </a:t>
            </a:r>
          </a:p>
          <a:p>
            <a:pPr marL="342900" lvl="0" indent="-342900">
              <a:lnSpc>
                <a:spcPct val="115000"/>
              </a:lnSpc>
              <a:buFont typeface="Symbol" panose="05050102010706020507" pitchFamily="18" charset="2"/>
              <a:buChar char=""/>
            </a:pPr>
            <a:r>
              <a:rPr lang="en-GB" sz="1100" dirty="0">
                <a:effectLst/>
                <a:latin typeface="+mn-lt"/>
                <a:ea typeface="Times New Roman" panose="02020603050405020304" pitchFamily="18" charset="0"/>
                <a:cs typeface="Times New Roman" panose="02020603050405020304" pitchFamily="18" charset="0"/>
              </a:rPr>
              <a:t>Driving local </a:t>
            </a:r>
            <a:r>
              <a:rPr lang="en-GB" sz="1100" b="1" dirty="0">
                <a:effectLst/>
                <a:latin typeface="+mn-lt"/>
                <a:ea typeface="Times New Roman" panose="02020603050405020304" pitchFamily="18" charset="0"/>
                <a:cs typeface="Times New Roman" panose="02020603050405020304" pitchFamily="18" charset="0"/>
              </a:rPr>
              <a:t>service improvements and action from the learning</a:t>
            </a:r>
            <a:r>
              <a:rPr lang="en-GB" sz="1100" dirty="0">
                <a:effectLst/>
                <a:latin typeface="+mn-lt"/>
                <a:ea typeface="Times New Roman" panose="02020603050405020304" pitchFamily="18" charset="0"/>
                <a:cs typeface="Times New Roman" panose="02020603050405020304" pitchFamily="18" charset="0"/>
              </a:rPr>
              <a:t> based on themes emerging from LeDeR reviews at a regional and national level. </a:t>
            </a:r>
          </a:p>
          <a:p>
            <a:pPr marL="342900" lvl="0" indent="-342900">
              <a:lnSpc>
                <a:spcPct val="115000"/>
              </a:lnSpc>
              <a:buFont typeface="Symbol" panose="05050102010706020507" pitchFamily="18" charset="2"/>
              <a:buChar char=""/>
            </a:pPr>
            <a:r>
              <a:rPr lang="en-GB" sz="1100" dirty="0">
                <a:effectLst/>
                <a:latin typeface="+mn-lt"/>
                <a:ea typeface="Times New Roman" panose="02020603050405020304" pitchFamily="18" charset="0"/>
                <a:cs typeface="Times New Roman" panose="02020603050405020304" pitchFamily="18" charset="0"/>
              </a:rPr>
              <a:t>Influencing national service improvements via actions that respond to themes commonly arising from analysis of LeDeR reviews.</a:t>
            </a:r>
          </a:p>
          <a:p>
            <a:pPr marL="342900" lvl="0" indent="-342900">
              <a:lnSpc>
                <a:spcPct val="115000"/>
              </a:lnSpc>
              <a:buFont typeface="Symbol" panose="05050102010706020507" pitchFamily="18" charset="2"/>
              <a:buChar char=""/>
            </a:pPr>
            <a:endParaRPr lang="en-GB"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100" dirty="0">
                <a:effectLst/>
                <a:latin typeface="Arial" panose="020B0604020202020204" pitchFamily="34" charset="0"/>
                <a:ea typeface="Calibri" panose="020F0502020204030204" pitchFamily="34" charset="0"/>
                <a:cs typeface="Times New Roman" panose="02020603050405020304" pitchFamily="18" charset="0"/>
              </a:rPr>
              <a:t>For the individuals themselves access to timely and reasonably adjusted health care  and personalised care and support should lead to improved quality of life and in some cases prevent hospital admission and early admission to long term care.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100" dirty="0">
                <a:effectLst/>
                <a:latin typeface="Arial" panose="020B0604020202020204" pitchFamily="34" charset="0"/>
                <a:ea typeface="Calibri" panose="020F0502020204030204" pitchFamily="34" charset="0"/>
                <a:cs typeface="Times New Roman" panose="02020603050405020304" pitchFamily="18" charset="0"/>
              </a:rPr>
              <a:t>Increased understanding of the needs of family carers and the right services to support them  will lead to better supported carers who have an improved quality of life and reduced risk of carer breakdown.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100" dirty="0">
              <a:effectLst/>
              <a:ea typeface="Calibri" panose="020F0502020204030204" pitchFamily="34" charset="0"/>
            </a:endParaRPr>
          </a:p>
          <a:p>
            <a:pPr marL="0" indent="0">
              <a:buFont typeface="+mj-lt"/>
              <a:buNone/>
            </a:pPr>
            <a:r>
              <a:rPr lang="en-GB" sz="1100" b="1" dirty="0">
                <a:effectLst/>
                <a:ea typeface="Calibri" panose="020F0502020204030204" pitchFamily="34" charset="0"/>
              </a:rPr>
              <a:t>3</a:t>
            </a:r>
            <a:r>
              <a:rPr lang="en-GB" sz="1100" dirty="0">
                <a:effectLst/>
                <a:ea typeface="Calibri" panose="020F0502020204030204" pitchFamily="34" charset="0"/>
              </a:rPr>
              <a:t>.  </a:t>
            </a:r>
            <a:r>
              <a:rPr lang="en-GB" sz="1100" b="1" dirty="0">
                <a:effectLst/>
                <a:ea typeface="Calibri" panose="020F0502020204030204" pitchFamily="34" charset="0"/>
              </a:rPr>
              <a:t>Reducing Health Inequalities </a:t>
            </a:r>
            <a:r>
              <a:rPr lang="en-GB" sz="1100" dirty="0">
                <a:effectLst/>
                <a:ea typeface="Calibri" panose="020F0502020204030204" pitchFamily="34" charset="0"/>
              </a:rPr>
              <a:t>is a key aspect of the local LeDeR Programme and based on learning themes to date demonstrates the core areas of work for service improvement over the coming three years.  The programme uses a number of enablers to assist in its successful delivery including working with </a:t>
            </a:r>
            <a:r>
              <a:rPr lang="en-GB" sz="1100" dirty="0">
                <a:effectLst/>
                <a:ea typeface="Times New Roman" panose="02020603050405020304" pitchFamily="18" charset="0"/>
                <a:cs typeface="Arial" panose="020B0604020202020204" pitchFamily="34" charset="0"/>
              </a:rPr>
              <a:t>Definition of Health Inequalities is available on the NHS England website </a:t>
            </a:r>
            <a:r>
              <a:rPr lang="en-GB" sz="1100" u="sng" dirty="0">
                <a:solidFill>
                  <a:srgbClr val="0000FF"/>
                </a:solidFill>
                <a:effectLst/>
                <a:ea typeface="Times New Roman" panose="02020603050405020304" pitchFamily="18" charset="0"/>
                <a:cs typeface="Arial" panose="020B0604020202020204" pitchFamily="34" charset="0"/>
                <a:hlinkClick r:id="rId3"/>
              </a:rPr>
              <a:t>https://www.england.nhs.uk/ltphimenu/definitions-for-health-inequalities/</a:t>
            </a:r>
            <a:r>
              <a:rPr lang="en-GB" sz="1100" dirty="0">
                <a:effectLst/>
                <a:ea typeface="Times New Roman" panose="02020603050405020304" pitchFamily="18" charset="0"/>
                <a:cs typeface="Times New Roman" panose="02020603050405020304" pitchFamily="18" charset="0"/>
              </a:rPr>
              <a:t> </a:t>
            </a:r>
          </a:p>
          <a:p>
            <a:pPr marL="0" indent="0">
              <a:buFont typeface="+mj-lt"/>
              <a:buNone/>
            </a:pPr>
            <a:endParaRPr lang="en-GB" sz="1100" dirty="0">
              <a:effectLst/>
              <a:cs typeface="Times New Roman" panose="02020603050405020304" pitchFamily="18" charset="0"/>
            </a:endParaRPr>
          </a:p>
          <a:p>
            <a:pPr marL="0" indent="0">
              <a:buFont typeface="+mj-lt"/>
              <a:buNone/>
            </a:pPr>
            <a:r>
              <a:rPr lang="en-GB" sz="1100" b="1" dirty="0">
                <a:effectLst/>
                <a:cs typeface="Times New Roman" panose="02020603050405020304" pitchFamily="18" charset="0"/>
              </a:rPr>
              <a:t>4</a:t>
            </a:r>
            <a:r>
              <a:rPr lang="en-GB" sz="1100" dirty="0">
                <a:effectLst/>
                <a:cs typeface="Times New Roman" panose="02020603050405020304" pitchFamily="18" charset="0"/>
              </a:rPr>
              <a:t>.  </a:t>
            </a:r>
            <a:r>
              <a:rPr lang="en-GB" sz="1100" dirty="0"/>
              <a:t>When the University of Bristol’s involvement with LeDeR came to an end in May 2021, the roles and responsibilities they previously held were redistributed. The overall responsibility for hosting a custom application that facilitates the submission of notifications to LeDeR has been taken on by South Central and West Commissioning Support Unit (SCW), who launched a new, integrated web platform in June 2021 with the aim of streamlining the process of conducting reviews and improving reviewer training. SCW are responsible for the ongoing management of the software, including de-identification and other data management processes. </a:t>
            </a:r>
          </a:p>
          <a:p>
            <a:endParaRPr lang="en-GB" sz="1100" dirty="0"/>
          </a:p>
          <a:p>
            <a:r>
              <a:rPr lang="en-GB" sz="1100" b="1" dirty="0"/>
              <a:t>5. </a:t>
            </a:r>
            <a:r>
              <a:rPr lang="en-GB" sz="1100" dirty="0"/>
              <a:t>King's College London (KCL) are the new lead academic partner and have been commissioned to analyse and report the latest data and findings of the LeDeR programme. The brief includes the production of ‘deep dives’ (in-depth explorations of important and relevant topics) and regular digests of new scientific literature. </a:t>
            </a:r>
            <a:r>
              <a:rPr lang="en-GB" sz="1100" dirty="0">
                <a:hlinkClick r:id="rId4"/>
              </a:rPr>
              <a:t>https://www.kcl.ac.uk/research/leder</a:t>
            </a:r>
            <a:r>
              <a:rPr lang="en-GB"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endParaRPr lang="en-GB" sz="1100" dirty="0"/>
          </a:p>
          <a:p>
            <a:endParaRPr lang="en-GB" sz="1100" dirty="0">
              <a:effectLst/>
              <a:ea typeface="Times New Roman" panose="02020603050405020304" pitchFamily="18" charset="0"/>
              <a:cs typeface="Times New Roman" panose="02020603050405020304" pitchFamily="18" charset="0"/>
            </a:endParaRPr>
          </a:p>
          <a:p>
            <a:endParaRPr lang="en-GB" sz="1100" dirty="0">
              <a:ea typeface="Times New Roman" panose="02020603050405020304" pitchFamily="18" charset="0"/>
              <a:cs typeface="Times New Roman" panose="02020603050405020304" pitchFamily="18" charset="0"/>
            </a:endParaRPr>
          </a:p>
          <a:p>
            <a:pPr marL="0" lvl="0" indent="0">
              <a:lnSpc>
                <a:spcPct val="115000"/>
              </a:lnSpc>
              <a:buFont typeface="Symbol" panose="05050102010706020507" pitchFamily="18" charset="2"/>
              <a:buNone/>
            </a:pPr>
            <a:endParaRPr lang="en-GB" sz="1100" dirty="0">
              <a:effectLst/>
              <a:latin typeface="+mn-lt"/>
              <a:ea typeface="Times New Roman" panose="02020603050405020304" pitchFamily="18" charset="0"/>
              <a:cs typeface="Times New Roman" panose="02020603050405020304" pitchFamily="18" charset="0"/>
            </a:endParaRPr>
          </a:p>
          <a:p>
            <a:pPr marL="1143000" lvl="2" indent="-228600">
              <a:buSzPts val="1100"/>
              <a:buFont typeface="+mj-lt"/>
              <a:buAutoNum type="arabicPeriod"/>
            </a:pPr>
            <a:endParaRPr lang="en-GB" sz="1100" dirty="0">
              <a:effectLst/>
              <a:latin typeface="Arial" panose="020B0604020202020204" pitchFamily="34" charset="0"/>
              <a:ea typeface="Calibri" panose="020F0502020204030204" pitchFamily="34" charset="0"/>
            </a:endParaRPr>
          </a:p>
          <a:p>
            <a:pPr marL="1143000" lvl="2" indent="-228600">
              <a:buSzPts val="1100"/>
              <a:buFont typeface="+mj-lt"/>
              <a:buAutoNum type="arabicPeriod"/>
            </a:pPr>
            <a:endParaRPr lang="en-GB" sz="1100" dirty="0">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5</a:t>
            </a:fld>
            <a:endParaRPr lang="en-GB" dirty="0"/>
          </a:p>
        </p:txBody>
      </p:sp>
    </p:spTree>
    <p:extLst>
      <p:ext uri="{BB962C8B-B14F-4D97-AF65-F5344CB8AC3E}">
        <p14:creationId xmlns:p14="http://schemas.microsoft.com/office/powerpoint/2010/main" val="78698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Background to LeDeR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LeDeR was established as a pilot in 2015 and rolled out nationally in 2017. </a:t>
            </a:r>
            <a:r>
              <a:rPr lang="en-GB" sz="1200" dirty="0">
                <a:effectLst/>
                <a:latin typeface="Arial" panose="020B0604020202020204" pitchFamily="34" charset="0"/>
                <a:ea typeface="Calibri" panose="020F0502020204030204" pitchFamily="34" charset="0"/>
              </a:rPr>
              <a:t>LeDeR is short for a programme called Learning from Lives and Deaths of people with a Learning Disability and Autistic People. Every death of someone with a learning disability (aged 4 and over) and every autistic adult (aged 18 and over with a clinical diagnosis of autism) that the LeDeR Programme is told about is reviewed by an independent reviewer.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dirty="0">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effectLst/>
                <a:latin typeface="Arial" panose="020B0604020202020204" pitchFamily="34" charset="0"/>
              </a:rPr>
              <a:t>Not every death is notified to LeDeR. </a:t>
            </a:r>
            <a:r>
              <a:rPr lang="en-GB" sz="1800" b="0" i="0" u="none" strike="noStrike" baseline="0" dirty="0">
                <a:solidFill>
                  <a:srgbClr val="000000"/>
                </a:solidFill>
                <a:latin typeface="Arial" panose="020B0604020202020204" pitchFamily="34" charset="0"/>
              </a:rPr>
              <a:t>When a notification is received it is checked by a service known as Data Services for Commissioners Regional Offices (DSCRO) before appearing in the Local Area Coordinators (LAC)  list of reviews.</a:t>
            </a:r>
          </a:p>
          <a:p>
            <a:pPr marL="342900" indent="-342900">
              <a:buFont typeface="+mj-lt"/>
              <a:buAutoNum type="arabicPeriod"/>
            </a:pPr>
            <a:r>
              <a:rPr lang="en-GB" sz="1800" b="0" i="0" u="none" strike="noStrike" baseline="0" dirty="0">
                <a:solidFill>
                  <a:srgbClr val="000000"/>
                </a:solidFill>
                <a:latin typeface="Arial" panose="020B0604020202020204" pitchFamily="34" charset="0"/>
              </a:rPr>
              <a:t>This process checks that the individual was a real person by checking their NHS number and personal information against the NHS Personal Demographic Service PDS database. The notification is  also checked against the national data opt-out repository to ensure that the person did not opt out of sharing their information for purposes other than direct care. </a:t>
            </a:r>
            <a:endParaRPr lang="en-GB" dirty="0"/>
          </a:p>
        </p:txBody>
      </p:sp>
      <p:sp>
        <p:nvSpPr>
          <p:cNvPr id="4" name="Slide Number Placeholder 3"/>
          <p:cNvSpPr>
            <a:spLocks noGrp="1"/>
          </p:cNvSpPr>
          <p:nvPr>
            <p:ph type="sldNum" sz="quarter" idx="5"/>
          </p:nvPr>
        </p:nvSpPr>
        <p:spPr/>
        <p:txBody>
          <a:bodyPr/>
          <a:lstStyle/>
          <a:p>
            <a:fld id="{2E221B35-D793-4D7D-8A63-DA4D5D3C070D}" type="slidenum">
              <a:rPr lang="en-GB" smtClean="0"/>
              <a:pPr/>
              <a:t>6</a:t>
            </a:fld>
            <a:endParaRPr lang="en-GB" dirty="0"/>
          </a:p>
        </p:txBody>
      </p:sp>
    </p:spTree>
    <p:extLst>
      <p:ext uri="{BB962C8B-B14F-4D97-AF65-F5344CB8AC3E}">
        <p14:creationId xmlns:p14="http://schemas.microsoft.com/office/powerpoint/2010/main" val="360817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dirty="0">
                <a:effectLst/>
                <a:latin typeface="Arial" panose="020B0604020202020204" pitchFamily="34" charset="0"/>
                <a:ea typeface="Calibri" panose="020F0502020204030204" pitchFamily="34" charset="0"/>
                <a:cs typeface="Times New Roman" panose="02020603050405020304" pitchFamily="18" charset="0"/>
              </a:rPr>
              <a:t>What is LeDeR?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Tree>
    <p:extLst>
      <p:ext uri="{BB962C8B-B14F-4D97-AF65-F5344CB8AC3E}">
        <p14:creationId xmlns:p14="http://schemas.microsoft.com/office/powerpoint/2010/main" val="312159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Health Inequalities</a:t>
            </a:r>
          </a:p>
          <a:p>
            <a:pPr marL="228600" indent="-228600">
              <a:buFont typeface="+mj-lt"/>
              <a:buAutoNum type="arabicPeriod"/>
            </a:pPr>
            <a:r>
              <a:rPr lang="en-GB" dirty="0"/>
              <a:t>The Improving Health and Lives Learning Disabilities Observatory (IHAL) identified the health inequalities from national data: </a:t>
            </a:r>
          </a:p>
          <a:p>
            <a:pPr marL="228600" indent="-228600">
              <a:buFont typeface="+mj-lt"/>
              <a:buAutoNum type="arabicPeriod"/>
            </a:pPr>
            <a:endParaRPr lang="en-GB" dirty="0"/>
          </a:p>
          <a:p>
            <a:pPr marL="228600" indent="-228600">
              <a:buFont typeface="+mj-lt"/>
              <a:buAutoNum type="alphaLcParenR"/>
            </a:pPr>
            <a:r>
              <a:rPr lang="en-GB" dirty="0"/>
              <a:t>People with learning disabilities have a shorter life expectancy and increased risk of early death when compared to the general population. Mortality rates among people with moderate to severe learning disabilities are three times higher than in the general population, with mortality being particularly high for young adults, women and people with Down’s syndrome. </a:t>
            </a:r>
          </a:p>
          <a:p>
            <a:pPr marL="228600" indent="-228600">
              <a:buFont typeface="+mj-lt"/>
              <a:buAutoNum type="alphaLcParenR"/>
            </a:pPr>
            <a:r>
              <a:rPr lang="en-GB" dirty="0"/>
              <a:t>Health screening of adults with learning disabilities registered with GPs reveals high levels of unmet physical and mental health needs. </a:t>
            </a:r>
          </a:p>
          <a:p>
            <a:pPr marL="228600" indent="-228600">
              <a:buFont typeface="+mj-lt"/>
              <a:buAutoNum type="alphaLcParenR"/>
            </a:pPr>
            <a:r>
              <a:rPr lang="en-GB" dirty="0"/>
              <a:t>0.6% of patients with learning disability were registered as being in need of palliative care and support compared to 0.3% in patients without learning disabilities. </a:t>
            </a:r>
          </a:p>
          <a:p>
            <a:pPr marL="228600" indent="-228600">
              <a:buFont typeface="+mj-lt"/>
              <a:buAutoNum type="alphaLcParenR"/>
            </a:pPr>
            <a:r>
              <a:rPr lang="en-GB" dirty="0"/>
              <a:t>Coronary heart disease is a leading cause of death amongst people with learning disabilities (14%-20%) with rates expected to increase due to increased longevity and lifestyle changes associated with community living. Almost half of all people with Down’s syndrome are affected by congenital heart defects.  </a:t>
            </a:r>
          </a:p>
          <a:p>
            <a:pPr marL="228600" indent="-228600">
              <a:buFont typeface="+mj-lt"/>
              <a:buAutoNum type="alphaLcParenR"/>
            </a:pPr>
            <a:r>
              <a:rPr lang="en-GB" dirty="0"/>
              <a:t>7.8% of GPs recorded people with a learning disability having a diagnosis of severe mental illness compared with 0.87% of people without a learning disability. </a:t>
            </a:r>
          </a:p>
          <a:p>
            <a:pPr marL="228600" indent="-228600">
              <a:buFont typeface="+mj-lt"/>
              <a:buAutoNum type="alphaLcParenR"/>
            </a:pPr>
            <a:r>
              <a:rPr lang="en-GB" dirty="0"/>
              <a:t>8.4% of people with a learning disability had a diagnosis of asthma compared with 6% of those without learning disability. Rates were higher for boys, peaking in the teenage years. </a:t>
            </a:r>
          </a:p>
          <a:p>
            <a:pPr marL="228600" indent="-228600">
              <a:buFont typeface="+mj-lt"/>
              <a:buAutoNum type="alphaLcParenR"/>
            </a:pPr>
            <a:r>
              <a:rPr lang="en-GB" dirty="0"/>
              <a:t>Respiratory disease is possibly the leading cause of death for people with learning disabilities (46%-52%), with rates much higher than for the general population (15%- 17%).  See LeDeR Annual Report</a:t>
            </a:r>
          </a:p>
          <a:p>
            <a:endParaRPr lang="en-GB" dirty="0"/>
          </a:p>
          <a:p>
            <a:pPr marL="0" indent="0">
              <a:buFont typeface="+mj-lt"/>
              <a:buNone/>
            </a:pPr>
            <a:r>
              <a:rPr lang="en-GB" dirty="0"/>
              <a:t>2. The table on the right provides the prevalence rates for those people in Gloucestershire when compared to the general population.  You can see that someone with a learning disability is 20 times more likely to have epilepsy than someone without.</a:t>
            </a:r>
          </a:p>
          <a:p>
            <a:endParaRPr lang="en-GB" dirty="0"/>
          </a:p>
          <a:p>
            <a:endParaRPr lang="en-GB" dirty="0"/>
          </a:p>
        </p:txBody>
      </p:sp>
      <p:sp>
        <p:nvSpPr>
          <p:cNvPr id="4" name="Slide Number Placeholder 3"/>
          <p:cNvSpPr>
            <a:spLocks noGrp="1"/>
          </p:cNvSpPr>
          <p:nvPr>
            <p:ph type="sldNum" sz="quarter" idx="5"/>
          </p:nvPr>
        </p:nvSpPr>
        <p:spPr/>
        <p:txBody>
          <a:bodyPr/>
          <a:lstStyle/>
          <a:p>
            <a:fld id="{0B62BE77-FBB0-4F15-8797-8A7B90DBAB3A}" type="slidenum">
              <a:rPr lang="en-GB" smtClean="0"/>
              <a:t>8</a:t>
            </a:fld>
            <a:endParaRPr lang="en-GB"/>
          </a:p>
        </p:txBody>
      </p:sp>
    </p:spTree>
    <p:extLst>
      <p:ext uri="{BB962C8B-B14F-4D97-AF65-F5344CB8AC3E}">
        <p14:creationId xmlns:p14="http://schemas.microsoft.com/office/powerpoint/2010/main" val="3591032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descr="PP_Background3.jpg"/>
          <p:cNvPicPr>
            <a:picLocks noChangeAspect="1"/>
          </p:cNvPicPr>
          <p:nvPr userDrawn="1"/>
        </p:nvPicPr>
        <p:blipFill>
          <a:blip r:embed="rId2"/>
          <a:stretch>
            <a:fillRect/>
          </a:stretch>
        </p:blipFill>
        <p:spPr>
          <a:xfrm>
            <a:off x="0" y="201"/>
            <a:ext cx="9144000" cy="5143098"/>
          </a:xfrm>
          <a:prstGeom prst="rect">
            <a:avLst/>
          </a:prstGeom>
        </p:spPr>
      </p:pic>
      <p:sp>
        <p:nvSpPr>
          <p:cNvPr id="2" name="Title 1"/>
          <p:cNvSpPr>
            <a:spLocks noGrp="1"/>
          </p:cNvSpPr>
          <p:nvPr>
            <p:ph type="ctrTitle" hasCustomPrompt="1"/>
          </p:nvPr>
        </p:nvSpPr>
        <p:spPr>
          <a:xfrm>
            <a:off x="685800" y="1597819"/>
            <a:ext cx="7772400" cy="1102519"/>
          </a:xfrm>
        </p:spPr>
        <p:txBody>
          <a:bodyPr>
            <a:normAutofit/>
          </a:bodyPr>
          <a:lstStyle>
            <a:lvl1pPr algn="ctr">
              <a:defRPr sz="3200">
                <a:solidFill>
                  <a:schemeClr val="bg1"/>
                </a:solidFill>
              </a:defRPr>
            </a:lvl1pPr>
          </a:lstStyle>
          <a:p>
            <a:r>
              <a:rPr lang="en-GB" dirty="0"/>
              <a:t>PRESENTATION TITLE</a:t>
            </a:r>
          </a:p>
        </p:txBody>
      </p:sp>
      <p:sp>
        <p:nvSpPr>
          <p:cNvPr id="3" name="Subtitle 2"/>
          <p:cNvSpPr>
            <a:spLocks noGrp="1"/>
          </p:cNvSpPr>
          <p:nvPr>
            <p:ph type="subTitle" idx="1" hasCustomPrompt="1"/>
          </p:nvPr>
        </p:nvSpPr>
        <p:spPr>
          <a:xfrm>
            <a:off x="1371600" y="2571750"/>
            <a:ext cx="6400800" cy="4000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name/title</a:t>
            </a:r>
          </a:p>
        </p:txBody>
      </p:sp>
      <p:sp>
        <p:nvSpPr>
          <p:cNvPr id="7" name="Text Placeholder 6"/>
          <p:cNvSpPr>
            <a:spLocks noGrp="1"/>
          </p:cNvSpPr>
          <p:nvPr>
            <p:ph type="body" sz="quarter" idx="10" hasCustomPrompt="1"/>
          </p:nvPr>
        </p:nvSpPr>
        <p:spPr>
          <a:xfrm>
            <a:off x="1371600" y="2914650"/>
            <a:ext cx="6400800" cy="400050"/>
          </a:xfrm>
        </p:spPr>
        <p:txBody>
          <a:bodyPr/>
          <a:lstStyle>
            <a:lvl1pPr algn="ctr">
              <a:buNone/>
              <a:defRPr>
                <a:solidFill>
                  <a:schemeClr val="bg1"/>
                </a:solidFill>
              </a:defRPr>
            </a:lvl1pPr>
          </a:lstStyle>
          <a:p>
            <a:pPr lvl="0"/>
            <a:r>
              <a:rPr lang="en-US" dirty="0"/>
              <a:t>Date</a:t>
            </a:r>
          </a:p>
        </p:txBody>
      </p:sp>
    </p:spTree>
    <p:extLst>
      <p:ext uri="{BB962C8B-B14F-4D97-AF65-F5344CB8AC3E}">
        <p14:creationId xmlns:p14="http://schemas.microsoft.com/office/powerpoint/2010/main" val="1398541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9D8CF1-908F-458C-BD2B-05D476F24CCC}"/>
              </a:ext>
            </a:extLst>
          </p:cNvPr>
          <p:cNvSpPr/>
          <p:nvPr/>
        </p:nvSpPr>
        <p:spPr>
          <a:xfrm>
            <a:off x="0" y="0"/>
            <a:ext cx="9144000" cy="5143500"/>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9F7BB7CF-3E01-40B3-9227-310CECF3C056}"/>
              </a:ext>
            </a:extLst>
          </p:cNvPr>
          <p:cNvPicPr>
            <a:picLocks noChangeAspect="1"/>
          </p:cNvPicPr>
          <p:nvPr/>
        </p:nvPicPr>
        <p:blipFill>
          <a:blip r:embed="rId2"/>
          <a:stretch>
            <a:fillRect/>
          </a:stretch>
        </p:blipFill>
        <p:spPr>
          <a:xfrm>
            <a:off x="8184498" y="202645"/>
            <a:ext cx="698232" cy="284027"/>
          </a:xfrm>
          <a:prstGeom prst="rect">
            <a:avLst/>
          </a:prstGeom>
        </p:spPr>
      </p:pic>
      <p:sp>
        <p:nvSpPr>
          <p:cNvPr id="5" name="Content Placeholder 11">
            <a:extLst>
              <a:ext uri="{FF2B5EF4-FFF2-40B4-BE49-F238E27FC236}">
                <a16:creationId xmlns:a16="http://schemas.microsoft.com/office/drawing/2014/main" id="{382DDD15-DBD4-4BDE-8492-3997F955ADE3}"/>
              </a:ext>
            </a:extLst>
          </p:cNvPr>
          <p:cNvSpPr>
            <a:spLocks noGrp="1"/>
          </p:cNvSpPr>
          <p:nvPr>
            <p:ph sz="quarter" idx="11"/>
          </p:nvPr>
        </p:nvSpPr>
        <p:spPr>
          <a:xfrm>
            <a:off x="457200" y="2931261"/>
            <a:ext cx="6648451" cy="50079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vert="horz" lIns="0" tIns="44439" rIns="0" bIns="44439" rtlCol="0" anchor="ctr">
            <a:normAutofit/>
          </a:bodyPr>
          <a:lstStyle>
            <a:lvl1pPr>
              <a:defRPr kumimoji="0" lang="en-US" sz="1650" b="1" i="0" u="none" strike="noStrike" cap="none" spc="0" normalizeH="0" baseline="0" dirty="0" smtClean="0">
                <a:ln>
                  <a:noFill/>
                </a:ln>
                <a:solidFill>
                  <a:schemeClr val="bg1"/>
                </a:solidFill>
                <a:effectLst/>
                <a:uLnTx/>
                <a:uFillTx/>
                <a:latin typeface="Segoe UI" panose="020B0502040204020203" pitchFamily="34" charset="0"/>
                <a:ea typeface="+mj-ea"/>
                <a:cs typeface="Arial"/>
              </a:defRPr>
            </a:lvl1pPr>
            <a:lvl2pPr marL="171450" indent="0">
              <a:buNone/>
              <a:defRPr lang="en-US" sz="1350" dirty="0" smtClean="0"/>
            </a:lvl2pPr>
            <a:lvl3pPr>
              <a:defRPr lang="en-US" sz="1350" dirty="0" smtClean="0"/>
            </a:lvl3pPr>
            <a:lvl4pPr>
              <a:defRPr lang="en-US" dirty="0" smtClean="0"/>
            </a:lvl4pPr>
            <a:lvl5pPr>
              <a:defRPr lang="en-GB" dirty="0"/>
            </a:lvl5pPr>
          </a:lstStyle>
          <a:p>
            <a:pPr marL="0" marR="0" lvl="0" indent="0" defTabSz="342900" fontAlgn="auto">
              <a:lnSpc>
                <a:spcPct val="100000"/>
              </a:lnSpc>
              <a:spcBef>
                <a:spcPct val="0"/>
              </a:spcBef>
              <a:spcAft>
                <a:spcPts val="0"/>
              </a:spcAft>
              <a:buClrTx/>
              <a:buSzTx/>
              <a:buFontTx/>
              <a:buNone/>
              <a:tabLst/>
            </a:pPr>
            <a:r>
              <a:rPr lang="en-US"/>
              <a:t>Click to edit Master text styles</a:t>
            </a:r>
          </a:p>
        </p:txBody>
      </p:sp>
    </p:spTree>
    <p:extLst>
      <p:ext uri="{BB962C8B-B14F-4D97-AF65-F5344CB8AC3E}">
        <p14:creationId xmlns:p14="http://schemas.microsoft.com/office/powerpoint/2010/main" val="419454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645843-A366-4D47-A49E-4901AA1DFFDD}"/>
              </a:ext>
            </a:extLst>
          </p:cNvPr>
          <p:cNvSpPr/>
          <p:nvPr/>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Content Placeholder 11">
            <a:extLst>
              <a:ext uri="{FF2B5EF4-FFF2-40B4-BE49-F238E27FC236}">
                <a16:creationId xmlns:a16="http://schemas.microsoft.com/office/drawing/2014/main" id="{B9289A9E-4A02-4DC3-BF4D-0D0C3230ED93}"/>
              </a:ext>
            </a:extLst>
          </p:cNvPr>
          <p:cNvSpPr>
            <a:spLocks noGrp="1"/>
          </p:cNvSpPr>
          <p:nvPr>
            <p:ph sz="quarter" idx="11"/>
          </p:nvPr>
        </p:nvSpPr>
        <p:spPr>
          <a:xfrm>
            <a:off x="457200" y="2931261"/>
            <a:ext cx="6648451" cy="50079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vert="horz" lIns="0" tIns="44439" rIns="0" bIns="44439" rtlCol="0" anchor="ctr">
            <a:normAutofit/>
          </a:bodyPr>
          <a:lstStyle>
            <a:lvl1pPr>
              <a:defRPr kumimoji="0" lang="en-US" sz="1650" b="1" i="0" u="none" strike="noStrike" cap="none" spc="0" normalizeH="0" baseline="0" dirty="0" smtClean="0">
                <a:ln>
                  <a:noFill/>
                </a:ln>
                <a:solidFill>
                  <a:schemeClr val="bg1"/>
                </a:solidFill>
                <a:effectLst/>
                <a:uLnTx/>
                <a:uFillTx/>
                <a:latin typeface="Segoe UI" panose="020B0502040204020203" pitchFamily="34" charset="0"/>
                <a:ea typeface="+mj-ea"/>
                <a:cs typeface="Arial"/>
              </a:defRPr>
            </a:lvl1pPr>
            <a:lvl2pPr marL="171450" indent="0">
              <a:buNone/>
              <a:defRPr lang="en-US" sz="1350" dirty="0" smtClean="0"/>
            </a:lvl2pPr>
            <a:lvl3pPr>
              <a:defRPr lang="en-US" sz="1350" dirty="0" smtClean="0"/>
            </a:lvl3pPr>
            <a:lvl4pPr>
              <a:defRPr lang="en-US" dirty="0" smtClean="0"/>
            </a:lvl4pPr>
            <a:lvl5pPr>
              <a:defRPr lang="en-GB" dirty="0"/>
            </a:lvl5pPr>
          </a:lstStyle>
          <a:p>
            <a:pPr marL="0" marR="0" lvl="0" indent="0" defTabSz="342900" fontAlgn="auto">
              <a:lnSpc>
                <a:spcPct val="100000"/>
              </a:lnSpc>
              <a:spcBef>
                <a:spcPct val="0"/>
              </a:spcBef>
              <a:spcAft>
                <a:spcPts val="0"/>
              </a:spcAft>
              <a:buClrTx/>
              <a:buSzTx/>
              <a:buFontTx/>
              <a:buNone/>
              <a:tabLst/>
            </a:pPr>
            <a:r>
              <a:rPr lang="en-US"/>
              <a:t>Click to edit Master text styles</a:t>
            </a:r>
          </a:p>
        </p:txBody>
      </p:sp>
      <p:pic>
        <p:nvPicPr>
          <p:cNvPr id="5" name="Picture 4">
            <a:extLst>
              <a:ext uri="{FF2B5EF4-FFF2-40B4-BE49-F238E27FC236}">
                <a16:creationId xmlns:a16="http://schemas.microsoft.com/office/drawing/2014/main" id="{A6866F7E-1342-4B6B-9432-F0621F3BA94A}"/>
              </a:ext>
            </a:extLst>
          </p:cNvPr>
          <p:cNvPicPr>
            <a:picLocks noChangeAspect="1"/>
          </p:cNvPicPr>
          <p:nvPr/>
        </p:nvPicPr>
        <p:blipFill>
          <a:blip r:embed="rId2"/>
          <a:stretch>
            <a:fillRect/>
          </a:stretch>
        </p:blipFill>
        <p:spPr>
          <a:xfrm>
            <a:off x="8184498" y="202645"/>
            <a:ext cx="698232" cy="284027"/>
          </a:xfrm>
          <a:prstGeom prst="rect">
            <a:avLst/>
          </a:prstGeom>
        </p:spPr>
      </p:pic>
    </p:spTree>
    <p:extLst>
      <p:ext uri="{BB962C8B-B14F-4D97-AF65-F5344CB8AC3E}">
        <p14:creationId xmlns:p14="http://schemas.microsoft.com/office/powerpoint/2010/main" val="2408665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449539" y="2745366"/>
            <a:ext cx="7886700" cy="517156"/>
          </a:xfrm>
          <a:prstGeom prst="rect">
            <a:avLst/>
          </a:prstGeom>
        </p:spPr>
        <p:txBody>
          <a:bodyPr/>
          <a:lstStyle>
            <a:lvl1pPr>
              <a:defRPr sz="27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449539" y="3273716"/>
            <a:ext cx="6858000" cy="354933"/>
          </a:xfrm>
          <a:prstGeom prst="rect">
            <a:avLst/>
          </a:prstGeom>
        </p:spPr>
        <p:txBody>
          <a:bodyPr/>
          <a:lstStyle>
            <a:lvl1pPr marL="0" indent="0" algn="l">
              <a:buNone/>
              <a:defRPr sz="1350" b="0" i="0" baseline="0">
                <a:solidFill>
                  <a:srgbClr val="005EB8"/>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Date</a:t>
            </a:r>
          </a:p>
        </p:txBody>
      </p:sp>
      <p:pic>
        <p:nvPicPr>
          <p:cNvPr id="5" name="Content Placeholder 16">
            <a:extLst>
              <a:ext uri="{FF2B5EF4-FFF2-40B4-BE49-F238E27FC236}">
                <a16:creationId xmlns:a16="http://schemas.microsoft.com/office/drawing/2014/main" id="{5FDDE1C8-218E-4901-92BB-E0ADB27DCE4B}"/>
              </a:ext>
            </a:extLst>
          </p:cNvPr>
          <p:cNvPicPr>
            <a:picLocks noChangeAspect="1"/>
          </p:cNvPicPr>
          <p:nvPr/>
        </p:nvPicPr>
        <p:blipFill>
          <a:blip r:embed="rId2"/>
          <a:stretch>
            <a:fillRect/>
          </a:stretch>
        </p:blipFill>
        <p:spPr>
          <a:xfrm>
            <a:off x="0" y="4758928"/>
            <a:ext cx="9144000" cy="232099"/>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p:nvSpPr>
        <p:spPr>
          <a:xfrm>
            <a:off x="2575560" y="4344707"/>
            <a:ext cx="3992880" cy="304800"/>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spcAft>
                <a:spcPts val="0"/>
              </a:spcAft>
            </a:pPr>
            <a:r>
              <a:rPr lang="en-GB" sz="135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9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45B025E-5916-4914-98B2-05DB9ED0BEF7}"/>
              </a:ext>
            </a:extLst>
          </p:cNvPr>
          <p:cNvPicPr>
            <a:picLocks noChangeAspect="1"/>
          </p:cNvPicPr>
          <p:nvPr/>
        </p:nvPicPr>
        <p:blipFill>
          <a:blip r:embed="rId3"/>
          <a:stretch>
            <a:fillRect/>
          </a:stretch>
        </p:blipFill>
        <p:spPr>
          <a:xfrm>
            <a:off x="8184498" y="202645"/>
            <a:ext cx="698232" cy="284027"/>
          </a:xfrm>
          <a:prstGeom prst="rect">
            <a:avLst/>
          </a:prstGeom>
        </p:spPr>
      </p:pic>
    </p:spTree>
    <p:extLst>
      <p:ext uri="{BB962C8B-B14F-4D97-AF65-F5344CB8AC3E}">
        <p14:creationId xmlns:p14="http://schemas.microsoft.com/office/powerpoint/2010/main" val="227295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AC62-6909-C24F-83D4-0BD4CC74A066}"/>
              </a:ext>
            </a:extLst>
          </p:cNvPr>
          <p:cNvSpPr>
            <a:spLocks noGrp="1"/>
          </p:cNvSpPr>
          <p:nvPr>
            <p:ph type="ctrTitle"/>
          </p:nvPr>
        </p:nvSpPr>
        <p:spPr>
          <a:xfrm>
            <a:off x="1143000" y="841772"/>
            <a:ext cx="6858000" cy="1790700"/>
          </a:xfrm>
        </p:spPr>
        <p:txBody>
          <a:bodyPr anchor="b"/>
          <a:lstStyle>
            <a:lvl1pPr algn="ctr">
              <a:defRPr sz="3656"/>
            </a:lvl1pPr>
          </a:lstStyle>
          <a:p>
            <a:r>
              <a:rPr lang="en-GB"/>
              <a:t>Click to edit Master title style</a:t>
            </a:r>
            <a:endParaRPr lang="en-US"/>
          </a:p>
        </p:txBody>
      </p:sp>
      <p:sp>
        <p:nvSpPr>
          <p:cNvPr id="3" name="Subtitle 2">
            <a:extLst>
              <a:ext uri="{FF2B5EF4-FFF2-40B4-BE49-F238E27FC236}">
                <a16:creationId xmlns:a16="http://schemas.microsoft.com/office/drawing/2014/main" id="{E2D22E43-D324-6D40-9F81-00430CFFFF68}"/>
              </a:ext>
            </a:extLst>
          </p:cNvPr>
          <p:cNvSpPr>
            <a:spLocks noGrp="1"/>
          </p:cNvSpPr>
          <p:nvPr>
            <p:ph type="subTitle" idx="1"/>
          </p:nvPr>
        </p:nvSpPr>
        <p:spPr>
          <a:xfrm>
            <a:off x="1143000" y="2701528"/>
            <a:ext cx="6858000" cy="124182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B8E22DE-27A5-FA42-81C1-71C0BA2266A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C20F80C-5346-EC43-A74C-36EC99E6D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7CA47-831F-1449-A6C7-8BB7DE457376}"/>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3550027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BAE5F-E64B-144D-A831-8A149F3232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6C53DC-FFAD-7944-A624-A7E8C989379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E1D5D9-724E-744A-963C-E24FE98B6B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4204920-AD4C-274B-B47A-EDF055D19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3578D-F035-3B47-B46D-6313FC31E9AC}"/>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850614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C266-959A-5F44-805D-0CBC40D8686A}"/>
              </a:ext>
            </a:extLst>
          </p:cNvPr>
          <p:cNvSpPr>
            <a:spLocks noGrp="1"/>
          </p:cNvSpPr>
          <p:nvPr>
            <p:ph type="title"/>
          </p:nvPr>
        </p:nvSpPr>
        <p:spPr>
          <a:xfrm>
            <a:off x="624254" y="1282306"/>
            <a:ext cx="7886700" cy="2139553"/>
          </a:xfrm>
        </p:spPr>
        <p:txBody>
          <a:bodyPr anchor="b"/>
          <a:lstStyle>
            <a:lvl1pPr>
              <a:defRPr sz="3656"/>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E1C4DCF-8F38-E141-82DC-0E86C68777D6}"/>
              </a:ext>
            </a:extLst>
          </p:cNvPr>
          <p:cNvSpPr>
            <a:spLocks noGrp="1"/>
          </p:cNvSpPr>
          <p:nvPr>
            <p:ph type="body" idx="1"/>
          </p:nvPr>
        </p:nvSpPr>
        <p:spPr>
          <a:xfrm>
            <a:off x="624254" y="3442100"/>
            <a:ext cx="7886700" cy="1125140"/>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3AB793-37BD-3C4A-865E-C3C881E33D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A6946A-0FEE-B749-8BB0-405FC6ABF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9CACA-8799-8443-8BC0-3B325107ED97}"/>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28550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80D1-D95C-0840-910F-0B3E559A263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B6305C-0E12-4C4C-BA8F-8FF94732561B}"/>
              </a:ext>
            </a:extLst>
          </p:cNvPr>
          <p:cNvSpPr>
            <a:spLocks noGrp="1"/>
          </p:cNvSpPr>
          <p:nvPr>
            <p:ph sz="half" idx="1"/>
          </p:nvPr>
        </p:nvSpPr>
        <p:spPr>
          <a:xfrm>
            <a:off x="628652" y="1369219"/>
            <a:ext cx="3873011"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1E7FB69-8B10-C541-B62E-986BD9E9B76F}"/>
              </a:ext>
            </a:extLst>
          </p:cNvPr>
          <p:cNvSpPr>
            <a:spLocks noGrp="1"/>
          </p:cNvSpPr>
          <p:nvPr>
            <p:ph sz="half" idx="2"/>
          </p:nvPr>
        </p:nvSpPr>
        <p:spPr>
          <a:xfrm>
            <a:off x="4642339" y="1369219"/>
            <a:ext cx="3873012"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2815E46-970C-E846-8243-5F6196E6709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B88474-1BAC-AC41-8442-84501A606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E597-8669-D945-8977-657912BC6B47}"/>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130082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1929-A965-D94C-9E7F-8620A2D73F4A}"/>
              </a:ext>
            </a:extLst>
          </p:cNvPr>
          <p:cNvSpPr>
            <a:spLocks noGrp="1"/>
          </p:cNvSpPr>
          <p:nvPr>
            <p:ph type="title"/>
          </p:nvPr>
        </p:nvSpPr>
        <p:spPr>
          <a:xfrm>
            <a:off x="630116" y="273847"/>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DE9777-838E-D447-ABD7-C9169575C775}"/>
              </a:ext>
            </a:extLst>
          </p:cNvPr>
          <p:cNvSpPr>
            <a:spLocks noGrp="1"/>
          </p:cNvSpPr>
          <p:nvPr>
            <p:ph type="body" idx="1"/>
          </p:nvPr>
        </p:nvSpPr>
        <p:spPr>
          <a:xfrm>
            <a:off x="630115" y="1260872"/>
            <a:ext cx="3868616" cy="617934"/>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GB"/>
              <a:t>Click to edit Master text styles</a:t>
            </a:r>
          </a:p>
        </p:txBody>
      </p:sp>
      <p:sp>
        <p:nvSpPr>
          <p:cNvPr id="4" name="Content Placeholder 3">
            <a:extLst>
              <a:ext uri="{FF2B5EF4-FFF2-40B4-BE49-F238E27FC236}">
                <a16:creationId xmlns:a16="http://schemas.microsoft.com/office/drawing/2014/main" id="{A9C50770-BFAC-084E-B1D1-3E08FBA2F06A}"/>
              </a:ext>
            </a:extLst>
          </p:cNvPr>
          <p:cNvSpPr>
            <a:spLocks noGrp="1"/>
          </p:cNvSpPr>
          <p:nvPr>
            <p:ph sz="half" idx="2"/>
          </p:nvPr>
        </p:nvSpPr>
        <p:spPr>
          <a:xfrm>
            <a:off x="630115" y="1878806"/>
            <a:ext cx="3868616"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259B885-7F4B-6448-B133-CD5FCE2390D2}"/>
              </a:ext>
            </a:extLst>
          </p:cNvPr>
          <p:cNvSpPr>
            <a:spLocks noGrp="1"/>
          </p:cNvSpPr>
          <p:nvPr>
            <p:ph type="body" sz="quarter" idx="3"/>
          </p:nvPr>
        </p:nvSpPr>
        <p:spPr>
          <a:xfrm>
            <a:off x="4629153" y="1260872"/>
            <a:ext cx="3887665" cy="617934"/>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GB"/>
              <a:t>Click to edit Master text styles</a:t>
            </a:r>
          </a:p>
        </p:txBody>
      </p:sp>
      <p:sp>
        <p:nvSpPr>
          <p:cNvPr id="6" name="Content Placeholder 5">
            <a:extLst>
              <a:ext uri="{FF2B5EF4-FFF2-40B4-BE49-F238E27FC236}">
                <a16:creationId xmlns:a16="http://schemas.microsoft.com/office/drawing/2014/main" id="{FC5C3F4A-9E21-6A41-99BF-59BE6CFF5AA3}"/>
              </a:ext>
            </a:extLst>
          </p:cNvPr>
          <p:cNvSpPr>
            <a:spLocks noGrp="1"/>
          </p:cNvSpPr>
          <p:nvPr>
            <p:ph sz="quarter" idx="4"/>
          </p:nvPr>
        </p:nvSpPr>
        <p:spPr>
          <a:xfrm>
            <a:off x="4629153" y="1878806"/>
            <a:ext cx="3887665"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738E4C8-7B3A-7C4D-9370-FA8056B9FD5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5E591BD-9C75-6049-8A6D-5F7F05BE93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3015A-03E2-ED4E-9DC0-1D6C532B94E6}"/>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3365130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5FA3-FC2B-4546-8818-2C0186A15C9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423F15D-0DC4-0C4C-A1A3-ACC02C5FA07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361A73B-3AE0-FE48-A0B5-2300B3FC4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20F473-2C9B-8E4E-8A33-46F0F6E56F42}"/>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164283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86FD8-5AEA-B247-A703-F644DFC18C5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19CCAC5-146C-4340-88D8-82BF5BB1D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274A9E-A3BD-EF43-B752-25F4F0FA38C3}"/>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3946837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6" name="Picture 5" descr="PP_Background32.jpg"/>
          <p:cNvPicPr>
            <a:picLocks noChangeAspect="1"/>
          </p:cNvPicPr>
          <p:nvPr userDrawn="1"/>
        </p:nvPicPr>
        <p:blipFill>
          <a:blip r:embed="rId2"/>
          <a:stretch>
            <a:fillRect/>
          </a:stretch>
        </p:blipFill>
        <p:spPr>
          <a:xfrm>
            <a:off x="0" y="19452"/>
            <a:ext cx="9144000" cy="5143098"/>
          </a:xfrm>
          <a:prstGeom prst="rect">
            <a:avLst/>
          </a:prstGeom>
        </p:spPr>
      </p:pic>
      <p:sp>
        <p:nvSpPr>
          <p:cNvPr id="2" name="Title 1"/>
          <p:cNvSpPr>
            <a:spLocks noGrp="1"/>
          </p:cNvSpPr>
          <p:nvPr>
            <p:ph type="title" hasCustomPrompt="1"/>
          </p:nvPr>
        </p:nvSpPr>
        <p:spPr>
          <a:xfrm>
            <a:off x="107504" y="-539"/>
            <a:ext cx="8805664" cy="857250"/>
          </a:xfrm>
        </p:spPr>
        <p:txBody>
          <a:bodyPr>
            <a:normAutofit/>
          </a:bodyPr>
          <a:lstStyle>
            <a:lvl1pPr algn="l">
              <a:defRPr sz="2800" b="1" baseline="0">
                <a:solidFill>
                  <a:srgbClr val="0070C0"/>
                </a:solidFill>
                <a:latin typeface="Arial" panose="020B0604020202020204" pitchFamily="34" charset="0"/>
                <a:cs typeface="Arial" panose="020B0604020202020204" pitchFamily="34" charset="0"/>
              </a:defRPr>
            </a:lvl1pPr>
          </a:lstStyle>
          <a:p>
            <a:r>
              <a:rPr lang="en-US" dirty="0"/>
              <a:t>Click to edit slide title</a:t>
            </a:r>
            <a:endParaRPr lang="en-GB" dirty="0"/>
          </a:p>
        </p:txBody>
      </p:sp>
      <p:sp>
        <p:nvSpPr>
          <p:cNvPr id="3" name="Content Placeholder 2"/>
          <p:cNvSpPr>
            <a:spLocks noGrp="1"/>
          </p:cNvSpPr>
          <p:nvPr>
            <p:ph idx="1" hasCustomPrompt="1"/>
          </p:nvPr>
        </p:nvSpPr>
        <p:spPr>
          <a:xfrm>
            <a:off x="107504" y="1005576"/>
            <a:ext cx="8856984" cy="3564396"/>
          </a:xfr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0"/>
          </p:nvPr>
        </p:nvSpPr>
        <p:spPr/>
        <p:txBody>
          <a:bodyPr/>
          <a:lstStyle/>
          <a:p>
            <a:fld id="{888C7B6D-059F-7047-97E8-91D473D6AC17}" type="slidenum">
              <a:rPr lang="en-US" smtClean="0"/>
              <a:pPr/>
              <a:t>‹#›</a:t>
            </a:fld>
            <a:endParaRPr lang="en-US"/>
          </a:p>
        </p:txBody>
      </p:sp>
    </p:spTree>
    <p:extLst>
      <p:ext uri="{BB962C8B-B14F-4D97-AF65-F5344CB8AC3E}">
        <p14:creationId xmlns:p14="http://schemas.microsoft.com/office/powerpoint/2010/main" val="4018817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D6A7-E3C8-7C43-A0D6-A5CA40D1D850}"/>
              </a:ext>
            </a:extLst>
          </p:cNvPr>
          <p:cNvSpPr>
            <a:spLocks noGrp="1"/>
          </p:cNvSpPr>
          <p:nvPr>
            <p:ph type="title"/>
          </p:nvPr>
        </p:nvSpPr>
        <p:spPr>
          <a:xfrm>
            <a:off x="630115" y="342900"/>
            <a:ext cx="2948354" cy="1200150"/>
          </a:xfrm>
        </p:spPr>
        <p:txBody>
          <a:bodyPr anchor="b"/>
          <a:lstStyle>
            <a:lvl1pPr>
              <a:defRPr sz="19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887083C-A0FC-2743-8EDF-3196BC9295BB}"/>
              </a:ext>
            </a:extLst>
          </p:cNvPr>
          <p:cNvSpPr>
            <a:spLocks noGrp="1"/>
          </p:cNvSpPr>
          <p:nvPr>
            <p:ph idx="1"/>
          </p:nvPr>
        </p:nvSpPr>
        <p:spPr>
          <a:xfrm>
            <a:off x="3887668" y="740571"/>
            <a:ext cx="4629149" cy="3655219"/>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369706-C31C-AE47-86DC-CAB26917018C}"/>
              </a:ext>
            </a:extLst>
          </p:cNvPr>
          <p:cNvSpPr>
            <a:spLocks noGrp="1"/>
          </p:cNvSpPr>
          <p:nvPr>
            <p:ph type="body" sz="half" idx="2"/>
          </p:nvPr>
        </p:nvSpPr>
        <p:spPr>
          <a:xfrm>
            <a:off x="630115" y="1543050"/>
            <a:ext cx="2948354" cy="2858691"/>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GB"/>
              <a:t>Click to edit Master text styles</a:t>
            </a:r>
          </a:p>
        </p:txBody>
      </p:sp>
      <p:sp>
        <p:nvSpPr>
          <p:cNvPr id="5" name="Date Placeholder 4">
            <a:extLst>
              <a:ext uri="{FF2B5EF4-FFF2-40B4-BE49-F238E27FC236}">
                <a16:creationId xmlns:a16="http://schemas.microsoft.com/office/drawing/2014/main" id="{77E3B4CF-7283-B04D-93F0-02C266B1A3D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AB5C1BB-33D0-B14C-A731-D9F1FFCCF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E3ED6-F122-A542-9C84-E7465F67BA72}"/>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1943329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D05A-9CDF-FB46-BAB2-99CC7231C00C}"/>
              </a:ext>
            </a:extLst>
          </p:cNvPr>
          <p:cNvSpPr>
            <a:spLocks noGrp="1"/>
          </p:cNvSpPr>
          <p:nvPr>
            <p:ph type="title"/>
          </p:nvPr>
        </p:nvSpPr>
        <p:spPr>
          <a:xfrm>
            <a:off x="630115" y="342900"/>
            <a:ext cx="2948354" cy="1200150"/>
          </a:xfrm>
        </p:spPr>
        <p:txBody>
          <a:bodyPr anchor="b"/>
          <a:lstStyle>
            <a:lvl1pPr>
              <a:defRPr sz="19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DCB7732-6102-7842-9B1E-58E6773DDB4E}"/>
              </a:ext>
            </a:extLst>
          </p:cNvPr>
          <p:cNvSpPr>
            <a:spLocks noGrp="1"/>
          </p:cNvSpPr>
          <p:nvPr>
            <p:ph type="pic" idx="1"/>
          </p:nvPr>
        </p:nvSpPr>
        <p:spPr>
          <a:xfrm>
            <a:off x="3887668" y="740571"/>
            <a:ext cx="4629149" cy="3655219"/>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US"/>
          </a:p>
        </p:txBody>
      </p:sp>
      <p:sp>
        <p:nvSpPr>
          <p:cNvPr id="4" name="Text Placeholder 3">
            <a:extLst>
              <a:ext uri="{FF2B5EF4-FFF2-40B4-BE49-F238E27FC236}">
                <a16:creationId xmlns:a16="http://schemas.microsoft.com/office/drawing/2014/main" id="{AB280485-ABEA-C44F-B2CD-0B4C9300F1A8}"/>
              </a:ext>
            </a:extLst>
          </p:cNvPr>
          <p:cNvSpPr>
            <a:spLocks noGrp="1"/>
          </p:cNvSpPr>
          <p:nvPr>
            <p:ph type="body" sz="half" idx="2"/>
          </p:nvPr>
        </p:nvSpPr>
        <p:spPr>
          <a:xfrm>
            <a:off x="630115" y="1543050"/>
            <a:ext cx="2948354" cy="2858691"/>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GB"/>
              <a:t>Click to edit Master text styles</a:t>
            </a:r>
          </a:p>
        </p:txBody>
      </p:sp>
      <p:sp>
        <p:nvSpPr>
          <p:cNvPr id="5" name="Date Placeholder 4">
            <a:extLst>
              <a:ext uri="{FF2B5EF4-FFF2-40B4-BE49-F238E27FC236}">
                <a16:creationId xmlns:a16="http://schemas.microsoft.com/office/drawing/2014/main" id="{313C17EC-B578-2D4B-9332-3849EF4A298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E5F052-B29E-E14D-AC48-E30D71D62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63DBE-D628-3442-840B-C9EC5EA8020F}"/>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1906516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796A-EECE-EF48-9B7C-39CFC6395F2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CB0704-A0DC-D94D-8EBF-ABB1FB6E4D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AD5468-39EB-AB46-8F99-E07CEF6349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DF5274-92F4-2540-A7BA-88A403436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11E27-0850-C44F-B59E-8DA6C9DA148F}"/>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3987909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4C1DB-7294-AA47-87B9-ADB37B1CCA9C}"/>
              </a:ext>
            </a:extLst>
          </p:cNvPr>
          <p:cNvSpPr>
            <a:spLocks noGrp="1"/>
          </p:cNvSpPr>
          <p:nvPr>
            <p:ph type="title" orient="vert"/>
          </p:nvPr>
        </p:nvSpPr>
        <p:spPr>
          <a:xfrm>
            <a:off x="6544408" y="273844"/>
            <a:ext cx="1970943"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3993B6-1AB3-294C-BF35-49DB5AA8F50A}"/>
              </a:ext>
            </a:extLst>
          </p:cNvPr>
          <p:cNvSpPr>
            <a:spLocks noGrp="1"/>
          </p:cNvSpPr>
          <p:nvPr>
            <p:ph type="body" orient="vert" idx="1"/>
          </p:nvPr>
        </p:nvSpPr>
        <p:spPr>
          <a:xfrm>
            <a:off x="628653" y="273844"/>
            <a:ext cx="5775080"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527189-B22E-E647-A3C6-74E1198B0A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81F857-3B79-1D45-83C4-A85E72B62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98BFD-9834-564D-B6DE-599F72580561}"/>
              </a:ext>
            </a:extLst>
          </p:cNvPr>
          <p:cNvSpPr>
            <a:spLocks noGrp="1"/>
          </p:cNvSpPr>
          <p:nvPr>
            <p:ph type="sldNum" sz="quarter" idx="12"/>
          </p:nvPr>
        </p:nvSpPr>
        <p:spPr/>
        <p:txBody>
          <a:bodyPr/>
          <a:lstStyle/>
          <a:p>
            <a:fld id="{418FF4AF-587B-FE49-B934-0B649ABDC770}" type="slidenum">
              <a:rPr lang="en-US" smtClean="0"/>
              <a:t>‹#›</a:t>
            </a:fld>
            <a:endParaRPr lang="en-US"/>
          </a:p>
        </p:txBody>
      </p:sp>
    </p:spTree>
    <p:extLst>
      <p:ext uri="{BB962C8B-B14F-4D97-AF65-F5344CB8AC3E}">
        <p14:creationId xmlns:p14="http://schemas.microsoft.com/office/powerpoint/2010/main" val="184613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Content Placeholder 11">
            <a:extLst>
              <a:ext uri="{FF2B5EF4-FFF2-40B4-BE49-F238E27FC236}">
                <a16:creationId xmlns:a16="http://schemas.microsoft.com/office/drawing/2014/main" id="{C7F468E6-9338-4124-BAAC-A42DD97E0A21}"/>
              </a:ext>
            </a:extLst>
          </p:cNvPr>
          <p:cNvSpPr>
            <a:spLocks noGrp="1"/>
          </p:cNvSpPr>
          <p:nvPr>
            <p:ph sz="quarter" idx="11"/>
          </p:nvPr>
        </p:nvSpPr>
        <p:spPr>
          <a:xfrm>
            <a:off x="457200" y="280930"/>
            <a:ext cx="6648451" cy="50079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vert="horz" lIns="0" tIns="44439" rIns="0" bIns="44439" rtlCol="0" anchor="ctr">
            <a:normAutofit/>
          </a:bodyPr>
          <a:lstStyle>
            <a:lvl1pPr>
              <a:defRPr kumimoji="0" lang="en-US" sz="1650" b="0" i="0" u="none" strike="noStrike" cap="none" spc="0" normalizeH="0" baseline="0" dirty="0" smtClean="0">
                <a:ln>
                  <a:noFill/>
                </a:ln>
                <a:solidFill>
                  <a:srgbClr val="005EB8"/>
                </a:solidFill>
                <a:effectLst/>
                <a:uLnTx/>
                <a:uFillTx/>
                <a:latin typeface="Segoe UI" panose="020B0502040204020203" pitchFamily="34" charset="0"/>
                <a:ea typeface="+mj-ea"/>
                <a:cs typeface="Arial"/>
              </a:defRPr>
            </a:lvl1pPr>
            <a:lvl2pPr marL="171450" indent="0">
              <a:buNone/>
              <a:defRPr lang="en-US" sz="1350" dirty="0" smtClean="0"/>
            </a:lvl2pPr>
            <a:lvl3pPr>
              <a:defRPr lang="en-US" sz="1350" dirty="0" smtClean="0"/>
            </a:lvl3pPr>
            <a:lvl4pPr>
              <a:defRPr lang="en-US" dirty="0" smtClean="0"/>
            </a:lvl4pPr>
            <a:lvl5pPr>
              <a:defRPr lang="en-GB" dirty="0"/>
            </a:lvl5pPr>
          </a:lstStyle>
          <a:p>
            <a:pPr marL="0" marR="0" lvl="0" indent="0" defTabSz="342900" fontAlgn="auto">
              <a:lnSpc>
                <a:spcPct val="100000"/>
              </a:lnSpc>
              <a:spcBef>
                <a:spcPct val="0"/>
              </a:spcBef>
              <a:spcAft>
                <a:spcPts val="0"/>
              </a:spcAft>
              <a:buClrTx/>
              <a:buSzTx/>
              <a:buFontTx/>
              <a:buNone/>
              <a:tabLst/>
            </a:pPr>
            <a:r>
              <a:rPr lang="en-US"/>
              <a:t>Click to edit Master text styles</a:t>
            </a:r>
          </a:p>
        </p:txBody>
      </p:sp>
      <p:sp>
        <p:nvSpPr>
          <p:cNvPr id="8" name="Content Placeholder 9">
            <a:extLst>
              <a:ext uri="{FF2B5EF4-FFF2-40B4-BE49-F238E27FC236}">
                <a16:creationId xmlns:a16="http://schemas.microsoft.com/office/drawing/2014/main" id="{E676CB9B-5026-40DF-B048-F8A8A452F94F}"/>
              </a:ext>
            </a:extLst>
          </p:cNvPr>
          <p:cNvSpPr>
            <a:spLocks noGrp="1"/>
          </p:cNvSpPr>
          <p:nvPr>
            <p:ph sz="quarter" idx="10"/>
          </p:nvPr>
        </p:nvSpPr>
        <p:spPr>
          <a:xfrm>
            <a:off x="457199" y="942978"/>
            <a:ext cx="7134225" cy="3328984"/>
          </a:xfrm>
          <a:prstGeom prst="rect">
            <a:avLst/>
          </a:prstGeom>
        </p:spPr>
        <p:txBody>
          <a:bodyPr/>
          <a:lstStyle>
            <a:lvl1pPr>
              <a:defRPr sz="788">
                <a:latin typeface="Arial" panose="020B0604020202020204" pitchFamily="34" charset="0"/>
                <a:cs typeface="Arial" panose="020B0604020202020204" pitchFamily="34" charset="0"/>
              </a:defRPr>
            </a:lvl1pPr>
            <a:lvl2pPr>
              <a:defRPr sz="788">
                <a:latin typeface="Arial" panose="020B0604020202020204" pitchFamily="34" charset="0"/>
                <a:cs typeface="Arial" panose="020B0604020202020204" pitchFamily="34" charset="0"/>
              </a:defRPr>
            </a:lvl2pPr>
            <a:lvl3pPr>
              <a:defRPr sz="788">
                <a:latin typeface="Arial" panose="020B0604020202020204" pitchFamily="34" charset="0"/>
                <a:cs typeface="Arial" panose="020B0604020202020204" pitchFamily="34" charset="0"/>
              </a:defRPr>
            </a:lvl3pPr>
            <a:lvl4pPr>
              <a:defRPr sz="788">
                <a:latin typeface="Arial" panose="020B0604020202020204" pitchFamily="34" charset="0"/>
                <a:cs typeface="Arial" panose="020B0604020202020204" pitchFamily="34" charset="0"/>
              </a:defRPr>
            </a:lvl4pPr>
            <a:lvl5pPr>
              <a:defRPr sz="788">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3123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6" name="Picture 5" descr="PP_Background32.jpg"/>
          <p:cNvPicPr>
            <a:picLocks noChangeAspect="1"/>
          </p:cNvPicPr>
          <p:nvPr userDrawn="1"/>
        </p:nvPicPr>
        <p:blipFill>
          <a:blip r:embed="rId2"/>
          <a:stretch>
            <a:fillRect/>
          </a:stretch>
        </p:blipFill>
        <p:spPr>
          <a:xfrm>
            <a:off x="0" y="19452"/>
            <a:ext cx="9144000" cy="5143098"/>
          </a:xfrm>
          <a:prstGeom prst="rect">
            <a:avLst/>
          </a:prstGeom>
        </p:spPr>
      </p:pic>
      <p:sp>
        <p:nvSpPr>
          <p:cNvPr id="2" name="Title 1"/>
          <p:cNvSpPr>
            <a:spLocks noGrp="1"/>
          </p:cNvSpPr>
          <p:nvPr>
            <p:ph type="title" hasCustomPrompt="1"/>
          </p:nvPr>
        </p:nvSpPr>
        <p:spPr>
          <a:xfrm>
            <a:off x="107505" y="-539"/>
            <a:ext cx="8805664" cy="857250"/>
          </a:xfrm>
        </p:spPr>
        <p:txBody>
          <a:bodyPr>
            <a:normAutofit/>
          </a:bodyPr>
          <a:lstStyle>
            <a:lvl1pPr algn="l">
              <a:defRPr sz="2800" b="1" baseline="0">
                <a:solidFill>
                  <a:srgbClr val="0070C0"/>
                </a:solidFill>
                <a:latin typeface="Arial" panose="020B0604020202020204" pitchFamily="34" charset="0"/>
                <a:cs typeface="Arial" panose="020B0604020202020204" pitchFamily="34" charset="0"/>
              </a:defRPr>
            </a:lvl1pPr>
          </a:lstStyle>
          <a:p>
            <a:r>
              <a:rPr lang="en-US" dirty="0"/>
              <a:t>Click to edit slide title</a:t>
            </a:r>
            <a:endParaRPr lang="en-GB" dirty="0"/>
          </a:p>
        </p:txBody>
      </p:sp>
      <p:sp>
        <p:nvSpPr>
          <p:cNvPr id="3" name="Content Placeholder 2"/>
          <p:cNvSpPr>
            <a:spLocks noGrp="1"/>
          </p:cNvSpPr>
          <p:nvPr>
            <p:ph idx="1" hasCustomPrompt="1"/>
          </p:nvPr>
        </p:nvSpPr>
        <p:spPr>
          <a:xfrm>
            <a:off x="107504" y="1005576"/>
            <a:ext cx="8856984" cy="3564396"/>
          </a:xfr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0"/>
          </p:nvPr>
        </p:nvSpPr>
        <p:spPr/>
        <p:txBody>
          <a:bodyPr/>
          <a:lstStyle/>
          <a:p>
            <a:fld id="{888C7B6D-059F-7047-97E8-91D473D6AC17}" type="slidenum">
              <a:rPr lang="en-US" smtClean="0"/>
              <a:pPr/>
              <a:t>‹#›</a:t>
            </a:fld>
            <a:endParaRPr lang="en-US"/>
          </a:p>
        </p:txBody>
      </p:sp>
    </p:spTree>
    <p:extLst>
      <p:ext uri="{BB962C8B-B14F-4D97-AF65-F5344CB8AC3E}">
        <p14:creationId xmlns:p14="http://schemas.microsoft.com/office/powerpoint/2010/main" val="24297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 name="Content Placeholder 2"/>
          <p:cNvSpPr>
            <a:spLocks noGrp="1"/>
          </p:cNvSpPr>
          <p:nvPr>
            <p:ph idx="1" hasCustomPrompt="1"/>
          </p:nvPr>
        </p:nvSpPr>
        <p:spPr>
          <a:xfrm>
            <a:off x="107504" y="1005576"/>
            <a:ext cx="8856984" cy="3564396"/>
          </a:xfr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p:cNvSpPr>
            <a:spLocks noGrp="1"/>
          </p:cNvSpPr>
          <p:nvPr>
            <p:ph type="title"/>
          </p:nvPr>
        </p:nvSpPr>
        <p:spPr/>
        <p:txBody>
          <a:bodyPr/>
          <a:lstStyle/>
          <a:p>
            <a:r>
              <a:rPr lang="en-GB"/>
              <a:t>Click to edit Master title style</a:t>
            </a:r>
            <a:endParaRPr lang="en-US"/>
          </a:p>
        </p:txBody>
      </p:sp>
      <p:sp>
        <p:nvSpPr>
          <p:cNvPr id="8" name="Slide Number Placeholder 7"/>
          <p:cNvSpPr>
            <a:spLocks noGrp="1"/>
          </p:cNvSpPr>
          <p:nvPr>
            <p:ph type="sldNum" sz="quarter" idx="10"/>
          </p:nvPr>
        </p:nvSpPr>
        <p:spPr/>
        <p:txBody>
          <a:bodyPr/>
          <a:lstStyle/>
          <a:p>
            <a:fld id="{A6C719F5-27D9-AE4E-A696-60AA9607DDE4}" type="slidenum">
              <a:rPr lang="en-US" smtClean="0"/>
              <a:pPr/>
              <a:t>‹#›</a:t>
            </a:fld>
            <a:endParaRPr lang="en-US" dirty="0"/>
          </a:p>
        </p:txBody>
      </p:sp>
    </p:spTree>
    <p:extLst>
      <p:ext uri="{BB962C8B-B14F-4D97-AF65-F5344CB8AC3E}">
        <p14:creationId xmlns:p14="http://schemas.microsoft.com/office/powerpoint/2010/main" val="1534086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8" name="Picture 7" descr="PP_Background3.jpg"/>
          <p:cNvPicPr>
            <a:picLocks noChangeAspect="1"/>
          </p:cNvPicPr>
          <p:nvPr userDrawn="1"/>
        </p:nvPicPr>
        <p:blipFill>
          <a:blip r:embed="rId2"/>
          <a:stretch>
            <a:fillRect/>
          </a:stretch>
        </p:blipFill>
        <p:spPr>
          <a:xfrm>
            <a:off x="0" y="201"/>
            <a:ext cx="9144000" cy="5143098"/>
          </a:xfrm>
          <a:prstGeom prst="rect">
            <a:avLst/>
          </a:prstGeom>
        </p:spPr>
      </p:pic>
      <p:sp>
        <p:nvSpPr>
          <p:cNvPr id="2" name="Title 1"/>
          <p:cNvSpPr>
            <a:spLocks noGrp="1"/>
          </p:cNvSpPr>
          <p:nvPr>
            <p:ph type="ctrTitle" hasCustomPrompt="1"/>
          </p:nvPr>
        </p:nvSpPr>
        <p:spPr>
          <a:xfrm>
            <a:off x="685800" y="1597820"/>
            <a:ext cx="7772400" cy="1102519"/>
          </a:xfrm>
        </p:spPr>
        <p:txBody>
          <a:bodyPr>
            <a:normAutofit/>
          </a:bodyPr>
          <a:lstStyle>
            <a:lvl1pPr algn="ctr">
              <a:defRPr sz="3200">
                <a:solidFill>
                  <a:schemeClr val="bg1"/>
                </a:solidFill>
              </a:defRPr>
            </a:lvl1pPr>
          </a:lstStyle>
          <a:p>
            <a:r>
              <a:rPr lang="en-GB" dirty="0"/>
              <a:t>PRESENTATION TITLE</a:t>
            </a:r>
          </a:p>
        </p:txBody>
      </p:sp>
      <p:sp>
        <p:nvSpPr>
          <p:cNvPr id="3" name="Subtitle 2"/>
          <p:cNvSpPr>
            <a:spLocks noGrp="1"/>
          </p:cNvSpPr>
          <p:nvPr>
            <p:ph type="subTitle" idx="1" hasCustomPrompt="1"/>
          </p:nvPr>
        </p:nvSpPr>
        <p:spPr>
          <a:xfrm>
            <a:off x="1371600" y="2571750"/>
            <a:ext cx="6400800" cy="400050"/>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Your name/title</a:t>
            </a:r>
          </a:p>
        </p:txBody>
      </p:sp>
      <p:sp>
        <p:nvSpPr>
          <p:cNvPr id="7" name="Text Placeholder 6"/>
          <p:cNvSpPr>
            <a:spLocks noGrp="1"/>
          </p:cNvSpPr>
          <p:nvPr>
            <p:ph type="body" sz="quarter" idx="10" hasCustomPrompt="1"/>
          </p:nvPr>
        </p:nvSpPr>
        <p:spPr>
          <a:xfrm>
            <a:off x="1371600" y="2914650"/>
            <a:ext cx="6400800" cy="400050"/>
          </a:xfrm>
        </p:spPr>
        <p:txBody>
          <a:bodyPr/>
          <a:lstStyle>
            <a:lvl1pPr algn="ctr">
              <a:buNone/>
              <a:defRPr>
                <a:solidFill>
                  <a:schemeClr val="bg1"/>
                </a:solidFill>
              </a:defRPr>
            </a:lvl1pPr>
          </a:lstStyle>
          <a:p>
            <a:pPr lvl="0"/>
            <a:r>
              <a:rPr lang="en-US" dirty="0"/>
              <a:t>Date</a:t>
            </a:r>
          </a:p>
        </p:txBody>
      </p:sp>
    </p:spTree>
    <p:extLst>
      <p:ext uri="{BB962C8B-B14F-4D97-AF65-F5344CB8AC3E}">
        <p14:creationId xmlns:p14="http://schemas.microsoft.com/office/powerpoint/2010/main" val="19755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FFFC2-425F-4CC0-86FF-3E84C3B664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9F92B5-F323-424F-AEAB-B119A6CE2BBF}"/>
              </a:ext>
            </a:extLst>
          </p:cNvPr>
          <p:cNvSpPr>
            <a:spLocks noGrp="1"/>
          </p:cNvSpPr>
          <p:nvPr>
            <p:ph type="dt" sz="half" idx="10"/>
          </p:nvPr>
        </p:nvSpPr>
        <p:spPr/>
        <p:txBody>
          <a:bodyPr/>
          <a:lstStyle/>
          <a:p>
            <a:fld id="{6D74D59F-2632-4A6B-A882-BEFCFDC276CF}" type="datetimeFigureOut">
              <a:rPr lang="en-GB" smtClean="0"/>
              <a:t>29/02/2024</a:t>
            </a:fld>
            <a:endParaRPr lang="en-GB"/>
          </a:p>
        </p:txBody>
      </p:sp>
      <p:sp>
        <p:nvSpPr>
          <p:cNvPr id="4" name="Footer Placeholder 3">
            <a:extLst>
              <a:ext uri="{FF2B5EF4-FFF2-40B4-BE49-F238E27FC236}">
                <a16:creationId xmlns:a16="http://schemas.microsoft.com/office/drawing/2014/main" id="{248BCBB8-7EBC-4A87-B165-EB1270743C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261C4A-69BE-41C2-9217-F57EBC07897D}"/>
              </a:ext>
            </a:extLst>
          </p:cNvPr>
          <p:cNvSpPr>
            <a:spLocks noGrp="1"/>
          </p:cNvSpPr>
          <p:nvPr>
            <p:ph type="sldNum" sz="quarter" idx="12"/>
          </p:nvPr>
        </p:nvSpPr>
        <p:spPr/>
        <p:txBody>
          <a:bodyPr/>
          <a:lstStyle/>
          <a:p>
            <a:fld id="{7E32FC04-D8C9-4C3F-B350-9516CB4AB1AC}" type="slidenum">
              <a:rPr lang="en-GB" smtClean="0"/>
              <a:t>‹#›</a:t>
            </a:fld>
            <a:endParaRPr lang="en-GB"/>
          </a:p>
        </p:txBody>
      </p:sp>
    </p:spTree>
    <p:extLst>
      <p:ext uri="{BB962C8B-B14F-4D97-AF65-F5344CB8AC3E}">
        <p14:creationId xmlns:p14="http://schemas.microsoft.com/office/powerpoint/2010/main" val="22183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1507-F770-468D-9CC4-C6E64D1B0D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5182CC-3F79-47EB-9527-F260F9BFA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4606F5-1C1C-43F7-A63C-729174F9B588}"/>
              </a:ext>
            </a:extLst>
          </p:cNvPr>
          <p:cNvSpPr>
            <a:spLocks noGrp="1"/>
          </p:cNvSpPr>
          <p:nvPr>
            <p:ph type="dt" sz="half" idx="10"/>
          </p:nvPr>
        </p:nvSpPr>
        <p:spPr/>
        <p:txBody>
          <a:bodyPr/>
          <a:lstStyle/>
          <a:p>
            <a:fld id="{13261D5C-E314-41AD-9FCD-0025D92B3A1D}" type="datetimeFigureOut">
              <a:rPr lang="en-GB" smtClean="0"/>
              <a:t>29/02/2024</a:t>
            </a:fld>
            <a:endParaRPr lang="en-GB"/>
          </a:p>
        </p:txBody>
      </p:sp>
      <p:sp>
        <p:nvSpPr>
          <p:cNvPr id="5" name="Footer Placeholder 4">
            <a:extLst>
              <a:ext uri="{FF2B5EF4-FFF2-40B4-BE49-F238E27FC236}">
                <a16:creationId xmlns:a16="http://schemas.microsoft.com/office/drawing/2014/main" id="{D1C6BE51-660C-4B5B-8524-7A14EE7408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C058C8-4771-4125-8C5A-75EF1F5AF35E}"/>
              </a:ext>
            </a:extLst>
          </p:cNvPr>
          <p:cNvSpPr>
            <a:spLocks noGrp="1"/>
          </p:cNvSpPr>
          <p:nvPr>
            <p:ph type="sldNum" sz="quarter" idx="12"/>
          </p:nvPr>
        </p:nvSpPr>
        <p:spPr/>
        <p:txBody>
          <a:bodyPr/>
          <a:lstStyle/>
          <a:p>
            <a:fld id="{1DED0969-7177-4325-A54E-F38706B8B4D1}" type="slidenum">
              <a:rPr lang="en-GB" smtClean="0"/>
              <a:t>‹#›</a:t>
            </a:fld>
            <a:endParaRPr lang="en-GB"/>
          </a:p>
        </p:txBody>
      </p:sp>
    </p:spTree>
    <p:extLst>
      <p:ext uri="{BB962C8B-B14F-4D97-AF65-F5344CB8AC3E}">
        <p14:creationId xmlns:p14="http://schemas.microsoft.com/office/powerpoint/2010/main" val="1753214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Content Placeholder 11">
            <a:extLst>
              <a:ext uri="{FF2B5EF4-FFF2-40B4-BE49-F238E27FC236}">
                <a16:creationId xmlns:a16="http://schemas.microsoft.com/office/drawing/2014/main" id="{C7F468E6-9338-4124-BAAC-A42DD97E0A21}"/>
              </a:ext>
            </a:extLst>
          </p:cNvPr>
          <p:cNvSpPr>
            <a:spLocks noGrp="1"/>
          </p:cNvSpPr>
          <p:nvPr>
            <p:ph sz="quarter" idx="11"/>
          </p:nvPr>
        </p:nvSpPr>
        <p:spPr>
          <a:xfrm>
            <a:off x="457200" y="280930"/>
            <a:ext cx="6648451" cy="50079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vert="horz" lIns="0" tIns="44439" rIns="0" bIns="44439" rtlCol="0" anchor="ctr">
            <a:normAutofit/>
          </a:bodyPr>
          <a:lstStyle>
            <a:lvl1pPr>
              <a:defRPr kumimoji="0" lang="en-US" sz="1650" b="0" i="0" u="none" strike="noStrike" cap="none" spc="0" normalizeH="0" baseline="0" dirty="0" smtClean="0">
                <a:ln>
                  <a:noFill/>
                </a:ln>
                <a:solidFill>
                  <a:srgbClr val="005EB8"/>
                </a:solidFill>
                <a:effectLst/>
                <a:uLnTx/>
                <a:uFillTx/>
                <a:latin typeface="Segoe UI" panose="020B0502040204020203" pitchFamily="34" charset="0"/>
                <a:ea typeface="+mj-ea"/>
                <a:cs typeface="Arial"/>
              </a:defRPr>
            </a:lvl1pPr>
            <a:lvl2pPr marL="171450" indent="0">
              <a:buNone/>
              <a:defRPr lang="en-US" sz="1350" dirty="0" smtClean="0"/>
            </a:lvl2pPr>
            <a:lvl3pPr>
              <a:defRPr lang="en-US" sz="1350" dirty="0" smtClean="0"/>
            </a:lvl3pPr>
            <a:lvl4pPr>
              <a:defRPr lang="en-US" dirty="0" smtClean="0"/>
            </a:lvl4pPr>
            <a:lvl5pPr>
              <a:defRPr lang="en-GB" dirty="0"/>
            </a:lvl5pPr>
          </a:lstStyle>
          <a:p>
            <a:pPr marL="0" marR="0" lvl="0" indent="0" defTabSz="342900" fontAlgn="auto">
              <a:lnSpc>
                <a:spcPct val="100000"/>
              </a:lnSpc>
              <a:spcBef>
                <a:spcPct val="0"/>
              </a:spcBef>
              <a:spcAft>
                <a:spcPts val="0"/>
              </a:spcAft>
              <a:buClrTx/>
              <a:buSzTx/>
              <a:buFontTx/>
              <a:buNone/>
              <a:tabLst/>
            </a:pPr>
            <a:r>
              <a:rPr lang="en-US"/>
              <a:t>Click to edit Master text styles</a:t>
            </a:r>
          </a:p>
        </p:txBody>
      </p:sp>
      <p:sp>
        <p:nvSpPr>
          <p:cNvPr id="8" name="Content Placeholder 9">
            <a:extLst>
              <a:ext uri="{FF2B5EF4-FFF2-40B4-BE49-F238E27FC236}">
                <a16:creationId xmlns:a16="http://schemas.microsoft.com/office/drawing/2014/main" id="{E676CB9B-5026-40DF-B048-F8A8A452F94F}"/>
              </a:ext>
            </a:extLst>
          </p:cNvPr>
          <p:cNvSpPr>
            <a:spLocks noGrp="1"/>
          </p:cNvSpPr>
          <p:nvPr>
            <p:ph sz="quarter" idx="10"/>
          </p:nvPr>
        </p:nvSpPr>
        <p:spPr>
          <a:xfrm>
            <a:off x="457199" y="942978"/>
            <a:ext cx="7134225" cy="3328984"/>
          </a:xfrm>
          <a:prstGeom prst="rect">
            <a:avLst/>
          </a:prstGeom>
        </p:spPr>
        <p:txBody>
          <a:bodyPr/>
          <a:lstStyle>
            <a:lvl1pPr>
              <a:defRPr sz="788">
                <a:latin typeface="Arial" panose="020B0604020202020204" pitchFamily="34" charset="0"/>
                <a:cs typeface="Arial" panose="020B0604020202020204" pitchFamily="34" charset="0"/>
              </a:defRPr>
            </a:lvl1pPr>
            <a:lvl2pPr>
              <a:defRPr sz="788">
                <a:latin typeface="Arial" panose="020B0604020202020204" pitchFamily="34" charset="0"/>
                <a:cs typeface="Arial" panose="020B0604020202020204" pitchFamily="34" charset="0"/>
              </a:defRPr>
            </a:lvl2pPr>
            <a:lvl3pPr>
              <a:defRPr sz="788">
                <a:latin typeface="Arial" panose="020B0604020202020204" pitchFamily="34" charset="0"/>
                <a:cs typeface="Arial" panose="020B0604020202020204" pitchFamily="34" charset="0"/>
              </a:defRPr>
            </a:lvl3pPr>
            <a:lvl4pPr>
              <a:defRPr sz="788">
                <a:latin typeface="Arial" panose="020B0604020202020204" pitchFamily="34" charset="0"/>
                <a:cs typeface="Arial" panose="020B0604020202020204" pitchFamily="34" charset="0"/>
              </a:defRPr>
            </a:lvl4pPr>
            <a:lvl5pPr>
              <a:defRPr sz="788">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378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127BC830-BB3D-402A-BFA8-BA5FB620AF50}"/>
              </a:ext>
            </a:extLst>
          </p:cNvPr>
          <p:cNvSpPr>
            <a:spLocks noGrp="1"/>
          </p:cNvSpPr>
          <p:nvPr>
            <p:ph type="body" sz="quarter" idx="10"/>
          </p:nvPr>
        </p:nvSpPr>
        <p:spPr>
          <a:xfrm>
            <a:off x="462156" y="1063978"/>
            <a:ext cx="2805977" cy="171450"/>
          </a:xfrm>
          <a:prstGeom prst="rect">
            <a:avLst/>
          </a:prstGeom>
        </p:spPr>
        <p:txBody>
          <a:bodyPr/>
          <a:lstStyle>
            <a:lvl1pPr marL="0" indent="0">
              <a:buNone/>
              <a:defRPr sz="825" b="1"/>
            </a:lvl1pPr>
            <a:lvl2pPr>
              <a:defRPr sz="825" b="0"/>
            </a:lvl2pPr>
            <a:lvl3pPr>
              <a:defRPr sz="825" b="0"/>
            </a:lvl3pPr>
            <a:lvl4pPr>
              <a:defRPr sz="825" b="0"/>
            </a:lvl4pPr>
            <a:lvl5pPr>
              <a:defRPr sz="825" b="0"/>
            </a:lvl5pPr>
          </a:lstStyle>
          <a:p>
            <a:pPr lvl="0"/>
            <a:r>
              <a:rPr lang="en-US"/>
              <a:t>Click to edit Master text styles</a:t>
            </a:r>
            <a:endParaRPr lang="en-GB"/>
          </a:p>
        </p:txBody>
      </p:sp>
      <p:cxnSp>
        <p:nvCxnSpPr>
          <p:cNvPr id="9" name="Straight Connector 8">
            <a:extLst>
              <a:ext uri="{FF2B5EF4-FFF2-40B4-BE49-F238E27FC236}">
                <a16:creationId xmlns:a16="http://schemas.microsoft.com/office/drawing/2014/main" id="{316D1A16-4329-414C-A9E4-0DB18A4BCE0C}"/>
              </a:ext>
            </a:extLst>
          </p:cNvPr>
          <p:cNvCxnSpPr>
            <a:cxnSpLocks/>
          </p:cNvCxnSpPr>
          <p:nvPr/>
        </p:nvCxnSpPr>
        <p:spPr>
          <a:xfrm>
            <a:off x="4567272" y="1190625"/>
            <a:ext cx="0" cy="3576638"/>
          </a:xfrm>
          <a:prstGeom prst="line">
            <a:avLst/>
          </a:prstGeom>
          <a:ln w="19050">
            <a:solidFill>
              <a:srgbClr val="005EB8"/>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Content Placeholder 19">
            <a:extLst>
              <a:ext uri="{FF2B5EF4-FFF2-40B4-BE49-F238E27FC236}">
                <a16:creationId xmlns:a16="http://schemas.microsoft.com/office/drawing/2014/main" id="{32E62CFD-78F7-40C7-9EA3-F5400EE78E04}"/>
              </a:ext>
            </a:extLst>
          </p:cNvPr>
          <p:cNvSpPr>
            <a:spLocks noGrp="1"/>
          </p:cNvSpPr>
          <p:nvPr>
            <p:ph sz="quarter" idx="11"/>
          </p:nvPr>
        </p:nvSpPr>
        <p:spPr>
          <a:xfrm>
            <a:off x="462156" y="1304926"/>
            <a:ext cx="3736782" cy="3462334"/>
          </a:xfrm>
          <a:prstGeom prst="rect">
            <a:avLst/>
          </a:prstGeom>
        </p:spPr>
        <p:txBody>
          <a:bodyPr lIns="72000" rIns="36000"/>
          <a:lstStyle>
            <a:lvl1pPr marL="0" indent="0">
              <a:buNone/>
              <a:defRPr sz="788"/>
            </a:lvl1pPr>
            <a:lvl2pPr>
              <a:defRPr sz="788"/>
            </a:lvl2pPr>
            <a:lvl3pPr>
              <a:defRPr sz="788"/>
            </a:lvl3pPr>
            <a:lvl4pPr>
              <a:defRPr sz="788"/>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7">
            <a:extLst>
              <a:ext uri="{FF2B5EF4-FFF2-40B4-BE49-F238E27FC236}">
                <a16:creationId xmlns:a16="http://schemas.microsoft.com/office/drawing/2014/main" id="{8D8DE435-AB15-4A21-A61A-CABB59844DF0}"/>
              </a:ext>
            </a:extLst>
          </p:cNvPr>
          <p:cNvSpPr>
            <a:spLocks noGrp="1"/>
          </p:cNvSpPr>
          <p:nvPr>
            <p:ph type="body" sz="quarter" idx="12"/>
          </p:nvPr>
        </p:nvSpPr>
        <p:spPr>
          <a:xfrm>
            <a:off x="4935607" y="1063978"/>
            <a:ext cx="2805977" cy="171450"/>
          </a:xfrm>
          <a:prstGeom prst="rect">
            <a:avLst/>
          </a:prstGeom>
        </p:spPr>
        <p:txBody>
          <a:bodyPr/>
          <a:lstStyle>
            <a:lvl1pPr marL="0" indent="0">
              <a:buNone/>
              <a:defRPr sz="825" b="1"/>
            </a:lvl1pPr>
            <a:lvl2pPr>
              <a:defRPr sz="825" b="0"/>
            </a:lvl2pPr>
            <a:lvl3pPr>
              <a:defRPr sz="825" b="0"/>
            </a:lvl3pPr>
            <a:lvl4pPr>
              <a:defRPr sz="825" b="0"/>
            </a:lvl4pPr>
            <a:lvl5pPr>
              <a:defRPr sz="825" b="0"/>
            </a:lvl5pPr>
          </a:lstStyle>
          <a:p>
            <a:pPr lvl="0"/>
            <a:r>
              <a:rPr lang="en-US"/>
              <a:t>Click to edit Master text styles</a:t>
            </a:r>
            <a:endParaRPr lang="en-GB"/>
          </a:p>
        </p:txBody>
      </p:sp>
      <p:sp>
        <p:nvSpPr>
          <p:cNvPr id="13" name="Content Placeholder 19">
            <a:extLst>
              <a:ext uri="{FF2B5EF4-FFF2-40B4-BE49-F238E27FC236}">
                <a16:creationId xmlns:a16="http://schemas.microsoft.com/office/drawing/2014/main" id="{2922839D-48C9-4F24-BBFE-F717C60F8878}"/>
              </a:ext>
            </a:extLst>
          </p:cNvPr>
          <p:cNvSpPr>
            <a:spLocks noGrp="1"/>
          </p:cNvSpPr>
          <p:nvPr>
            <p:ph sz="quarter" idx="13"/>
          </p:nvPr>
        </p:nvSpPr>
        <p:spPr>
          <a:xfrm>
            <a:off x="4935607" y="1304926"/>
            <a:ext cx="3736782" cy="3462334"/>
          </a:xfrm>
          <a:prstGeom prst="rect">
            <a:avLst/>
          </a:prstGeom>
        </p:spPr>
        <p:txBody>
          <a:bodyPr lIns="72000" rIns="36000"/>
          <a:lstStyle>
            <a:lvl1pPr marL="0" indent="0">
              <a:buNone/>
              <a:defRPr sz="788"/>
            </a:lvl1pPr>
            <a:lvl2pPr>
              <a:defRPr sz="788"/>
            </a:lvl2pPr>
            <a:lvl3pPr>
              <a:defRPr sz="788"/>
            </a:lvl3pPr>
            <a:lvl4pPr>
              <a:defRPr sz="788"/>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1">
            <a:extLst>
              <a:ext uri="{FF2B5EF4-FFF2-40B4-BE49-F238E27FC236}">
                <a16:creationId xmlns:a16="http://schemas.microsoft.com/office/drawing/2014/main" id="{CE4422C7-6484-492B-AED3-CB9BAD2F76F9}"/>
              </a:ext>
            </a:extLst>
          </p:cNvPr>
          <p:cNvSpPr>
            <a:spLocks noGrp="1"/>
          </p:cNvSpPr>
          <p:nvPr>
            <p:ph sz="quarter" idx="14"/>
          </p:nvPr>
        </p:nvSpPr>
        <p:spPr>
          <a:xfrm>
            <a:off x="457200" y="280930"/>
            <a:ext cx="6648451" cy="50079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vert="horz" lIns="0" tIns="44439" rIns="0" bIns="44439" rtlCol="0" anchor="ctr">
            <a:normAutofit/>
          </a:bodyPr>
          <a:lstStyle>
            <a:lvl1pPr>
              <a:defRPr kumimoji="0" lang="en-US" sz="1650" b="0" i="0" u="none" strike="noStrike" cap="none" spc="0" normalizeH="0" baseline="0" dirty="0" smtClean="0">
                <a:ln>
                  <a:noFill/>
                </a:ln>
                <a:solidFill>
                  <a:srgbClr val="005EB8"/>
                </a:solidFill>
                <a:effectLst/>
                <a:uLnTx/>
                <a:uFillTx/>
                <a:latin typeface="Segoe UI" panose="020B0502040204020203" pitchFamily="34" charset="0"/>
                <a:ea typeface="+mj-ea"/>
                <a:cs typeface="Arial"/>
              </a:defRPr>
            </a:lvl1pPr>
            <a:lvl2pPr marL="171450" indent="0">
              <a:buNone/>
              <a:defRPr lang="en-US" sz="1350" dirty="0" smtClean="0"/>
            </a:lvl2pPr>
            <a:lvl3pPr>
              <a:defRPr lang="en-US" sz="1350" dirty="0" smtClean="0"/>
            </a:lvl3pPr>
            <a:lvl4pPr>
              <a:defRPr lang="en-US" dirty="0" smtClean="0"/>
            </a:lvl4pPr>
            <a:lvl5pPr>
              <a:defRPr lang="en-GB" dirty="0"/>
            </a:lvl5pPr>
          </a:lstStyle>
          <a:p>
            <a:pPr marL="0" marR="0" lvl="0" indent="0" defTabSz="342900" fontAlgn="auto">
              <a:lnSpc>
                <a:spcPct val="100000"/>
              </a:lnSpc>
              <a:spcBef>
                <a:spcPct val="0"/>
              </a:spcBef>
              <a:spcAft>
                <a:spcPts val="0"/>
              </a:spcAft>
              <a:buClrTx/>
              <a:buSzTx/>
              <a:buFontTx/>
              <a:buNone/>
              <a:tabLst/>
            </a:pPr>
            <a:r>
              <a:rPr lang="en-US"/>
              <a:t>Click to edit Master text styles</a:t>
            </a:r>
          </a:p>
        </p:txBody>
      </p:sp>
      <p:cxnSp>
        <p:nvCxnSpPr>
          <p:cNvPr id="12" name="Straight Connector 11">
            <a:extLst>
              <a:ext uri="{FF2B5EF4-FFF2-40B4-BE49-F238E27FC236}">
                <a16:creationId xmlns:a16="http://schemas.microsoft.com/office/drawing/2014/main" id="{00272CA6-1D93-49E2-A326-F3FCB51AE164}"/>
              </a:ext>
            </a:extLst>
          </p:cNvPr>
          <p:cNvCxnSpPr>
            <a:cxnSpLocks/>
          </p:cNvCxnSpPr>
          <p:nvPr/>
        </p:nvCxnSpPr>
        <p:spPr>
          <a:xfrm>
            <a:off x="4935607" y="1235547"/>
            <a:ext cx="2336249" cy="0"/>
          </a:xfrm>
          <a:prstGeom prst="line">
            <a:avLst/>
          </a:prstGeom>
          <a:ln w="19050">
            <a:solidFill>
              <a:srgbClr val="005EB8"/>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8BED94E-6DDF-4736-8790-4617F835BF1D}"/>
              </a:ext>
            </a:extLst>
          </p:cNvPr>
          <p:cNvCxnSpPr>
            <a:cxnSpLocks/>
          </p:cNvCxnSpPr>
          <p:nvPr/>
        </p:nvCxnSpPr>
        <p:spPr>
          <a:xfrm>
            <a:off x="457200" y="1235547"/>
            <a:ext cx="2336249" cy="0"/>
          </a:xfrm>
          <a:prstGeom prst="line">
            <a:avLst/>
          </a:prstGeom>
          <a:ln w="19050">
            <a:solidFill>
              <a:srgbClr val="005EB8"/>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9C7673C-025D-4719-8586-D5A6FC0B3E34}"/>
              </a:ext>
            </a:extLst>
          </p:cNvPr>
          <p:cNvSpPr txBox="1"/>
          <p:nvPr/>
        </p:nvSpPr>
        <p:spPr>
          <a:xfrm>
            <a:off x="8533614" y="4805693"/>
            <a:ext cx="647362" cy="230832"/>
          </a:xfrm>
          <a:prstGeom prst="rect">
            <a:avLst/>
          </a:prstGeom>
          <a:noFill/>
        </p:spPr>
        <p:txBody>
          <a:bodyPr wrap="square" rtlCol="0">
            <a:spAutoFit/>
          </a:bodyPr>
          <a:lstStyle/>
          <a:p>
            <a:pPr algn="l"/>
            <a:r>
              <a:rPr lang="en-US" sz="900">
                <a:solidFill>
                  <a:srgbClr val="005EB8"/>
                </a:solidFill>
                <a:latin typeface="Arial" panose="020B0604020202020204" pitchFamily="34" charset="0"/>
                <a:cs typeface="Arial" panose="020B0604020202020204" pitchFamily="34" charset="0"/>
              </a:rPr>
              <a:t>| </a:t>
            </a:r>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endParaRPr lang="en-US" sz="90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69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504" y="-3545"/>
            <a:ext cx="8928992"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07504" y="1200151"/>
            <a:ext cx="8928992" cy="32618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Box 5"/>
          <p:cNvSpPr txBox="1"/>
          <p:nvPr userDrawn="1"/>
        </p:nvSpPr>
        <p:spPr>
          <a:xfrm>
            <a:off x="6876256" y="4825194"/>
            <a:ext cx="2088232" cy="307777"/>
          </a:xfrm>
          <a:prstGeom prst="rect">
            <a:avLst/>
          </a:prstGeom>
          <a:noFill/>
        </p:spPr>
        <p:txBody>
          <a:bodyPr wrap="square" rtlCol="0">
            <a:spAutoFit/>
          </a:bodyPr>
          <a:lstStyle/>
          <a:p>
            <a:pPr algn="r"/>
            <a:fld id="{C5484094-8486-4ADB-9297-87EA727E9842}" type="slidenum">
              <a:rPr lang="en-GB" sz="1400" smtClean="0">
                <a:solidFill>
                  <a:srgbClr val="4BACC6">
                    <a:lumMod val="40000"/>
                    <a:lumOff val="60000"/>
                  </a:srgbClr>
                </a:solidFill>
              </a:rPr>
              <a:pPr algn="r"/>
              <a:t>‹#›</a:t>
            </a:fld>
            <a:endParaRPr lang="en-GB" sz="1400" dirty="0">
              <a:solidFill>
                <a:srgbClr val="4BACC6">
                  <a:lumMod val="40000"/>
                  <a:lumOff val="60000"/>
                </a:srgbClr>
              </a:solidFill>
            </a:endParaRPr>
          </a:p>
        </p:txBody>
      </p:sp>
      <p:sp>
        <p:nvSpPr>
          <p:cNvPr id="5" name="Slide Number Placeholder 4"/>
          <p:cNvSpPr>
            <a:spLocks noGrp="1"/>
          </p:cNvSpPr>
          <p:nvPr>
            <p:ph type="sldNum" sz="quarter" idx="4"/>
          </p:nvPr>
        </p:nvSpPr>
        <p:spPr>
          <a:xfrm>
            <a:off x="7010400" y="4869657"/>
            <a:ext cx="2133600" cy="273844"/>
          </a:xfrm>
          <a:prstGeom prst="rect">
            <a:avLst/>
          </a:prstGeom>
        </p:spPr>
        <p:txBody>
          <a:bodyPr vert="horz" lIns="91440" tIns="45720" rIns="91440" bIns="45720" rtlCol="0" anchor="ctr"/>
          <a:lstStyle>
            <a:lvl1pPr algn="r">
              <a:defRPr sz="1200">
                <a:solidFill>
                  <a:srgbClr val="FFFFFF"/>
                </a:solidFill>
              </a:defRPr>
            </a:lvl1pPr>
          </a:lstStyle>
          <a:p>
            <a:fld id="{888C7B6D-059F-7047-97E8-91D473D6AC17}" type="slidenum">
              <a:rPr lang="en-US" smtClean="0"/>
              <a:pPr/>
              <a:t>‹#›</a:t>
            </a:fld>
            <a:endParaRPr lang="en-US"/>
          </a:p>
        </p:txBody>
      </p:sp>
    </p:spTree>
    <p:extLst>
      <p:ext uri="{BB962C8B-B14F-4D97-AF65-F5344CB8AC3E}">
        <p14:creationId xmlns:p14="http://schemas.microsoft.com/office/powerpoint/2010/main" val="146762220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45" r:id="rId3"/>
    <p:sldLayoutId id="2147483746" r:id="rId4"/>
    <p:sldLayoutId id="2147483747" r:id="rId5"/>
    <p:sldLayoutId id="2147483750" r:id="rId6"/>
    <p:sldLayoutId id="2147483751" r:id="rId7"/>
  </p:sldLayoutIdLst>
  <p:hf hdr="0" ftr="0" dt="0"/>
  <p:txStyles>
    <p:titleStyle>
      <a:lvl1pPr algn="l" defTabSz="914400" rtl="0" eaLnBrk="1" latinLnBrk="0" hangingPunct="1">
        <a:spcBef>
          <a:spcPct val="0"/>
        </a:spcBef>
        <a:buNone/>
        <a:defRPr sz="2400" b="1" kern="1200">
          <a:solidFill>
            <a:srgbClr val="0070C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4D94BB-E2BB-4DD4-9372-A4179F936C8D}"/>
              </a:ext>
            </a:extLst>
          </p:cNvPr>
          <p:cNvSpPr txBox="1"/>
          <p:nvPr/>
        </p:nvSpPr>
        <p:spPr>
          <a:xfrm>
            <a:off x="8533614" y="4805693"/>
            <a:ext cx="647362" cy="230832"/>
          </a:xfrm>
          <a:prstGeom prst="rect">
            <a:avLst/>
          </a:prstGeom>
          <a:noFill/>
        </p:spPr>
        <p:txBody>
          <a:bodyPr wrap="square" rtlCol="0">
            <a:spAutoFit/>
          </a:bodyPr>
          <a:lstStyle/>
          <a:p>
            <a:pPr algn="l"/>
            <a:r>
              <a:rPr lang="en-US" sz="900">
                <a:solidFill>
                  <a:srgbClr val="005EB8"/>
                </a:solidFill>
                <a:latin typeface="Arial" panose="020B0604020202020204" pitchFamily="34" charset="0"/>
                <a:cs typeface="Arial" panose="020B0604020202020204" pitchFamily="34" charset="0"/>
              </a:rPr>
              <a:t>| </a:t>
            </a:r>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endParaRPr lang="en-US" sz="90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4523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D9350-FBEF-1F40-BF79-6AE1048A4624}"/>
              </a:ext>
            </a:extLst>
          </p:cNvPr>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8BDD05-4281-EF40-88C0-7428E651DC8A}"/>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744377-45AA-BB46-A0B4-4C58DD9F7E57}"/>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731">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5D17276-6250-8F49-BD0B-CB3E3CBDE1A5}"/>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32DE1-7D30-0345-8183-A721DFE2800E}"/>
              </a:ext>
            </a:extLst>
          </p:cNvPr>
          <p:cNvSpPr>
            <a:spLocks noGrp="1"/>
          </p:cNvSpPr>
          <p:nvPr>
            <p:ph type="sldNum" sz="quarter" idx="4"/>
          </p:nvPr>
        </p:nvSpPr>
        <p:spPr>
          <a:xfrm>
            <a:off x="6457951" y="4767265"/>
            <a:ext cx="2057400" cy="273844"/>
          </a:xfrm>
          <a:prstGeom prst="rect">
            <a:avLst/>
          </a:prstGeom>
        </p:spPr>
        <p:txBody>
          <a:bodyPr vert="horz" lIns="91440" tIns="45720" rIns="91440" bIns="45720" rtlCol="0" anchor="ctr"/>
          <a:lstStyle>
            <a:lvl1pPr algn="r">
              <a:defRPr sz="731">
                <a:solidFill>
                  <a:schemeClr val="tx1">
                    <a:tint val="75000"/>
                  </a:schemeClr>
                </a:solidFill>
              </a:defRPr>
            </a:lvl1pPr>
          </a:lstStyle>
          <a:p>
            <a:fld id="{418FF4AF-587B-FE49-B934-0B649ABDC770}" type="slidenum">
              <a:rPr lang="en-US" smtClean="0"/>
              <a:t>‹#›</a:t>
            </a:fld>
            <a:endParaRPr lang="en-US"/>
          </a:p>
        </p:txBody>
      </p:sp>
      <p:sp>
        <p:nvSpPr>
          <p:cNvPr id="8" name="TextBox 7">
            <a:extLst>
              <a:ext uri="{FF2B5EF4-FFF2-40B4-BE49-F238E27FC236}">
                <a16:creationId xmlns:a16="http://schemas.microsoft.com/office/drawing/2014/main" id="{93638A28-7295-C542-8C41-67F20AB0C9AC}"/>
              </a:ext>
            </a:extLst>
          </p:cNvPr>
          <p:cNvSpPr txBox="1"/>
          <p:nvPr userDrawn="1">
            <p:extLst>
              <p:ext uri="{1162E1C5-73C7-4A58-AE30-91384D911F3F}">
                <p184:classification xmlns:p184="http://schemas.microsoft.com/office/powerpoint/2018/4/main" val="ftr"/>
              </p:ext>
            </p:extLst>
          </p:nvPr>
        </p:nvSpPr>
        <p:spPr>
          <a:xfrm>
            <a:off x="0" y="5029200"/>
            <a:ext cx="451339" cy="115416"/>
          </a:xfrm>
          <a:prstGeom prst="rect">
            <a:avLst/>
          </a:prstGeom>
        </p:spPr>
        <p:txBody>
          <a:bodyPr horzOverflow="overflow" lIns="0" tIns="0" rIns="0" bIns="0">
            <a:spAutoFit/>
          </a:bodyPr>
          <a:lstStyle/>
          <a:p>
            <a:pPr algn="l"/>
            <a:r>
              <a:rPr lang="en-GB" sz="75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587662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US"/>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10.xml"/><Relationship Id="rId16" Type="http://schemas.openxmlformats.org/officeDocument/2006/relationships/diagramColors" Target="../diagrams/colors9.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hyperlink" Target="https://www.photosymbols.com/collections/safety/products/quality-checker?_pos=1&amp;_sid=2daaecfb0&amp;_ss=r" TargetMode="Externa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5" Type="http://schemas.openxmlformats.org/officeDocument/2006/relationships/image" Target="../media/image18.png"/><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chart" Target="../charts/chart1.xml"/><Relationship Id="rId7" Type="http://schemas.openxmlformats.org/officeDocument/2006/relationships/diagramColors" Target="../diagrams/colors2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25.xml.rels><?xml version="1.0" encoding="UTF-8" standalone="yes"?>
<Relationships xmlns="http://schemas.openxmlformats.org/package/2006/relationships"><Relationship Id="rId8" Type="http://schemas.openxmlformats.org/officeDocument/2006/relationships/hyperlink" Target="https://www.inclusiongloucestershire.co.uk/engagement/leder/" TargetMode="External"/><Relationship Id="rId13" Type="http://schemas.openxmlformats.org/officeDocument/2006/relationships/diagramColors" Target="../diagrams/colors26.xml"/><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diagramQuickStyle" Target="../diagrams/quickStyle2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Layout" Target="../diagrams/layout26.xml"/><Relationship Id="rId5" Type="http://schemas.openxmlformats.org/officeDocument/2006/relationships/diagramQuickStyle" Target="../diagrams/quickStyle25.xml"/><Relationship Id="rId10" Type="http://schemas.openxmlformats.org/officeDocument/2006/relationships/diagramData" Target="../diagrams/data26.xml"/><Relationship Id="rId4" Type="http://schemas.openxmlformats.org/officeDocument/2006/relationships/diagramLayout" Target="../diagrams/layout25.xml"/><Relationship Id="rId9" Type="http://schemas.openxmlformats.org/officeDocument/2006/relationships/image" Target="../media/image19.png"/><Relationship Id="rId14" Type="http://schemas.microsoft.com/office/2007/relationships/diagramDrawing" Target="../diagrams/drawing26.xml"/></Relationships>
</file>

<file path=ppt/slides/_rels/slide2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30.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SOOJjF8bCmY?feature=oembed" TargetMode="Externa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Yrq1zQotkaY?feature=oembed" TargetMode="Externa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ao8GmsS67Vk?feature=oembed" TargetMode="Externa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3.xml"/><Relationship Id="rId13" Type="http://schemas.openxmlformats.org/officeDocument/2006/relationships/diagramData" Target="../diagrams/data34.xml"/><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diagramDrawing" Target="../diagrams/drawing33.xml"/><Relationship Id="rId17" Type="http://schemas.microsoft.com/office/2007/relationships/diagramDrawing" Target="../diagrams/drawing34.xml"/><Relationship Id="rId2" Type="http://schemas.openxmlformats.org/officeDocument/2006/relationships/notesSlide" Target="../notesSlides/notesSlide32.xml"/><Relationship Id="rId16" Type="http://schemas.openxmlformats.org/officeDocument/2006/relationships/diagramColors" Target="../diagrams/colors34.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diagramColors" Target="../diagrams/colors33.xml"/><Relationship Id="rId5" Type="http://schemas.openxmlformats.org/officeDocument/2006/relationships/diagramQuickStyle" Target="../diagrams/quickStyle32.xml"/><Relationship Id="rId15" Type="http://schemas.openxmlformats.org/officeDocument/2006/relationships/diagramQuickStyle" Target="../diagrams/quickStyle34.xml"/><Relationship Id="rId10" Type="http://schemas.openxmlformats.org/officeDocument/2006/relationships/diagramQuickStyle" Target="../diagrams/quickStyle33.xml"/><Relationship Id="rId4" Type="http://schemas.openxmlformats.org/officeDocument/2006/relationships/diagramLayout" Target="../diagrams/layout32.xml"/><Relationship Id="rId9" Type="http://schemas.openxmlformats.org/officeDocument/2006/relationships/diagramLayout" Target="../diagrams/layout33.xml"/><Relationship Id="rId14" Type="http://schemas.openxmlformats.org/officeDocument/2006/relationships/diagramLayout" Target="../diagrams/layout34.xml"/></Relationships>
</file>

<file path=ppt/slides/_rels/slide34.xml.rels><?xml version="1.0" encoding="UTF-8" standalone="yes"?>
<Relationships xmlns="http://schemas.openxmlformats.org/package/2006/relationships"><Relationship Id="rId8" Type="http://schemas.openxmlformats.org/officeDocument/2006/relationships/hyperlink" Target="#_ftn1"/><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hyperlink" Target="#_ftn2"/></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chart" Target="../charts/chart4.xml"/><Relationship Id="rId7" Type="http://schemas.openxmlformats.org/officeDocument/2006/relationships/diagramColors" Target="../diagrams/colors3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38.xml"/><Relationship Id="rId13" Type="http://schemas.openxmlformats.org/officeDocument/2006/relationships/hyperlink" Target="https://www.nhsrho.org/publications/we-deserve-better-ethnic-minorities-with-a-learning-disability-and-access-to-healthcare/" TargetMode="External"/><Relationship Id="rId3" Type="http://schemas.openxmlformats.org/officeDocument/2006/relationships/diagramData" Target="../diagrams/data37.xml"/><Relationship Id="rId7" Type="http://schemas.microsoft.com/office/2007/relationships/diagramDrawing" Target="../diagrams/drawing37.xml"/><Relationship Id="rId12" Type="http://schemas.microsoft.com/office/2007/relationships/diagramDrawing" Target="../diagrams/drawing38.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0" Type="http://schemas.openxmlformats.org/officeDocument/2006/relationships/diagramQuickStyle" Target="../diagrams/quickStyle38.xml"/><Relationship Id="rId4" Type="http://schemas.openxmlformats.org/officeDocument/2006/relationships/diagramLayout" Target="../diagrams/layout37.xml"/><Relationship Id="rId9" Type="http://schemas.openxmlformats.org/officeDocument/2006/relationships/diagramLayout" Target="../diagrams/layout3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41.xml"/><Relationship Id="rId13" Type="http://schemas.openxmlformats.org/officeDocument/2006/relationships/diagramData" Target="../diagrams/data42.xml"/><Relationship Id="rId18" Type="http://schemas.openxmlformats.org/officeDocument/2006/relationships/diagramData" Target="../diagrams/data43.xml"/><Relationship Id="rId3" Type="http://schemas.openxmlformats.org/officeDocument/2006/relationships/diagramData" Target="../diagrams/data40.xml"/><Relationship Id="rId21" Type="http://schemas.openxmlformats.org/officeDocument/2006/relationships/diagramColors" Target="../diagrams/colors43.xml"/><Relationship Id="rId7" Type="http://schemas.microsoft.com/office/2007/relationships/diagramDrawing" Target="../diagrams/drawing40.xml"/><Relationship Id="rId12" Type="http://schemas.microsoft.com/office/2007/relationships/diagramDrawing" Target="../diagrams/drawing41.xml"/><Relationship Id="rId17" Type="http://schemas.microsoft.com/office/2007/relationships/diagramDrawing" Target="../diagrams/drawing42.xml"/><Relationship Id="rId2" Type="http://schemas.openxmlformats.org/officeDocument/2006/relationships/notesSlide" Target="../notesSlides/notesSlide38.xml"/><Relationship Id="rId16" Type="http://schemas.openxmlformats.org/officeDocument/2006/relationships/diagramColors" Target="../diagrams/colors42.xml"/><Relationship Id="rId20" Type="http://schemas.openxmlformats.org/officeDocument/2006/relationships/diagramQuickStyle" Target="../diagrams/quickStyle43.xml"/><Relationship Id="rId1" Type="http://schemas.openxmlformats.org/officeDocument/2006/relationships/slideLayout" Target="../slideLayouts/slideLayout2.xml"/><Relationship Id="rId6" Type="http://schemas.openxmlformats.org/officeDocument/2006/relationships/diagramColors" Target="../diagrams/colors40.xml"/><Relationship Id="rId11" Type="http://schemas.openxmlformats.org/officeDocument/2006/relationships/diagramColors" Target="../diagrams/colors41.xml"/><Relationship Id="rId5" Type="http://schemas.openxmlformats.org/officeDocument/2006/relationships/diagramQuickStyle" Target="../diagrams/quickStyle40.xml"/><Relationship Id="rId15" Type="http://schemas.openxmlformats.org/officeDocument/2006/relationships/diagramQuickStyle" Target="../diagrams/quickStyle42.xml"/><Relationship Id="rId10" Type="http://schemas.openxmlformats.org/officeDocument/2006/relationships/diagramQuickStyle" Target="../diagrams/quickStyle41.xml"/><Relationship Id="rId19" Type="http://schemas.openxmlformats.org/officeDocument/2006/relationships/diagramLayout" Target="../diagrams/layout43.xml"/><Relationship Id="rId4" Type="http://schemas.openxmlformats.org/officeDocument/2006/relationships/diagramLayout" Target="../diagrams/layout40.xml"/><Relationship Id="rId9" Type="http://schemas.openxmlformats.org/officeDocument/2006/relationships/diagramLayout" Target="../diagrams/layout41.xml"/><Relationship Id="rId14" Type="http://schemas.openxmlformats.org/officeDocument/2006/relationships/diagramLayout" Target="../diagrams/layout42.xml"/><Relationship Id="rId22" Type="http://schemas.microsoft.com/office/2007/relationships/diagramDrawing" Target="../diagrams/drawing43.xml"/></Relationships>
</file>

<file path=ppt/slides/_rels/slide4.xml.rels><?xml version="1.0" encoding="UTF-8" standalone="yes"?>
<Relationships xmlns="http://schemas.openxmlformats.org/package/2006/relationships"><Relationship Id="rId3" Type="http://schemas.openxmlformats.org/officeDocument/2006/relationships/hyperlink" Target="https://www.inclusiongloucestershire.co.u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microsoft.com/office/2007/relationships/diagramDrawing" Target="../diagrams/drawing44.xml"/><Relationship Id="rId13" Type="http://schemas.microsoft.com/office/2007/relationships/diagramDrawing" Target="../diagrams/drawing45.xml"/><Relationship Id="rId3" Type="http://schemas.openxmlformats.org/officeDocument/2006/relationships/chart" Target="../charts/chart5.xml"/><Relationship Id="rId7" Type="http://schemas.openxmlformats.org/officeDocument/2006/relationships/diagramColors" Target="../diagrams/colors44.xml"/><Relationship Id="rId12" Type="http://schemas.openxmlformats.org/officeDocument/2006/relationships/diagramColors" Target="../diagrams/colors4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44.xml"/><Relationship Id="rId11" Type="http://schemas.openxmlformats.org/officeDocument/2006/relationships/diagramQuickStyle" Target="../diagrams/quickStyle45.xml"/><Relationship Id="rId5" Type="http://schemas.openxmlformats.org/officeDocument/2006/relationships/diagramLayout" Target="../diagrams/layout44.xml"/><Relationship Id="rId10" Type="http://schemas.openxmlformats.org/officeDocument/2006/relationships/diagramLayout" Target="../diagrams/layout45.xml"/><Relationship Id="rId4" Type="http://schemas.openxmlformats.org/officeDocument/2006/relationships/diagramData" Target="../diagrams/data44.xml"/><Relationship Id="rId9" Type="http://schemas.openxmlformats.org/officeDocument/2006/relationships/diagramData" Target="../diagrams/data45.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hyperlink" Target="https://www.nhsglos.nhs.uk/your-health-services/community-and-hospital-care/learning-disability/learning-from-deaths-review-gloucestershire-leder/" TargetMode="External"/><Relationship Id="rId3" Type="http://schemas.openxmlformats.org/officeDocument/2006/relationships/hyperlink" Target="https://leder.nhs.uk/resources/action-from-learning-reports" TargetMode="External"/><Relationship Id="rId7" Type="http://schemas.openxmlformats.org/officeDocument/2006/relationships/hyperlink" Target="https://leder.nhs.uk/resources/leder-policy" TargetMode="External"/><Relationship Id="rId2" Type="http://schemas.openxmlformats.org/officeDocument/2006/relationships/hyperlink" Target="https://www.kcl.ac.uk/research/leder" TargetMode="External"/><Relationship Id="rId1" Type="http://schemas.openxmlformats.org/officeDocument/2006/relationships/slideLayout" Target="../slideLayouts/slideLayout4.xml"/><Relationship Id="rId6" Type="http://schemas.openxmlformats.org/officeDocument/2006/relationships/hyperlink" Target="https://leder.nhs.uk/resources/resource-bank" TargetMode="External"/><Relationship Id="rId5" Type="http://schemas.openxmlformats.org/officeDocument/2006/relationships/hyperlink" Target="https://www.youtube.com/watch?v=JdaMQkD9KrY" TargetMode="External"/><Relationship Id="rId4" Type="http://schemas.openxmlformats.org/officeDocument/2006/relationships/hyperlink" Target="https://www.kcl.ac.uk/ioppn/assets/fans-dept/latest-leder-take-home-facts-infographic-format.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48.xml"/><Relationship Id="rId3" Type="http://schemas.openxmlformats.org/officeDocument/2006/relationships/diagramData" Target="../diagrams/data47.xml"/><Relationship Id="rId7" Type="http://schemas.microsoft.com/office/2007/relationships/diagramDrawing" Target="../diagrams/drawing47.xml"/><Relationship Id="rId12" Type="http://schemas.microsoft.com/office/2007/relationships/diagramDrawing" Target="../diagrams/drawing4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47.xml"/><Relationship Id="rId11" Type="http://schemas.openxmlformats.org/officeDocument/2006/relationships/diagramColors" Target="../diagrams/colors48.xml"/><Relationship Id="rId5" Type="http://schemas.openxmlformats.org/officeDocument/2006/relationships/diagramQuickStyle" Target="../diagrams/quickStyle47.xml"/><Relationship Id="rId10" Type="http://schemas.openxmlformats.org/officeDocument/2006/relationships/diagramQuickStyle" Target="../diagrams/quickStyle48.xml"/><Relationship Id="rId4" Type="http://schemas.openxmlformats.org/officeDocument/2006/relationships/diagramLayout" Target="../diagrams/layout47.xml"/><Relationship Id="rId9" Type="http://schemas.openxmlformats.org/officeDocument/2006/relationships/diagramLayout" Target="../diagrams/layout48.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2.mp4"/><Relationship Id="rId7"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2.png"/><Relationship Id="rId5" Type="http://schemas.microsoft.com/office/2007/relationships/media" Target="../media/media3.mp4"/><Relationship Id="rId10" Type="http://schemas.openxmlformats.org/officeDocument/2006/relationships/image" Target="../media/image11.png"/><Relationship Id="rId4" Type="http://schemas.openxmlformats.org/officeDocument/2006/relationships/video" Target="../media/media2.mp4"/><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Trudi.pigott@nhs.net" TargetMode="External"/><Relationship Id="rId2" Type="http://schemas.openxmlformats.org/officeDocument/2006/relationships/hyperlink" Target="mailto:holly.beaman@gloucestershire.gov.uk"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51.xml"/><Relationship Id="rId3" Type="http://schemas.openxmlformats.org/officeDocument/2006/relationships/diagramData" Target="../diagrams/data50.xml"/><Relationship Id="rId7" Type="http://schemas.microsoft.com/office/2007/relationships/diagramDrawing" Target="../diagrams/drawing50.xml"/><Relationship Id="rId12" Type="http://schemas.microsoft.com/office/2007/relationships/diagramDrawing" Target="../diagrams/drawing51.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50.xml"/><Relationship Id="rId11" Type="http://schemas.openxmlformats.org/officeDocument/2006/relationships/diagramColors" Target="../diagrams/colors51.xml"/><Relationship Id="rId5" Type="http://schemas.openxmlformats.org/officeDocument/2006/relationships/diagramQuickStyle" Target="../diagrams/quickStyle50.xml"/><Relationship Id="rId10" Type="http://schemas.openxmlformats.org/officeDocument/2006/relationships/diagramQuickStyle" Target="../diagrams/quickStyle51.xml"/><Relationship Id="rId4" Type="http://schemas.openxmlformats.org/officeDocument/2006/relationships/diagramLayout" Target="../diagrams/layout50.xml"/><Relationship Id="rId9" Type="http://schemas.openxmlformats.org/officeDocument/2006/relationships/diagramLayout" Target="../diagrams/layout5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diagramQuickStyle" Target="../diagrams/quickStyle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Layout" Target="../diagrams/layout6.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Data" Target="../diagrams/data6.xml"/><Relationship Id="rId5" Type="http://schemas.openxmlformats.org/officeDocument/2006/relationships/diagramQuickStyle" Target="../diagrams/quickStyle5.xml"/><Relationship Id="rId15" Type="http://schemas.microsoft.com/office/2007/relationships/diagramDrawing" Target="../diagrams/drawing6.xml"/><Relationship Id="rId10" Type="http://schemas.openxmlformats.org/officeDocument/2006/relationships/hyperlink" Target="https://leder.nhs.uk/resources/annual-reports" TargetMode="External"/><Relationship Id="rId4" Type="http://schemas.openxmlformats.org/officeDocument/2006/relationships/diagramLayout" Target="../diagrams/layout5.xml"/><Relationship Id="rId9" Type="http://schemas.openxmlformats.org/officeDocument/2006/relationships/hyperlink" Target="https://fingertips.phe.org.uk/profile/learning-disabilities" TargetMode="External"/><Relationship Id="rId14" Type="http://schemas.openxmlformats.org/officeDocument/2006/relationships/diagramColors" Target="../diagrams/colors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7088-92C9-416A-97D1-EAC634068837}"/>
              </a:ext>
            </a:extLst>
          </p:cNvPr>
          <p:cNvSpPr>
            <a:spLocks noGrp="1"/>
          </p:cNvSpPr>
          <p:nvPr>
            <p:ph type="ctrTitle"/>
          </p:nvPr>
        </p:nvSpPr>
        <p:spPr>
          <a:xfrm>
            <a:off x="202483" y="709227"/>
            <a:ext cx="8867223" cy="1639240"/>
          </a:xfrm>
        </p:spPr>
        <p:txBody>
          <a:bodyPr>
            <a:normAutofit fontScale="90000"/>
          </a:bodyPr>
          <a:lstStyle/>
          <a:p>
            <a:pPr>
              <a:lnSpc>
                <a:spcPct val="150000"/>
              </a:lnSpc>
            </a:pPr>
            <a:r>
              <a:rPr lang="en-GB" dirty="0"/>
              <a:t>Gloucestershire’s Learning Disability &amp; Autism LeDeR Programme</a:t>
            </a:r>
            <a:br>
              <a:rPr lang="en-GB" dirty="0"/>
            </a:br>
            <a:r>
              <a:rPr lang="en-GB" dirty="0"/>
              <a:t>Annual Report 2022 - 2023</a:t>
            </a:r>
          </a:p>
        </p:txBody>
      </p:sp>
      <p:sp>
        <p:nvSpPr>
          <p:cNvPr id="7" name="TextBox 6">
            <a:extLst>
              <a:ext uri="{FF2B5EF4-FFF2-40B4-BE49-F238E27FC236}">
                <a16:creationId xmlns:a16="http://schemas.microsoft.com/office/drawing/2014/main" id="{30BA2DF5-33A5-1A29-EB7D-5E37BA1128A7}"/>
              </a:ext>
            </a:extLst>
          </p:cNvPr>
          <p:cNvSpPr txBox="1"/>
          <p:nvPr/>
        </p:nvSpPr>
        <p:spPr>
          <a:xfrm>
            <a:off x="366288" y="2593183"/>
            <a:ext cx="8572500" cy="765851"/>
          </a:xfrm>
          <a:prstGeom prst="rect">
            <a:avLst/>
          </a:prstGeom>
          <a:noFill/>
        </p:spPr>
        <p:txBody>
          <a:bodyPr wrap="square">
            <a:spAutoFit/>
          </a:bodyPr>
          <a:lstStyle/>
          <a:p>
            <a:pPr algn="ctr">
              <a:lnSpc>
                <a:spcPct val="115000"/>
              </a:lnSpc>
              <a:spcBef>
                <a:spcPts val="900"/>
              </a:spcBef>
            </a:pPr>
            <a:r>
              <a:rPr lang="en-GB" sz="1350" b="1" kern="0"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Learning from lives and deaths of people with a learning disability and Autistic adults in Gloucestershire.  A service improvement programme</a:t>
            </a:r>
            <a:endParaRPr lang="en-GB" sz="1350" b="1" kern="0" dirty="0">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150"/>
              </a:spcBef>
            </a:pPr>
            <a:r>
              <a:rPr lang="en-GB" sz="1050" b="1" dirty="0">
                <a:latin typeface="Arial" panose="020B0604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73048790"/>
      </p:ext>
    </p:extLst>
  </p:cSld>
  <p:clrMapOvr>
    <a:masterClrMapping/>
  </p:clrMapOvr>
  <mc:AlternateContent xmlns:mc="http://schemas.openxmlformats.org/markup-compatibility/2006" xmlns:p14="http://schemas.microsoft.com/office/powerpoint/2010/main">
    <mc:Choice Requires="p14">
      <p:transition spd="slow" p14:dur="2000" advTm="123351"/>
    </mc:Choice>
    <mc:Fallback xmlns="">
      <p:transition spd="slow" advTm="1233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6A68-8EA2-96BA-52F6-B23085A6C00B}"/>
              </a:ext>
            </a:extLst>
          </p:cNvPr>
          <p:cNvSpPr>
            <a:spLocks noGrp="1"/>
          </p:cNvSpPr>
          <p:nvPr>
            <p:ph type="title"/>
          </p:nvPr>
        </p:nvSpPr>
        <p:spPr/>
        <p:txBody>
          <a:bodyPr/>
          <a:lstStyle/>
          <a:p>
            <a:r>
              <a:rPr lang="en-GB" dirty="0"/>
              <a:t>Report Scope</a:t>
            </a:r>
          </a:p>
        </p:txBody>
      </p:sp>
      <p:graphicFrame>
        <p:nvGraphicFramePr>
          <p:cNvPr id="5" name="Content Placeholder 4">
            <a:extLst>
              <a:ext uri="{FF2B5EF4-FFF2-40B4-BE49-F238E27FC236}">
                <a16:creationId xmlns:a16="http://schemas.microsoft.com/office/drawing/2014/main" id="{94649D10-EE93-83FF-A3DA-4490B7A36817}"/>
              </a:ext>
            </a:extLst>
          </p:cNvPr>
          <p:cNvGraphicFramePr>
            <a:graphicFrameLocks noGrp="1"/>
          </p:cNvGraphicFramePr>
          <p:nvPr>
            <p:ph idx="1"/>
            <p:extLst>
              <p:ext uri="{D42A27DB-BD31-4B8C-83A1-F6EECF244321}">
                <p14:modId xmlns:p14="http://schemas.microsoft.com/office/powerpoint/2010/main" val="3989763931"/>
              </p:ext>
            </p:extLst>
          </p:nvPr>
        </p:nvGraphicFramePr>
        <p:xfrm>
          <a:off x="107504" y="1059582"/>
          <a:ext cx="4248472" cy="3510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83433AD-B59B-15F3-2E97-6AE8CC6EC0F0}"/>
              </a:ext>
            </a:extLst>
          </p:cNvPr>
          <p:cNvSpPr>
            <a:spLocks noGrp="1"/>
          </p:cNvSpPr>
          <p:nvPr>
            <p:ph type="sldNum" sz="quarter" idx="10"/>
          </p:nvPr>
        </p:nvSpPr>
        <p:spPr/>
        <p:txBody>
          <a:bodyPr/>
          <a:lstStyle/>
          <a:p>
            <a:fld id="{888C7B6D-059F-7047-97E8-91D473D6AC17}" type="slidenum">
              <a:rPr lang="en-US" smtClean="0"/>
              <a:pPr/>
              <a:t>9</a:t>
            </a:fld>
            <a:endParaRPr lang="en-US"/>
          </a:p>
        </p:txBody>
      </p:sp>
      <p:graphicFrame>
        <p:nvGraphicFramePr>
          <p:cNvPr id="8" name="Diagram 7">
            <a:extLst>
              <a:ext uri="{FF2B5EF4-FFF2-40B4-BE49-F238E27FC236}">
                <a16:creationId xmlns:a16="http://schemas.microsoft.com/office/drawing/2014/main" id="{2A079F8F-3A79-9ED0-8200-67C7490F4D46}"/>
              </a:ext>
            </a:extLst>
          </p:cNvPr>
          <p:cNvGraphicFramePr/>
          <p:nvPr>
            <p:extLst>
              <p:ext uri="{D42A27DB-BD31-4B8C-83A1-F6EECF244321}">
                <p14:modId xmlns:p14="http://schemas.microsoft.com/office/powerpoint/2010/main" val="955771867"/>
              </p:ext>
            </p:extLst>
          </p:nvPr>
        </p:nvGraphicFramePr>
        <p:xfrm>
          <a:off x="5384776" y="183002"/>
          <a:ext cx="3528392" cy="23887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a16="http://schemas.microsoft.com/office/drawing/2014/main" id="{1B4532D3-CD89-1372-AD0C-7AE407A29B1C}"/>
              </a:ext>
            </a:extLst>
          </p:cNvPr>
          <p:cNvGraphicFramePr/>
          <p:nvPr>
            <p:extLst>
              <p:ext uri="{D42A27DB-BD31-4B8C-83A1-F6EECF244321}">
                <p14:modId xmlns:p14="http://schemas.microsoft.com/office/powerpoint/2010/main" val="3553226046"/>
              </p:ext>
            </p:extLst>
          </p:nvPr>
        </p:nvGraphicFramePr>
        <p:xfrm>
          <a:off x="5868144" y="3003798"/>
          <a:ext cx="3045024" cy="16823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99380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D8D2-8415-CE9E-43CD-19F6EFE71B6B}"/>
              </a:ext>
            </a:extLst>
          </p:cNvPr>
          <p:cNvSpPr>
            <a:spLocks noGrp="1"/>
          </p:cNvSpPr>
          <p:nvPr>
            <p:ph type="title"/>
          </p:nvPr>
        </p:nvSpPr>
        <p:spPr/>
        <p:txBody>
          <a:bodyPr/>
          <a:lstStyle/>
          <a:p>
            <a:r>
              <a:rPr lang="en-GB" dirty="0"/>
              <a:t>Preface</a:t>
            </a:r>
          </a:p>
        </p:txBody>
      </p:sp>
      <p:graphicFrame>
        <p:nvGraphicFramePr>
          <p:cNvPr id="6" name="Content Placeholder 5">
            <a:extLst>
              <a:ext uri="{FF2B5EF4-FFF2-40B4-BE49-F238E27FC236}">
                <a16:creationId xmlns:a16="http://schemas.microsoft.com/office/drawing/2014/main" id="{2957D8EC-CC2C-B88C-B5BB-DAE355D1977C}"/>
              </a:ext>
            </a:extLst>
          </p:cNvPr>
          <p:cNvGraphicFramePr>
            <a:graphicFrameLocks noGrp="1"/>
          </p:cNvGraphicFramePr>
          <p:nvPr>
            <p:ph idx="1"/>
            <p:extLst>
              <p:ext uri="{D42A27DB-BD31-4B8C-83A1-F6EECF244321}">
                <p14:modId xmlns:p14="http://schemas.microsoft.com/office/powerpoint/2010/main" val="2322428782"/>
              </p:ext>
            </p:extLst>
          </p:nvPr>
        </p:nvGraphicFramePr>
        <p:xfrm>
          <a:off x="3707904" y="856711"/>
          <a:ext cx="4320480" cy="214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B6D0505-39BD-2229-605E-E812AEEE7106}"/>
              </a:ext>
            </a:extLst>
          </p:cNvPr>
          <p:cNvSpPr>
            <a:spLocks noGrp="1"/>
          </p:cNvSpPr>
          <p:nvPr>
            <p:ph type="sldNum" sz="quarter" idx="10"/>
          </p:nvPr>
        </p:nvSpPr>
        <p:spPr/>
        <p:txBody>
          <a:bodyPr/>
          <a:lstStyle/>
          <a:p>
            <a:fld id="{888C7B6D-059F-7047-97E8-91D473D6AC17}" type="slidenum">
              <a:rPr lang="en-US" smtClean="0"/>
              <a:pPr/>
              <a:t>10</a:t>
            </a:fld>
            <a:endParaRPr lang="en-US"/>
          </a:p>
        </p:txBody>
      </p:sp>
      <p:sp>
        <p:nvSpPr>
          <p:cNvPr id="5" name="Text Box 9225">
            <a:extLst>
              <a:ext uri="{FF2B5EF4-FFF2-40B4-BE49-F238E27FC236}">
                <a16:creationId xmlns:a16="http://schemas.microsoft.com/office/drawing/2014/main" id="{341B6C28-2C07-A2B3-B506-261541BC343B}"/>
              </a:ext>
            </a:extLst>
          </p:cNvPr>
          <p:cNvSpPr txBox="1"/>
          <p:nvPr/>
        </p:nvSpPr>
        <p:spPr>
          <a:xfrm>
            <a:off x="179323" y="987575"/>
            <a:ext cx="2880509" cy="2920479"/>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50000"/>
              </a:lnSpc>
              <a:spcAft>
                <a:spcPts val="1800"/>
              </a:spcAft>
            </a:pPr>
            <a:r>
              <a:rPr lang="en-GB" sz="1200" dirty="0">
                <a:ln w="10160" cap="flat" cmpd="sng" algn="ctr">
                  <a:solidFill>
                    <a:srgbClr val="4F81BD"/>
                  </a:solidFill>
                  <a:prstDash val="solid"/>
                  <a:round/>
                </a:ln>
                <a:solidFill>
                  <a:srgbClr val="0070C0"/>
                </a:solidFill>
                <a:effectLst>
                  <a:outerShdw blurRad="38100" dist="32004" dir="5400000" algn="tl">
                    <a:srgbClr val="000000">
                      <a:alpha val="30000"/>
                    </a:srgbClr>
                  </a:outerShdw>
                </a:effectLst>
                <a:latin typeface="Arial" panose="020B0604020202020204" pitchFamily="34" charset="0"/>
                <a:ea typeface="Arial" panose="020B0604020202020204" pitchFamily="34" charset="0"/>
                <a:cs typeface="Arial" panose="020B0604020202020204" pitchFamily="34" charset="0"/>
              </a:rPr>
              <a:t>LeDeR</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50000"/>
              </a:lnSpc>
              <a:spcAft>
                <a:spcPts val="1800"/>
              </a:spcAft>
            </a:pPr>
            <a:r>
              <a:rPr lang="en-GB" sz="1200" dirty="0">
                <a:ln w="10160" cap="flat" cmpd="sng" algn="ctr">
                  <a:solidFill>
                    <a:srgbClr val="4F81BD"/>
                  </a:solidFill>
                  <a:prstDash val="solid"/>
                  <a:round/>
                </a:ln>
                <a:solidFill>
                  <a:srgbClr val="7030A0"/>
                </a:solidFill>
                <a:effectLst>
                  <a:outerShdw blurRad="38100" dist="32004" dir="5400000" algn="tl">
                    <a:srgbClr val="000000">
                      <a:alpha val="30000"/>
                    </a:srgbClr>
                  </a:outerShdw>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50000"/>
              </a:lnSpc>
              <a:spcAft>
                <a:spcPts val="1800"/>
              </a:spcAft>
            </a:pPr>
            <a:r>
              <a:rPr lang="en-GB" sz="1200" dirty="0">
                <a:ln w="10160" cap="flat" cmpd="sng" algn="ctr">
                  <a:solidFill>
                    <a:srgbClr val="4F81BD"/>
                  </a:solidFill>
                  <a:prstDash val="solid"/>
                  <a:round/>
                </a:ln>
                <a:solidFill>
                  <a:srgbClr val="7030A0"/>
                </a:solidFill>
                <a:effectLst>
                  <a:outerShdw blurRad="38100" dist="32004" dir="5400000" algn="tl">
                    <a:srgbClr val="000000">
                      <a:alpha val="30000"/>
                    </a:srgbClr>
                  </a:outerShdw>
                </a:effectLst>
                <a:latin typeface="Arial" panose="020B0604020202020204" pitchFamily="34" charset="0"/>
                <a:ea typeface="Arial" panose="020B0604020202020204" pitchFamily="34" charset="0"/>
                <a:cs typeface="Arial" panose="020B0604020202020204" pitchFamily="34" charset="0"/>
              </a:rPr>
              <a:t>Annual Report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50000"/>
              </a:lnSpc>
              <a:spcAft>
                <a:spcPts val="1800"/>
              </a:spcAft>
            </a:pPr>
            <a:r>
              <a:rPr lang="en-GB" sz="1200" dirty="0">
                <a:ln w="10160" cap="flat" cmpd="sng" algn="ctr">
                  <a:solidFill>
                    <a:srgbClr val="4F81BD"/>
                  </a:solidFill>
                  <a:prstDash val="solid"/>
                  <a:round/>
                </a:ln>
                <a:solidFill>
                  <a:srgbClr val="7030A0"/>
                </a:solidFill>
                <a:effectLst>
                  <a:outerShdw blurRad="38100" dist="32004" dir="5400000" algn="tl">
                    <a:srgbClr val="000000">
                      <a:alpha val="30000"/>
                    </a:srgbClr>
                  </a:outerShdw>
                </a:effectLst>
                <a:latin typeface="Arial" panose="020B0604020202020204" pitchFamily="34" charset="0"/>
                <a:ea typeface="Arial" panose="020B0604020202020204" pitchFamily="34" charset="0"/>
                <a:cs typeface="Arial" panose="020B0604020202020204" pitchFamily="34" charset="0"/>
              </a:rPr>
              <a:t>April 2022 – March 2023</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50000"/>
              </a:lnSpc>
              <a:spcAft>
                <a:spcPts val="1800"/>
              </a:spcAft>
            </a:pPr>
            <a:r>
              <a:rPr lang="en-GB" sz="1200" dirty="0">
                <a:ln w="10160" cap="flat" cmpd="sng" algn="ctr">
                  <a:solidFill>
                    <a:srgbClr val="4F81BD"/>
                  </a:solidFill>
                  <a:prstDash val="solid"/>
                  <a:round/>
                </a:ln>
                <a:solidFill>
                  <a:srgbClr val="0070C0"/>
                </a:solidFill>
                <a:effectLst>
                  <a:outerShdw blurRad="38100" dist="32004" dir="5400000" algn="tl">
                    <a:srgbClr val="000000">
                      <a:alpha val="30000"/>
                    </a:srgbClr>
                  </a:outerShdw>
                </a:effectLst>
                <a:latin typeface="Arial" panose="020B0604020202020204" pitchFamily="34" charset="0"/>
                <a:ea typeface="Arial" panose="020B0604020202020204" pitchFamily="34" charset="0"/>
                <a:cs typeface="Arial" panose="020B0604020202020204" pitchFamily="34" charset="0"/>
              </a:rPr>
              <a:t>Learning from lives and deaths of people with a learning disability and Autistic adults in Gloucestershire</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91E5B78F-E3B0-1C88-597D-D6085E10CAFD}"/>
              </a:ext>
            </a:extLst>
          </p:cNvPr>
          <p:cNvGraphicFramePr/>
          <p:nvPr>
            <p:extLst>
              <p:ext uri="{D42A27DB-BD31-4B8C-83A1-F6EECF244321}">
                <p14:modId xmlns:p14="http://schemas.microsoft.com/office/powerpoint/2010/main" val="1389683777"/>
              </p:ext>
            </p:extLst>
          </p:nvPr>
        </p:nvGraphicFramePr>
        <p:xfrm>
          <a:off x="3275856" y="3500639"/>
          <a:ext cx="5328592" cy="6463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67322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42CD-439D-7407-867F-52D2A07CE882}"/>
              </a:ext>
            </a:extLst>
          </p:cNvPr>
          <p:cNvSpPr>
            <a:spLocks noGrp="1"/>
          </p:cNvSpPr>
          <p:nvPr>
            <p:ph type="title"/>
          </p:nvPr>
        </p:nvSpPr>
        <p:spPr/>
        <p:txBody>
          <a:bodyPr/>
          <a:lstStyle/>
          <a:p>
            <a:r>
              <a:rPr lang="en-GB" dirty="0"/>
              <a:t>Autism* only reviews – from January 2022</a:t>
            </a:r>
          </a:p>
        </p:txBody>
      </p:sp>
      <p:graphicFrame>
        <p:nvGraphicFramePr>
          <p:cNvPr id="4" name="Content Placeholder 3">
            <a:extLst>
              <a:ext uri="{FF2B5EF4-FFF2-40B4-BE49-F238E27FC236}">
                <a16:creationId xmlns:a16="http://schemas.microsoft.com/office/drawing/2014/main" id="{A141FE11-CFD5-DB13-1112-8036ABC17404}"/>
              </a:ext>
            </a:extLst>
          </p:cNvPr>
          <p:cNvGraphicFramePr>
            <a:graphicFrameLocks noGrp="1"/>
          </p:cNvGraphicFramePr>
          <p:nvPr>
            <p:ph idx="1"/>
            <p:extLst>
              <p:ext uri="{D42A27DB-BD31-4B8C-83A1-F6EECF244321}">
                <p14:modId xmlns:p14="http://schemas.microsoft.com/office/powerpoint/2010/main" val="115324573"/>
              </p:ext>
            </p:extLst>
          </p:nvPr>
        </p:nvGraphicFramePr>
        <p:xfrm>
          <a:off x="107504" y="915566"/>
          <a:ext cx="3600400" cy="3654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2BAAE710-BD4C-AAFA-B594-C36B6AFD9B4F}"/>
              </a:ext>
            </a:extLst>
          </p:cNvPr>
          <p:cNvGraphicFramePr/>
          <p:nvPr>
            <p:extLst>
              <p:ext uri="{D42A27DB-BD31-4B8C-83A1-F6EECF244321}">
                <p14:modId xmlns:p14="http://schemas.microsoft.com/office/powerpoint/2010/main" val="4255449951"/>
              </p:ext>
            </p:extLst>
          </p:nvPr>
        </p:nvGraphicFramePr>
        <p:xfrm>
          <a:off x="4499992" y="987574"/>
          <a:ext cx="3456384" cy="23083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04596158"/>
      </p:ext>
    </p:extLst>
  </p:cSld>
  <p:clrMapOvr>
    <a:masterClrMapping/>
  </p:clrMapOvr>
  <mc:AlternateContent xmlns:mc="http://schemas.openxmlformats.org/markup-compatibility/2006" xmlns:p14="http://schemas.microsoft.com/office/powerpoint/2010/main">
    <mc:Choice Requires="p14">
      <p:transition spd="slow" p14:dur="2000" advTm="67217"/>
    </mc:Choice>
    <mc:Fallback xmlns="">
      <p:transition spd="slow" advTm="6721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14C99-94D5-5BC1-14D1-692704FBF29B}"/>
              </a:ext>
            </a:extLst>
          </p:cNvPr>
          <p:cNvSpPr>
            <a:spLocks noGrp="1"/>
          </p:cNvSpPr>
          <p:nvPr>
            <p:ph type="title"/>
          </p:nvPr>
        </p:nvSpPr>
        <p:spPr/>
        <p:txBody>
          <a:bodyPr/>
          <a:lstStyle/>
          <a:p>
            <a:r>
              <a:rPr lang="en-GB" dirty="0"/>
              <a:t>Some of the people who have died</a:t>
            </a:r>
          </a:p>
        </p:txBody>
      </p:sp>
      <p:sp>
        <p:nvSpPr>
          <p:cNvPr id="3" name="Content Placeholder 2">
            <a:extLst>
              <a:ext uri="{FF2B5EF4-FFF2-40B4-BE49-F238E27FC236}">
                <a16:creationId xmlns:a16="http://schemas.microsoft.com/office/drawing/2014/main" id="{5F22F29B-D502-15EE-5AD5-9CD9CAEE5900}"/>
              </a:ext>
            </a:extLst>
          </p:cNvPr>
          <p:cNvSpPr>
            <a:spLocks noGrp="1"/>
          </p:cNvSpPr>
          <p:nvPr>
            <p:ph idx="1"/>
          </p:nvPr>
        </p:nvSpPr>
        <p:spPr>
          <a:xfrm>
            <a:off x="73344" y="856711"/>
            <a:ext cx="4354640" cy="3497237"/>
          </a:xfrm>
        </p:spPr>
        <p:txBody>
          <a:bodyPr>
            <a:normAutofit fontScale="92500"/>
          </a:bodyPr>
          <a:lstStyle/>
          <a:p>
            <a:pPr marL="0" indent="0">
              <a:lnSpc>
                <a:spcPct val="150000"/>
              </a:lnSpc>
              <a:spcAft>
                <a:spcPts val="1100"/>
              </a:spcAft>
            </a:pPr>
            <a:r>
              <a:rPr lang="en-GB" sz="1500" dirty="0">
                <a:solidFill>
                  <a:srgbClr val="221E1F"/>
                </a:solidFill>
                <a:effectLst/>
                <a:latin typeface="+mn-lt"/>
                <a:ea typeface="Arial" panose="020B0604020202020204" pitchFamily="34" charset="0"/>
                <a:cs typeface="Times New Roman" panose="02020603050405020304" pitchFamily="18" charset="0"/>
              </a:rPr>
              <a:t>This report is about people with a learning disability and autistic adults who have died in Gloucestershire during 2022-2023. They were loved and cherished, and whose deaths have been heart breaking for their family and those who loved them. </a:t>
            </a:r>
            <a:endParaRPr lang="en-GB" sz="1500" dirty="0">
              <a:effectLst/>
              <a:latin typeface="+mn-lt"/>
              <a:ea typeface="Arial" panose="020B0604020202020204" pitchFamily="34" charset="0"/>
              <a:cs typeface="Times New Roman" panose="02020603050405020304" pitchFamily="18" charset="0"/>
            </a:endParaRPr>
          </a:p>
          <a:p>
            <a:pPr marL="0" indent="0">
              <a:lnSpc>
                <a:spcPct val="150000"/>
              </a:lnSpc>
              <a:spcAft>
                <a:spcPts val="1100"/>
              </a:spcAft>
            </a:pPr>
            <a:r>
              <a:rPr lang="en-GB" sz="1500" dirty="0">
                <a:solidFill>
                  <a:srgbClr val="221E1F"/>
                </a:solidFill>
                <a:effectLst/>
                <a:latin typeface="+mn-lt"/>
                <a:ea typeface="Arial" panose="020B0604020202020204" pitchFamily="34" charset="0"/>
                <a:cs typeface="Times New Roman" panose="02020603050405020304" pitchFamily="18" charset="0"/>
              </a:rPr>
              <a:t>Sometimes when we read reports such as this, we can forget that there are people at the heart of it. In the mass of data provided, there is a danger that people can become numbers, and numbers are impersonal. </a:t>
            </a:r>
            <a:endParaRPr lang="en-GB" sz="1500" dirty="0">
              <a:effectLst/>
              <a:latin typeface="+mn-lt"/>
              <a:ea typeface="Arial" panose="020B06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61FDC2C9-4928-BBAE-4F87-39ACA0983A0C}"/>
              </a:ext>
            </a:extLst>
          </p:cNvPr>
          <p:cNvSpPr>
            <a:spLocks noGrp="1"/>
          </p:cNvSpPr>
          <p:nvPr>
            <p:ph type="sldNum" sz="quarter" idx="10"/>
          </p:nvPr>
        </p:nvSpPr>
        <p:spPr/>
        <p:txBody>
          <a:bodyPr/>
          <a:lstStyle/>
          <a:p>
            <a:fld id="{888C7B6D-059F-7047-97E8-91D473D6AC17}" type="slidenum">
              <a:rPr lang="en-US" smtClean="0"/>
              <a:pPr/>
              <a:t>12</a:t>
            </a:fld>
            <a:endParaRPr lang="en-US"/>
          </a:p>
        </p:txBody>
      </p:sp>
      <p:sp>
        <p:nvSpPr>
          <p:cNvPr id="6" name="TextBox 5">
            <a:extLst>
              <a:ext uri="{FF2B5EF4-FFF2-40B4-BE49-F238E27FC236}">
                <a16:creationId xmlns:a16="http://schemas.microsoft.com/office/drawing/2014/main" id="{602A5EB7-78D5-BD34-A1B2-6CCF92A511EB}"/>
              </a:ext>
            </a:extLst>
          </p:cNvPr>
          <p:cNvSpPr txBox="1"/>
          <p:nvPr/>
        </p:nvSpPr>
        <p:spPr>
          <a:xfrm>
            <a:off x="4716018" y="987574"/>
            <a:ext cx="4104454" cy="3231654"/>
          </a:xfrm>
          <a:prstGeom prst="rect">
            <a:avLst/>
          </a:prstGeom>
          <a:noFill/>
        </p:spPr>
        <p:txBody>
          <a:bodyPr wrap="square">
            <a:spAutoFit/>
          </a:bodyPr>
          <a:lstStyle/>
          <a:p>
            <a:pPr>
              <a:lnSpc>
                <a:spcPct val="150000"/>
              </a:lnSpc>
            </a:pPr>
            <a:r>
              <a:rPr lang="en-GB" sz="1200" dirty="0">
                <a:solidFill>
                  <a:srgbClr val="221E1F"/>
                </a:solidFill>
                <a:effectLst/>
                <a:latin typeface="Arial" panose="020B0604020202020204" pitchFamily="34" charset="0"/>
                <a:ea typeface="Arial" panose="020B0604020202020204" pitchFamily="34" charset="0"/>
                <a:cs typeface="Helvetica 45 Light"/>
              </a:rPr>
              <a:t>We are therefore starting this report by sharing who some of the people whose deaths have been reviewed by the LeDeR programme were, what we learned from the reviews and the action we took as a result. All details have been anonymised, but the stories are those as told by families or paid carers, health staff to reviewers. We would like to thank the families who have given us permission to use their stories.</a:t>
            </a:r>
            <a:r>
              <a:rPr lang="en-GB" sz="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r>
              <a:rPr lang="en-GB" sz="1200" b="1" dirty="0">
                <a:effectLst/>
                <a:latin typeface="Arial" panose="020B0604020202020204" pitchFamily="34" charset="0"/>
                <a:ea typeface="Arial" panose="020B0604020202020204" pitchFamily="34" charset="0"/>
                <a:cs typeface="Times New Roman" panose="02020603050405020304" pitchFamily="18" charset="0"/>
              </a:rPr>
              <a:t>Please note that all names throughout this report have been changed to protect confidentiality.  Unless we have had express permission to use their names and/or pictures from their family.</a:t>
            </a:r>
          </a:p>
        </p:txBody>
      </p:sp>
    </p:spTree>
    <p:extLst>
      <p:ext uri="{BB962C8B-B14F-4D97-AF65-F5344CB8AC3E}">
        <p14:creationId xmlns:p14="http://schemas.microsoft.com/office/powerpoint/2010/main" val="123299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14C99-94D5-5BC1-14D1-692704FBF29B}"/>
              </a:ext>
            </a:extLst>
          </p:cNvPr>
          <p:cNvSpPr>
            <a:spLocks noGrp="1"/>
          </p:cNvSpPr>
          <p:nvPr>
            <p:ph type="title"/>
          </p:nvPr>
        </p:nvSpPr>
        <p:spPr/>
        <p:txBody>
          <a:bodyPr/>
          <a:lstStyle/>
          <a:p>
            <a:r>
              <a:rPr lang="en-GB" dirty="0"/>
              <a:t>Some of the people who have died</a:t>
            </a:r>
          </a:p>
        </p:txBody>
      </p:sp>
      <p:sp>
        <p:nvSpPr>
          <p:cNvPr id="4" name="Slide Number Placeholder 3">
            <a:extLst>
              <a:ext uri="{FF2B5EF4-FFF2-40B4-BE49-F238E27FC236}">
                <a16:creationId xmlns:a16="http://schemas.microsoft.com/office/drawing/2014/main" id="{61FDC2C9-4928-BBAE-4F87-39ACA0983A0C}"/>
              </a:ext>
            </a:extLst>
          </p:cNvPr>
          <p:cNvSpPr>
            <a:spLocks noGrp="1"/>
          </p:cNvSpPr>
          <p:nvPr>
            <p:ph type="sldNum" sz="quarter" idx="10"/>
          </p:nvPr>
        </p:nvSpPr>
        <p:spPr/>
        <p:txBody>
          <a:bodyPr/>
          <a:lstStyle/>
          <a:p>
            <a:fld id="{888C7B6D-059F-7047-97E8-91D473D6AC17}" type="slidenum">
              <a:rPr lang="en-US" smtClean="0"/>
              <a:pPr/>
              <a:t>13</a:t>
            </a:fld>
            <a:endParaRPr lang="en-US"/>
          </a:p>
        </p:txBody>
      </p:sp>
      <p:graphicFrame>
        <p:nvGraphicFramePr>
          <p:cNvPr id="5" name="Content Placeholder 6">
            <a:extLst>
              <a:ext uri="{FF2B5EF4-FFF2-40B4-BE49-F238E27FC236}">
                <a16:creationId xmlns:a16="http://schemas.microsoft.com/office/drawing/2014/main" id="{EC3E723A-17DE-8E52-24CE-F7A626590F90}"/>
              </a:ext>
            </a:extLst>
          </p:cNvPr>
          <p:cNvGraphicFramePr>
            <a:graphicFrameLocks noGrp="1"/>
          </p:cNvGraphicFramePr>
          <p:nvPr>
            <p:ph idx="1"/>
            <p:extLst>
              <p:ext uri="{D42A27DB-BD31-4B8C-83A1-F6EECF244321}">
                <p14:modId xmlns:p14="http://schemas.microsoft.com/office/powerpoint/2010/main" val="1486031587"/>
              </p:ext>
            </p:extLst>
          </p:nvPr>
        </p:nvGraphicFramePr>
        <p:xfrm>
          <a:off x="73025" y="856712"/>
          <a:ext cx="8171383" cy="3947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7683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FC4C8-4781-1729-EAC8-DD43EE551946}"/>
              </a:ext>
            </a:extLst>
          </p:cNvPr>
          <p:cNvSpPr>
            <a:spLocks noGrp="1"/>
          </p:cNvSpPr>
          <p:nvPr>
            <p:ph type="title"/>
          </p:nvPr>
        </p:nvSpPr>
        <p:spPr>
          <a:xfrm>
            <a:off x="107504" y="-3545"/>
            <a:ext cx="8928992" cy="857250"/>
          </a:xfrm>
        </p:spPr>
        <p:txBody>
          <a:bodyPr/>
          <a:lstStyle/>
          <a:p>
            <a:r>
              <a:rPr lang="en-US"/>
              <a:t>Learning into action</a:t>
            </a:r>
            <a:endParaRPr lang="en-US" dirty="0"/>
          </a:p>
        </p:txBody>
      </p:sp>
      <p:sp>
        <p:nvSpPr>
          <p:cNvPr id="4" name="Slide Number Placeholder 3">
            <a:extLst>
              <a:ext uri="{FF2B5EF4-FFF2-40B4-BE49-F238E27FC236}">
                <a16:creationId xmlns:a16="http://schemas.microsoft.com/office/drawing/2014/main" id="{2D0722CD-8288-725C-AF94-7ECF3338AE91}"/>
              </a:ext>
            </a:extLst>
          </p:cNvPr>
          <p:cNvSpPr>
            <a:spLocks noGrp="1"/>
          </p:cNvSpPr>
          <p:nvPr>
            <p:ph type="sldNum" sz="quarter" idx="12"/>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14</a:t>
            </a:fld>
            <a:endParaRPr lang="en-US"/>
          </a:p>
        </p:txBody>
      </p:sp>
      <p:graphicFrame>
        <p:nvGraphicFramePr>
          <p:cNvPr id="5" name="Content Placeholder 4">
            <a:extLst>
              <a:ext uri="{FF2B5EF4-FFF2-40B4-BE49-F238E27FC236}">
                <a16:creationId xmlns:a16="http://schemas.microsoft.com/office/drawing/2014/main" id="{8F3B5F35-5DBD-48D7-6FC3-25F47EA28424}"/>
              </a:ext>
            </a:extLst>
          </p:cNvPr>
          <p:cNvGraphicFramePr>
            <a:graphicFrameLocks noGrp="1"/>
          </p:cNvGraphicFramePr>
          <p:nvPr>
            <p:ph idx="1"/>
            <p:extLst>
              <p:ext uri="{D42A27DB-BD31-4B8C-83A1-F6EECF244321}">
                <p14:modId xmlns:p14="http://schemas.microsoft.com/office/powerpoint/2010/main" val="983198563"/>
              </p:ext>
            </p:extLst>
          </p:nvPr>
        </p:nvGraphicFramePr>
        <p:xfrm>
          <a:off x="107504" y="699543"/>
          <a:ext cx="8928992" cy="3762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918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403DE-1AE5-6876-C9C0-77CB94DA1DF2}"/>
              </a:ext>
            </a:extLst>
          </p:cNvPr>
          <p:cNvSpPr>
            <a:spLocks noGrp="1"/>
          </p:cNvSpPr>
          <p:nvPr>
            <p:ph type="title"/>
          </p:nvPr>
        </p:nvSpPr>
        <p:spPr>
          <a:xfrm>
            <a:off x="107505" y="-539"/>
            <a:ext cx="8805664" cy="857250"/>
          </a:xfrm>
        </p:spPr>
        <p:txBody>
          <a:bodyPr anchor="ctr">
            <a:normAutofit/>
          </a:bodyPr>
          <a:lstStyle/>
          <a:p>
            <a:r>
              <a:rPr lang="en-GB" dirty="0"/>
              <a:t>Case Study 2: Thomas’ Story</a:t>
            </a:r>
          </a:p>
        </p:txBody>
      </p:sp>
      <p:sp>
        <p:nvSpPr>
          <p:cNvPr id="4" name="Slide Number Placeholder 3">
            <a:extLst>
              <a:ext uri="{FF2B5EF4-FFF2-40B4-BE49-F238E27FC236}">
                <a16:creationId xmlns:a16="http://schemas.microsoft.com/office/drawing/2014/main" id="{D9EC8DFA-E1A9-51D2-BA31-7E6D845184C3}"/>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15</a:t>
            </a:fld>
            <a:endParaRPr lang="en-US"/>
          </a:p>
        </p:txBody>
      </p:sp>
      <p:graphicFrame>
        <p:nvGraphicFramePr>
          <p:cNvPr id="7" name="Content Placeholder 2">
            <a:extLst>
              <a:ext uri="{FF2B5EF4-FFF2-40B4-BE49-F238E27FC236}">
                <a16:creationId xmlns:a16="http://schemas.microsoft.com/office/drawing/2014/main" id="{25239F44-54C8-5600-0840-7FA23C48254B}"/>
              </a:ext>
            </a:extLst>
          </p:cNvPr>
          <p:cNvGraphicFramePr>
            <a:graphicFrameLocks noGrp="1"/>
          </p:cNvGraphicFramePr>
          <p:nvPr>
            <p:ph idx="1"/>
            <p:extLst>
              <p:ext uri="{D42A27DB-BD31-4B8C-83A1-F6EECF244321}">
                <p14:modId xmlns:p14="http://schemas.microsoft.com/office/powerpoint/2010/main" val="179178345"/>
              </p:ext>
            </p:extLst>
          </p:nvPr>
        </p:nvGraphicFramePr>
        <p:xfrm>
          <a:off x="107504" y="627534"/>
          <a:ext cx="8856984" cy="394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9686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8CBA41-0693-DDA1-3503-E091288B7214}"/>
              </a:ext>
            </a:extLst>
          </p:cNvPr>
          <p:cNvSpPr>
            <a:spLocks noGrp="1"/>
          </p:cNvSpPr>
          <p:nvPr>
            <p:ph type="title"/>
          </p:nvPr>
        </p:nvSpPr>
        <p:spPr>
          <a:xfrm>
            <a:off x="107504" y="-3545"/>
            <a:ext cx="8928992" cy="857250"/>
          </a:xfrm>
        </p:spPr>
        <p:txBody>
          <a:bodyPr anchor="ctr">
            <a:normAutofit/>
          </a:bodyPr>
          <a:lstStyle/>
          <a:p>
            <a:r>
              <a:rPr lang="en-US" dirty="0"/>
              <a:t>Learning into Action</a:t>
            </a:r>
          </a:p>
        </p:txBody>
      </p:sp>
      <p:sp>
        <p:nvSpPr>
          <p:cNvPr id="4" name="Slide Number Placeholder 3">
            <a:extLst>
              <a:ext uri="{FF2B5EF4-FFF2-40B4-BE49-F238E27FC236}">
                <a16:creationId xmlns:a16="http://schemas.microsoft.com/office/drawing/2014/main" id="{89AF72D0-0200-F1C0-288C-CA78DEB2EBD9}"/>
              </a:ext>
            </a:extLst>
          </p:cNvPr>
          <p:cNvSpPr>
            <a:spLocks noGrp="1"/>
          </p:cNvSpPr>
          <p:nvPr>
            <p:ph type="sldNum" sz="quarter" idx="12"/>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16</a:t>
            </a:fld>
            <a:endParaRPr lang="en-US"/>
          </a:p>
        </p:txBody>
      </p:sp>
      <p:graphicFrame>
        <p:nvGraphicFramePr>
          <p:cNvPr id="6" name="Content Placeholder 2">
            <a:extLst>
              <a:ext uri="{FF2B5EF4-FFF2-40B4-BE49-F238E27FC236}">
                <a16:creationId xmlns:a16="http://schemas.microsoft.com/office/drawing/2014/main" id="{7AFAC127-6EC6-935D-626D-AA4A8BD3E010}"/>
              </a:ext>
            </a:extLst>
          </p:cNvPr>
          <p:cNvGraphicFramePr>
            <a:graphicFrameLocks noGrp="1"/>
          </p:cNvGraphicFramePr>
          <p:nvPr>
            <p:ph idx="1"/>
            <p:extLst>
              <p:ext uri="{D42A27DB-BD31-4B8C-83A1-F6EECF244321}">
                <p14:modId xmlns:p14="http://schemas.microsoft.com/office/powerpoint/2010/main" val="1224832630"/>
              </p:ext>
            </p:extLst>
          </p:nvPr>
        </p:nvGraphicFramePr>
        <p:xfrm>
          <a:off x="107504" y="771550"/>
          <a:ext cx="8928992" cy="3960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788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CF4D-F2FB-C29C-B6F1-12F585A745AE}"/>
              </a:ext>
            </a:extLst>
          </p:cNvPr>
          <p:cNvSpPr>
            <a:spLocks noGrp="1"/>
          </p:cNvSpPr>
          <p:nvPr>
            <p:ph type="title"/>
          </p:nvPr>
        </p:nvSpPr>
        <p:spPr>
          <a:xfrm>
            <a:off x="107504" y="-539"/>
            <a:ext cx="8805664" cy="574067"/>
          </a:xfrm>
        </p:spPr>
        <p:txBody>
          <a:bodyPr anchor="ctr">
            <a:normAutofit/>
          </a:bodyPr>
          <a:lstStyle/>
          <a:p>
            <a:r>
              <a:rPr lang="en-GB" dirty="0"/>
              <a:t>Case Study 3: Sarah’s Story</a:t>
            </a:r>
          </a:p>
        </p:txBody>
      </p:sp>
      <p:sp>
        <p:nvSpPr>
          <p:cNvPr id="4" name="Slide Number Placeholder 3">
            <a:extLst>
              <a:ext uri="{FF2B5EF4-FFF2-40B4-BE49-F238E27FC236}">
                <a16:creationId xmlns:a16="http://schemas.microsoft.com/office/drawing/2014/main" id="{13FE4470-B344-9F90-E419-22B35089002C}"/>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17</a:t>
            </a:fld>
            <a:endParaRPr lang="en-US"/>
          </a:p>
        </p:txBody>
      </p:sp>
      <p:graphicFrame>
        <p:nvGraphicFramePr>
          <p:cNvPr id="6" name="Content Placeholder 2">
            <a:extLst>
              <a:ext uri="{FF2B5EF4-FFF2-40B4-BE49-F238E27FC236}">
                <a16:creationId xmlns:a16="http://schemas.microsoft.com/office/drawing/2014/main" id="{7FF1DE95-75A0-F632-F2DE-C4B2FBD99CF6}"/>
              </a:ext>
            </a:extLst>
          </p:cNvPr>
          <p:cNvGraphicFramePr>
            <a:graphicFrameLocks noGrp="1"/>
          </p:cNvGraphicFramePr>
          <p:nvPr>
            <p:ph idx="1"/>
            <p:extLst>
              <p:ext uri="{D42A27DB-BD31-4B8C-83A1-F6EECF244321}">
                <p14:modId xmlns:p14="http://schemas.microsoft.com/office/powerpoint/2010/main" val="2640825558"/>
              </p:ext>
            </p:extLst>
          </p:nvPr>
        </p:nvGraphicFramePr>
        <p:xfrm>
          <a:off x="107504" y="573528"/>
          <a:ext cx="8856984" cy="3996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5102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183381-C6D4-4F9B-878A-CBE5982BD644}"/>
              </a:ext>
            </a:extLst>
          </p:cNvPr>
          <p:cNvSpPr>
            <a:spLocks noGrp="1"/>
          </p:cNvSpPr>
          <p:nvPr>
            <p:ph type="title"/>
          </p:nvPr>
        </p:nvSpPr>
        <p:spPr>
          <a:xfrm>
            <a:off x="107504" y="-539"/>
            <a:ext cx="8805664" cy="484057"/>
          </a:xfrm>
        </p:spPr>
        <p:txBody>
          <a:bodyPr>
            <a:normAutofit fontScale="90000"/>
          </a:bodyPr>
          <a:lstStyle/>
          <a:p>
            <a:r>
              <a:rPr lang="en-US" dirty="0"/>
              <a:t>Learning into Action</a:t>
            </a:r>
          </a:p>
        </p:txBody>
      </p:sp>
      <p:sp>
        <p:nvSpPr>
          <p:cNvPr id="4" name="Slide Number Placeholder 3">
            <a:extLst>
              <a:ext uri="{FF2B5EF4-FFF2-40B4-BE49-F238E27FC236}">
                <a16:creationId xmlns:a16="http://schemas.microsoft.com/office/drawing/2014/main" id="{B1107416-AD93-A952-B8D0-3F42E776C03C}"/>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18</a:t>
            </a:fld>
            <a:endParaRPr lang="en-US"/>
          </a:p>
        </p:txBody>
      </p:sp>
      <p:graphicFrame>
        <p:nvGraphicFramePr>
          <p:cNvPr id="6" name="Content Placeholder 2">
            <a:extLst>
              <a:ext uri="{FF2B5EF4-FFF2-40B4-BE49-F238E27FC236}">
                <a16:creationId xmlns:a16="http://schemas.microsoft.com/office/drawing/2014/main" id="{2CE8147F-08E0-9B38-E688-A391E3B75326}"/>
              </a:ext>
            </a:extLst>
          </p:cNvPr>
          <p:cNvGraphicFramePr>
            <a:graphicFrameLocks noGrp="1"/>
          </p:cNvGraphicFramePr>
          <p:nvPr>
            <p:ph idx="1"/>
            <p:extLst>
              <p:ext uri="{D42A27DB-BD31-4B8C-83A1-F6EECF244321}">
                <p14:modId xmlns:p14="http://schemas.microsoft.com/office/powerpoint/2010/main" val="2494939306"/>
              </p:ext>
            </p:extLst>
          </p:nvPr>
        </p:nvGraphicFramePr>
        <p:xfrm>
          <a:off x="107504" y="483518"/>
          <a:ext cx="8856984" cy="40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924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0693-B9D6-1923-6A56-E89330E80A7E}"/>
              </a:ext>
            </a:extLst>
          </p:cNvPr>
          <p:cNvSpPr>
            <a:spLocks noGrp="1"/>
          </p:cNvSpPr>
          <p:nvPr>
            <p:ph type="title"/>
          </p:nvPr>
        </p:nvSpPr>
        <p:spPr/>
        <p:txBody>
          <a:bodyPr/>
          <a:lstStyle/>
          <a:p>
            <a:r>
              <a:rPr lang="en-GB" dirty="0">
                <a:latin typeface="+mn-lt"/>
              </a:rPr>
              <a:t>Table of Contents</a:t>
            </a:r>
          </a:p>
        </p:txBody>
      </p:sp>
      <p:sp>
        <p:nvSpPr>
          <p:cNvPr id="4" name="Slide Number Placeholder 3">
            <a:extLst>
              <a:ext uri="{FF2B5EF4-FFF2-40B4-BE49-F238E27FC236}">
                <a16:creationId xmlns:a16="http://schemas.microsoft.com/office/drawing/2014/main" id="{FCF8D807-735B-C028-1B14-A8A4A5C9E96B}"/>
              </a:ext>
            </a:extLst>
          </p:cNvPr>
          <p:cNvSpPr>
            <a:spLocks noGrp="1"/>
          </p:cNvSpPr>
          <p:nvPr>
            <p:ph type="sldNum" sz="quarter" idx="10"/>
          </p:nvPr>
        </p:nvSpPr>
        <p:spPr/>
        <p:txBody>
          <a:bodyPr/>
          <a:lstStyle/>
          <a:p>
            <a:fld id="{888C7B6D-059F-7047-97E8-91D473D6AC17}" type="slidenum">
              <a:rPr lang="en-US" smtClean="0"/>
              <a:pPr/>
              <a:t>1</a:t>
            </a:fld>
            <a:endParaRPr lang="en-US"/>
          </a:p>
        </p:txBody>
      </p:sp>
      <p:graphicFrame>
        <p:nvGraphicFramePr>
          <p:cNvPr id="11" name="Content Placeholder 10">
            <a:extLst>
              <a:ext uri="{FF2B5EF4-FFF2-40B4-BE49-F238E27FC236}">
                <a16:creationId xmlns:a16="http://schemas.microsoft.com/office/drawing/2014/main" id="{DC07103E-1020-BC74-03F4-FEB004178F90}"/>
              </a:ext>
            </a:extLst>
          </p:cNvPr>
          <p:cNvGraphicFramePr>
            <a:graphicFrameLocks noGrp="1"/>
          </p:cNvGraphicFramePr>
          <p:nvPr>
            <p:ph idx="1"/>
            <p:extLst>
              <p:ext uri="{D42A27DB-BD31-4B8C-83A1-F6EECF244321}">
                <p14:modId xmlns:p14="http://schemas.microsoft.com/office/powerpoint/2010/main" val="3724085017"/>
              </p:ext>
            </p:extLst>
          </p:nvPr>
        </p:nvGraphicFramePr>
        <p:xfrm>
          <a:off x="251520" y="771550"/>
          <a:ext cx="7848871" cy="3559158"/>
        </p:xfrm>
        <a:graphic>
          <a:graphicData uri="http://schemas.openxmlformats.org/drawingml/2006/table">
            <a:tbl>
              <a:tblPr firstRow="1" firstCol="1" bandRow="1">
                <a:tableStyleId>{5C22544A-7EE6-4342-B048-85BDC9FD1C3A}</a:tableStyleId>
              </a:tblPr>
              <a:tblGrid>
                <a:gridCol w="4511197">
                  <a:extLst>
                    <a:ext uri="{9D8B030D-6E8A-4147-A177-3AD203B41FA5}">
                      <a16:colId xmlns:a16="http://schemas.microsoft.com/office/drawing/2014/main" val="1456850701"/>
                    </a:ext>
                  </a:extLst>
                </a:gridCol>
                <a:gridCol w="3337674">
                  <a:extLst>
                    <a:ext uri="{9D8B030D-6E8A-4147-A177-3AD203B41FA5}">
                      <a16:colId xmlns:a16="http://schemas.microsoft.com/office/drawing/2014/main" val="4061960319"/>
                    </a:ext>
                  </a:extLst>
                </a:gridCol>
              </a:tblGrid>
              <a:tr h="197731">
                <a:tc>
                  <a:txBody>
                    <a:bodyPr/>
                    <a:lstStyle/>
                    <a:p>
                      <a:pPr>
                        <a:lnSpc>
                          <a:spcPct val="107000"/>
                        </a:lnSpc>
                        <a:spcAft>
                          <a:spcPts val="800"/>
                        </a:spcAft>
                      </a:pPr>
                      <a:r>
                        <a:rPr lang="en-GB" sz="1100" kern="100">
                          <a:effectLst/>
                        </a:rPr>
                        <a:t>Title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Slide Number</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2094278"/>
                  </a:ext>
                </a:extLst>
              </a:tr>
              <a:tr h="197731">
                <a:tc>
                  <a:txBody>
                    <a:bodyPr/>
                    <a:lstStyle/>
                    <a:p>
                      <a:pPr>
                        <a:lnSpc>
                          <a:spcPct val="107000"/>
                        </a:lnSpc>
                        <a:spcAft>
                          <a:spcPts val="800"/>
                        </a:spcAft>
                      </a:pPr>
                      <a:r>
                        <a:rPr lang="en-GB" sz="1100" kern="100">
                          <a:effectLst/>
                        </a:rPr>
                        <a:t>Table of Contents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1</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8097804"/>
                  </a:ext>
                </a:extLst>
              </a:tr>
              <a:tr h="197731">
                <a:tc>
                  <a:txBody>
                    <a:bodyPr/>
                    <a:lstStyle/>
                    <a:p>
                      <a:pPr>
                        <a:lnSpc>
                          <a:spcPct val="107000"/>
                        </a:lnSpc>
                        <a:spcAft>
                          <a:spcPts val="800"/>
                        </a:spcAft>
                      </a:pPr>
                      <a:r>
                        <a:rPr lang="en-GB" sz="1100" kern="100">
                          <a:effectLst/>
                        </a:rPr>
                        <a:t>Executive Foreword</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2 -3</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261865"/>
                  </a:ext>
                </a:extLst>
              </a:tr>
              <a:tr h="197731">
                <a:tc>
                  <a:txBody>
                    <a:bodyPr/>
                    <a:lstStyle/>
                    <a:p>
                      <a:pPr>
                        <a:lnSpc>
                          <a:spcPct val="107000"/>
                        </a:lnSpc>
                        <a:spcAft>
                          <a:spcPts val="800"/>
                        </a:spcAft>
                      </a:pPr>
                      <a:r>
                        <a:rPr lang="en-GB" sz="1100" kern="100">
                          <a:effectLst/>
                        </a:rPr>
                        <a:t>Overview of LeDeR</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4-7</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5906481"/>
                  </a:ext>
                </a:extLst>
              </a:tr>
              <a:tr h="197731">
                <a:tc>
                  <a:txBody>
                    <a:bodyPr/>
                    <a:lstStyle/>
                    <a:p>
                      <a:pPr>
                        <a:lnSpc>
                          <a:spcPct val="107000"/>
                        </a:lnSpc>
                        <a:spcAft>
                          <a:spcPts val="800"/>
                        </a:spcAft>
                      </a:pPr>
                      <a:r>
                        <a:rPr lang="en-GB" sz="1100" kern="100">
                          <a:effectLst/>
                        </a:rPr>
                        <a:t>Health Inequalities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8</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6248111"/>
                  </a:ext>
                </a:extLst>
              </a:tr>
              <a:tr h="197731">
                <a:tc>
                  <a:txBody>
                    <a:bodyPr/>
                    <a:lstStyle/>
                    <a:p>
                      <a:pPr>
                        <a:lnSpc>
                          <a:spcPct val="107000"/>
                        </a:lnSpc>
                        <a:spcAft>
                          <a:spcPts val="800"/>
                        </a:spcAft>
                      </a:pPr>
                      <a:r>
                        <a:rPr lang="en-GB" sz="1100" kern="100">
                          <a:effectLst/>
                        </a:rPr>
                        <a:t>Scope of the report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9-11</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963035"/>
                  </a:ext>
                </a:extLst>
              </a:tr>
              <a:tr h="197731">
                <a:tc>
                  <a:txBody>
                    <a:bodyPr/>
                    <a:lstStyle/>
                    <a:p>
                      <a:pPr>
                        <a:lnSpc>
                          <a:spcPct val="107000"/>
                        </a:lnSpc>
                        <a:spcAft>
                          <a:spcPts val="800"/>
                        </a:spcAft>
                      </a:pPr>
                      <a:r>
                        <a:rPr lang="en-GB" sz="1100" kern="100">
                          <a:effectLst/>
                        </a:rPr>
                        <a:t>About the People who Died</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12-20</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1588244"/>
                  </a:ext>
                </a:extLst>
              </a:tr>
              <a:tr h="197731">
                <a:tc>
                  <a:txBody>
                    <a:bodyPr/>
                    <a:lstStyle/>
                    <a:p>
                      <a:pPr>
                        <a:lnSpc>
                          <a:spcPct val="107000"/>
                        </a:lnSpc>
                        <a:spcAft>
                          <a:spcPts val="800"/>
                        </a:spcAft>
                      </a:pPr>
                      <a:r>
                        <a:rPr lang="en-GB" sz="1100" kern="100">
                          <a:effectLst/>
                        </a:rPr>
                        <a:t>The Review Process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21-24</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531804"/>
                  </a:ext>
                </a:extLst>
              </a:tr>
              <a:tr h="197731">
                <a:tc>
                  <a:txBody>
                    <a:bodyPr/>
                    <a:lstStyle/>
                    <a:p>
                      <a:pPr>
                        <a:lnSpc>
                          <a:spcPct val="107000"/>
                        </a:lnSpc>
                        <a:spcAft>
                          <a:spcPts val="800"/>
                        </a:spcAft>
                      </a:pPr>
                      <a:r>
                        <a:rPr lang="en-GB" sz="1100" kern="100">
                          <a:effectLst/>
                        </a:rPr>
                        <a:t>Learning into Action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25-30</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7317739"/>
                  </a:ext>
                </a:extLst>
              </a:tr>
              <a:tr h="197731">
                <a:tc>
                  <a:txBody>
                    <a:bodyPr/>
                    <a:lstStyle/>
                    <a:p>
                      <a:pPr>
                        <a:lnSpc>
                          <a:spcPct val="107000"/>
                        </a:lnSpc>
                        <a:spcAft>
                          <a:spcPts val="800"/>
                        </a:spcAft>
                      </a:pPr>
                      <a:r>
                        <a:rPr lang="en-GB" sz="1100" kern="100">
                          <a:effectLst/>
                        </a:rPr>
                        <a:t>Local Performance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31-32</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403988"/>
                  </a:ext>
                </a:extLst>
              </a:tr>
              <a:tr h="197731">
                <a:tc>
                  <a:txBody>
                    <a:bodyPr/>
                    <a:lstStyle/>
                    <a:p>
                      <a:pPr>
                        <a:lnSpc>
                          <a:spcPct val="107000"/>
                        </a:lnSpc>
                        <a:spcAft>
                          <a:spcPts val="800"/>
                        </a:spcAft>
                      </a:pPr>
                      <a:r>
                        <a:rPr lang="en-GB" sz="1100" kern="100">
                          <a:effectLst/>
                        </a:rPr>
                        <a:t>Data, Graphs and Charts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33-41</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8249497"/>
                  </a:ext>
                </a:extLst>
              </a:tr>
              <a:tr h="197731">
                <a:tc>
                  <a:txBody>
                    <a:bodyPr/>
                    <a:lstStyle/>
                    <a:p>
                      <a:pPr>
                        <a:lnSpc>
                          <a:spcPct val="107000"/>
                        </a:lnSpc>
                        <a:spcAft>
                          <a:spcPts val="800"/>
                        </a:spcAft>
                      </a:pPr>
                      <a:r>
                        <a:rPr lang="en-GB" sz="1100" kern="100">
                          <a:effectLst/>
                        </a:rPr>
                        <a:t>Feedback from Stakeholders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42-45</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812066"/>
                  </a:ext>
                </a:extLst>
              </a:tr>
              <a:tr h="197731">
                <a:tc>
                  <a:txBody>
                    <a:bodyPr/>
                    <a:lstStyle/>
                    <a:p>
                      <a:pPr>
                        <a:lnSpc>
                          <a:spcPct val="107000"/>
                        </a:lnSpc>
                        <a:spcAft>
                          <a:spcPts val="800"/>
                        </a:spcAft>
                      </a:pPr>
                      <a:r>
                        <a:rPr lang="en-GB" sz="1100" kern="100">
                          <a:effectLst/>
                        </a:rPr>
                        <a:t>Useful Resources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46</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1050521"/>
                  </a:ext>
                </a:extLst>
              </a:tr>
              <a:tr h="197731">
                <a:tc>
                  <a:txBody>
                    <a:bodyPr/>
                    <a:lstStyle/>
                    <a:p>
                      <a:pPr>
                        <a:lnSpc>
                          <a:spcPct val="107000"/>
                        </a:lnSpc>
                        <a:spcAft>
                          <a:spcPts val="800"/>
                        </a:spcAft>
                      </a:pPr>
                      <a:r>
                        <a:rPr lang="en-GB" sz="1100" kern="100">
                          <a:effectLst/>
                        </a:rPr>
                        <a:t>Improvement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47-50</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0279083"/>
                  </a:ext>
                </a:extLst>
              </a:tr>
              <a:tr h="197731">
                <a:tc>
                  <a:txBody>
                    <a:bodyPr/>
                    <a:lstStyle/>
                    <a:p>
                      <a:pPr>
                        <a:lnSpc>
                          <a:spcPct val="107000"/>
                        </a:lnSpc>
                        <a:spcAft>
                          <a:spcPts val="800"/>
                        </a:spcAft>
                      </a:pPr>
                      <a:r>
                        <a:rPr lang="en-GB" sz="1100" kern="100">
                          <a:effectLst/>
                        </a:rPr>
                        <a:t>Glossary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51</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2275027"/>
                  </a:ext>
                </a:extLst>
              </a:tr>
              <a:tr h="197731">
                <a:tc>
                  <a:txBody>
                    <a:bodyPr/>
                    <a:lstStyle/>
                    <a:p>
                      <a:pPr>
                        <a:lnSpc>
                          <a:spcPct val="107000"/>
                        </a:lnSpc>
                        <a:spcAft>
                          <a:spcPts val="800"/>
                        </a:spcAft>
                      </a:pPr>
                      <a:r>
                        <a:rPr lang="en-GB" sz="1100" kern="100">
                          <a:effectLst/>
                        </a:rPr>
                        <a:t>Version Control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52</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7939628"/>
                  </a:ext>
                </a:extLst>
              </a:tr>
              <a:tr h="197731">
                <a:tc>
                  <a:txBody>
                    <a:bodyPr/>
                    <a:lstStyle/>
                    <a:p>
                      <a:pPr>
                        <a:lnSpc>
                          <a:spcPct val="107000"/>
                        </a:lnSpc>
                        <a:spcAft>
                          <a:spcPts val="800"/>
                        </a:spcAft>
                      </a:pPr>
                      <a:r>
                        <a:rPr lang="en-GB" sz="1100" kern="100">
                          <a:effectLst/>
                        </a:rPr>
                        <a:t>Acknowledgements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a:effectLst/>
                        </a:rPr>
                        <a:t>53</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621619"/>
                  </a:ext>
                </a:extLst>
              </a:tr>
              <a:tr h="197731">
                <a:tc>
                  <a:txBody>
                    <a:bodyPr/>
                    <a:lstStyle/>
                    <a:p>
                      <a:pPr>
                        <a:lnSpc>
                          <a:spcPct val="107000"/>
                        </a:lnSpc>
                        <a:spcAft>
                          <a:spcPts val="800"/>
                        </a:spcAft>
                      </a:pPr>
                      <a:r>
                        <a:rPr lang="en-GB" sz="1100" kern="100">
                          <a:effectLst/>
                        </a:rPr>
                        <a:t>Appendices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kern="100" dirty="0">
                          <a:effectLst/>
                        </a:rPr>
                        <a:t>54-57</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5744313"/>
                  </a:ext>
                </a:extLst>
              </a:tr>
            </a:tbl>
          </a:graphicData>
        </a:graphic>
      </p:graphicFrame>
    </p:spTree>
    <p:extLst>
      <p:ext uri="{BB962C8B-B14F-4D97-AF65-F5344CB8AC3E}">
        <p14:creationId xmlns:p14="http://schemas.microsoft.com/office/powerpoint/2010/main" val="2288393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0AE8-8FEE-F7BA-6733-B1FB507A488F}"/>
              </a:ext>
            </a:extLst>
          </p:cNvPr>
          <p:cNvSpPr>
            <a:spLocks noGrp="1"/>
          </p:cNvSpPr>
          <p:nvPr>
            <p:ph type="title"/>
          </p:nvPr>
        </p:nvSpPr>
        <p:spPr>
          <a:xfrm>
            <a:off x="107505" y="-539"/>
            <a:ext cx="8805664" cy="857250"/>
          </a:xfrm>
        </p:spPr>
        <p:txBody>
          <a:bodyPr anchor="ctr">
            <a:normAutofit/>
          </a:bodyPr>
          <a:lstStyle/>
          <a:p>
            <a:r>
              <a:rPr lang="en-GB" dirty="0"/>
              <a:t>Case Study 4: Karen’s Story</a:t>
            </a:r>
          </a:p>
        </p:txBody>
      </p:sp>
      <p:sp>
        <p:nvSpPr>
          <p:cNvPr id="4" name="Slide Number Placeholder 3">
            <a:extLst>
              <a:ext uri="{FF2B5EF4-FFF2-40B4-BE49-F238E27FC236}">
                <a16:creationId xmlns:a16="http://schemas.microsoft.com/office/drawing/2014/main" id="{C451FC00-0070-9337-B712-229C7C2C6DA2}"/>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19</a:t>
            </a:fld>
            <a:endParaRPr lang="en-US"/>
          </a:p>
        </p:txBody>
      </p:sp>
      <p:graphicFrame>
        <p:nvGraphicFramePr>
          <p:cNvPr id="9" name="Content Placeholder 2">
            <a:extLst>
              <a:ext uri="{FF2B5EF4-FFF2-40B4-BE49-F238E27FC236}">
                <a16:creationId xmlns:a16="http://schemas.microsoft.com/office/drawing/2014/main" id="{6EBFFD5F-C3D1-014C-637F-01F895547F2F}"/>
              </a:ext>
            </a:extLst>
          </p:cNvPr>
          <p:cNvGraphicFramePr>
            <a:graphicFrameLocks noGrp="1"/>
          </p:cNvGraphicFramePr>
          <p:nvPr>
            <p:ph idx="1"/>
            <p:extLst>
              <p:ext uri="{D42A27DB-BD31-4B8C-83A1-F6EECF244321}">
                <p14:modId xmlns:p14="http://schemas.microsoft.com/office/powerpoint/2010/main" val="3369382839"/>
              </p:ext>
            </p:extLst>
          </p:nvPr>
        </p:nvGraphicFramePr>
        <p:xfrm>
          <a:off x="107504" y="1005576"/>
          <a:ext cx="8856984" cy="356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193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3E8F01-8752-7724-A4F8-6D86754ED970}"/>
              </a:ext>
            </a:extLst>
          </p:cNvPr>
          <p:cNvSpPr>
            <a:spLocks noGrp="1"/>
          </p:cNvSpPr>
          <p:nvPr>
            <p:ph type="title"/>
          </p:nvPr>
        </p:nvSpPr>
        <p:spPr>
          <a:xfrm>
            <a:off x="107504" y="-539"/>
            <a:ext cx="8805664" cy="484057"/>
          </a:xfrm>
        </p:spPr>
        <p:txBody>
          <a:bodyPr>
            <a:normAutofit fontScale="90000"/>
          </a:bodyPr>
          <a:lstStyle/>
          <a:p>
            <a:r>
              <a:rPr lang="en-US" dirty="0"/>
              <a:t>Learning into Action</a:t>
            </a:r>
          </a:p>
        </p:txBody>
      </p:sp>
      <p:sp>
        <p:nvSpPr>
          <p:cNvPr id="4" name="Slide Number Placeholder 3">
            <a:extLst>
              <a:ext uri="{FF2B5EF4-FFF2-40B4-BE49-F238E27FC236}">
                <a16:creationId xmlns:a16="http://schemas.microsoft.com/office/drawing/2014/main" id="{C5134301-97B3-1E1B-4109-5F2D7117A241}"/>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20</a:t>
            </a:fld>
            <a:endParaRPr lang="en-US"/>
          </a:p>
        </p:txBody>
      </p:sp>
      <p:graphicFrame>
        <p:nvGraphicFramePr>
          <p:cNvPr id="6" name="Content Placeholder 2">
            <a:extLst>
              <a:ext uri="{FF2B5EF4-FFF2-40B4-BE49-F238E27FC236}">
                <a16:creationId xmlns:a16="http://schemas.microsoft.com/office/drawing/2014/main" id="{61B3B7A7-C5E0-E8FA-AFDA-ADFE89688A9C}"/>
              </a:ext>
            </a:extLst>
          </p:cNvPr>
          <p:cNvGraphicFramePr>
            <a:graphicFrameLocks noGrp="1"/>
          </p:cNvGraphicFramePr>
          <p:nvPr>
            <p:ph idx="1"/>
            <p:extLst>
              <p:ext uri="{D42A27DB-BD31-4B8C-83A1-F6EECF244321}">
                <p14:modId xmlns:p14="http://schemas.microsoft.com/office/powerpoint/2010/main" val="3622302985"/>
              </p:ext>
            </p:extLst>
          </p:nvPr>
        </p:nvGraphicFramePr>
        <p:xfrm>
          <a:off x="107504" y="699542"/>
          <a:ext cx="885698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2553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1AF4-615B-1C79-5587-FC33B43BDC2E}"/>
              </a:ext>
            </a:extLst>
          </p:cNvPr>
          <p:cNvSpPr>
            <a:spLocks noGrp="1"/>
          </p:cNvSpPr>
          <p:nvPr>
            <p:ph type="title"/>
          </p:nvPr>
        </p:nvSpPr>
        <p:spPr/>
        <p:txBody>
          <a:bodyPr/>
          <a:lstStyle/>
          <a:p>
            <a:r>
              <a:rPr lang="en-GB" dirty="0"/>
              <a:t>LeDeR Review process</a:t>
            </a:r>
          </a:p>
        </p:txBody>
      </p:sp>
      <p:pic>
        <p:nvPicPr>
          <p:cNvPr id="7" name="LeDeR Webinar - pre-recording video for Deborah Livingstone- LeDeR Process">
            <a:hlinkClick r:id="" action="ppaction://media"/>
            <a:extLst>
              <a:ext uri="{FF2B5EF4-FFF2-40B4-BE49-F238E27FC236}">
                <a16:creationId xmlns:a16="http://schemas.microsoft.com/office/drawing/2014/main" id="{13459D07-28C9-94E2-080E-B2133BCB99BA}"/>
              </a:ext>
            </a:extLst>
          </p:cNvPr>
          <p:cNvPicPr>
            <a:picLocks noChangeAspect="1"/>
          </p:cNvPicPr>
          <p:nvPr>
            <a:videoFile r:link="rId1"/>
            <p:extLst>
              <p:ext uri="{DAA4B4D4-6D71-4841-9C94-3DE7FCFB9230}">
                <p14:media xmlns:p14="http://schemas.microsoft.com/office/powerpoint/2010/main" r:embed="rId2">
                  <p14:trim st="4154" end="2572"/>
                </p14:media>
              </p:ext>
            </p:extLst>
          </p:nvPr>
        </p:nvPicPr>
        <p:blipFill rotWithShape="1">
          <a:blip r:embed="rId5"/>
          <a:srcRect l="-421" t="7322" r="12764" b="7092"/>
          <a:stretch/>
        </p:blipFill>
        <p:spPr>
          <a:xfrm>
            <a:off x="1691680" y="1131590"/>
            <a:ext cx="4530540" cy="2448272"/>
          </a:xfrm>
          <a:prstGeom prst="rect">
            <a:avLst/>
          </a:prstGeom>
        </p:spPr>
      </p:pic>
    </p:spTree>
    <p:extLst>
      <p:ext uri="{BB962C8B-B14F-4D97-AF65-F5344CB8AC3E}">
        <p14:creationId xmlns:p14="http://schemas.microsoft.com/office/powerpoint/2010/main" val="5709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0D37-01A8-6E66-118D-EFC0E3A061EF}"/>
              </a:ext>
            </a:extLst>
          </p:cNvPr>
          <p:cNvSpPr>
            <a:spLocks noGrp="1"/>
          </p:cNvSpPr>
          <p:nvPr>
            <p:ph type="title"/>
          </p:nvPr>
        </p:nvSpPr>
        <p:spPr>
          <a:xfrm>
            <a:off x="107504" y="-539"/>
            <a:ext cx="8805664" cy="487479"/>
          </a:xfrm>
        </p:spPr>
        <p:txBody>
          <a:bodyPr>
            <a:normAutofit/>
          </a:bodyPr>
          <a:lstStyle/>
          <a:p>
            <a:r>
              <a:rPr lang="en-GB" sz="1800" dirty="0"/>
              <a:t>Assessment of the Quality of Care</a:t>
            </a:r>
          </a:p>
        </p:txBody>
      </p:sp>
      <p:graphicFrame>
        <p:nvGraphicFramePr>
          <p:cNvPr id="8" name="Content Placeholder 7">
            <a:extLst>
              <a:ext uri="{FF2B5EF4-FFF2-40B4-BE49-F238E27FC236}">
                <a16:creationId xmlns:a16="http://schemas.microsoft.com/office/drawing/2014/main" id="{0DD188E2-0028-C8E3-9446-813894B9AFBB}"/>
              </a:ext>
            </a:extLst>
          </p:cNvPr>
          <p:cNvGraphicFramePr>
            <a:graphicFrameLocks noGrp="1"/>
          </p:cNvGraphicFramePr>
          <p:nvPr>
            <p:ph idx="1"/>
            <p:extLst>
              <p:ext uri="{D42A27DB-BD31-4B8C-83A1-F6EECF244321}">
                <p14:modId xmlns:p14="http://schemas.microsoft.com/office/powerpoint/2010/main" val="1161335703"/>
              </p:ext>
            </p:extLst>
          </p:nvPr>
        </p:nvGraphicFramePr>
        <p:xfrm>
          <a:off x="35496" y="486940"/>
          <a:ext cx="4320480" cy="4382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EE42C51-6848-37E8-6F76-7915D7DB5CF2}"/>
              </a:ext>
            </a:extLst>
          </p:cNvPr>
          <p:cNvSpPr>
            <a:spLocks noGrp="1"/>
          </p:cNvSpPr>
          <p:nvPr>
            <p:ph type="sldNum" sz="quarter" idx="10"/>
          </p:nvPr>
        </p:nvSpPr>
        <p:spPr/>
        <p:txBody>
          <a:bodyPr/>
          <a:lstStyle/>
          <a:p>
            <a:fld id="{888C7B6D-059F-7047-97E8-91D473D6AC17}" type="slidenum">
              <a:rPr lang="en-US" smtClean="0"/>
              <a:pPr/>
              <a:t>22</a:t>
            </a:fld>
            <a:endParaRPr lang="en-US"/>
          </a:p>
        </p:txBody>
      </p:sp>
      <p:graphicFrame>
        <p:nvGraphicFramePr>
          <p:cNvPr id="9" name="Diagram 8">
            <a:extLst>
              <a:ext uri="{FF2B5EF4-FFF2-40B4-BE49-F238E27FC236}">
                <a16:creationId xmlns:a16="http://schemas.microsoft.com/office/drawing/2014/main" id="{087240D6-84E0-8CC3-023A-57F7D81858E5}"/>
              </a:ext>
            </a:extLst>
          </p:cNvPr>
          <p:cNvGraphicFramePr/>
          <p:nvPr>
            <p:extLst>
              <p:ext uri="{D42A27DB-BD31-4B8C-83A1-F6EECF244321}">
                <p14:modId xmlns:p14="http://schemas.microsoft.com/office/powerpoint/2010/main" val="689951794"/>
              </p:ext>
            </p:extLst>
          </p:nvPr>
        </p:nvGraphicFramePr>
        <p:xfrm>
          <a:off x="4788024" y="51470"/>
          <a:ext cx="4320480" cy="8675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descr="Quality Checker 1">
            <a:hlinkClick r:id="rId13" tooltip="&quot;Quality Checker 1&quot;"/>
            <a:extLst>
              <a:ext uri="{FF2B5EF4-FFF2-40B4-BE49-F238E27FC236}">
                <a16:creationId xmlns:a16="http://schemas.microsoft.com/office/drawing/2014/main" id="{4BAF9684-D49B-1B3E-0D0C-73425E8BA72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7504" y="670115"/>
            <a:ext cx="1117878" cy="720080"/>
          </a:xfrm>
          <a:prstGeom prst="rect">
            <a:avLst/>
          </a:prstGeom>
          <a:noFill/>
          <a:ln>
            <a:noFill/>
          </a:ln>
        </p:spPr>
      </p:pic>
      <p:pic>
        <p:nvPicPr>
          <p:cNvPr id="5" name="Picture 4">
            <a:extLst>
              <a:ext uri="{FF2B5EF4-FFF2-40B4-BE49-F238E27FC236}">
                <a16:creationId xmlns:a16="http://schemas.microsoft.com/office/drawing/2014/main" id="{AF7A60EE-48AC-24FB-49ED-0B9B60A917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55976" y="1203599"/>
            <a:ext cx="4504396" cy="3024335"/>
          </a:xfrm>
          <a:prstGeom prst="rect">
            <a:avLst/>
          </a:prstGeom>
        </p:spPr>
      </p:pic>
    </p:spTree>
    <p:extLst>
      <p:ext uri="{BB962C8B-B14F-4D97-AF65-F5344CB8AC3E}">
        <p14:creationId xmlns:p14="http://schemas.microsoft.com/office/powerpoint/2010/main" val="3393291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937384-E6AC-7FAE-75A1-77C36E250136}"/>
              </a:ext>
            </a:extLst>
          </p:cNvPr>
          <p:cNvSpPr>
            <a:spLocks noGrp="1"/>
          </p:cNvSpPr>
          <p:nvPr>
            <p:ph type="title"/>
          </p:nvPr>
        </p:nvSpPr>
        <p:spPr>
          <a:xfrm>
            <a:off x="107504" y="-539"/>
            <a:ext cx="8805664" cy="857250"/>
          </a:xfrm>
        </p:spPr>
        <p:txBody>
          <a:bodyPr/>
          <a:lstStyle/>
          <a:p>
            <a:r>
              <a:rPr lang="en-US" dirty="0"/>
              <a:t>Quality of Care and Services</a:t>
            </a:r>
          </a:p>
        </p:txBody>
      </p:sp>
      <p:sp>
        <p:nvSpPr>
          <p:cNvPr id="4" name="Slide Number Placeholder 3">
            <a:extLst>
              <a:ext uri="{FF2B5EF4-FFF2-40B4-BE49-F238E27FC236}">
                <a16:creationId xmlns:a16="http://schemas.microsoft.com/office/drawing/2014/main" id="{8C15D763-1F54-5884-BF60-6ACECBAC7A12}"/>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23</a:t>
            </a:fld>
            <a:endParaRPr lang="en-US"/>
          </a:p>
        </p:txBody>
      </p:sp>
      <p:graphicFrame>
        <p:nvGraphicFramePr>
          <p:cNvPr id="5" name="Chart 4">
            <a:extLst>
              <a:ext uri="{FF2B5EF4-FFF2-40B4-BE49-F238E27FC236}">
                <a16:creationId xmlns:a16="http://schemas.microsoft.com/office/drawing/2014/main" id="{D9D211DC-A7F3-5DB9-B630-4D696D98EFD0}"/>
              </a:ext>
            </a:extLst>
          </p:cNvPr>
          <p:cNvGraphicFramePr>
            <a:graphicFrameLocks/>
          </p:cNvGraphicFramePr>
          <p:nvPr>
            <p:extLst>
              <p:ext uri="{D42A27DB-BD31-4B8C-83A1-F6EECF244321}">
                <p14:modId xmlns:p14="http://schemas.microsoft.com/office/powerpoint/2010/main" val="765440823"/>
              </p:ext>
            </p:extLst>
          </p:nvPr>
        </p:nvGraphicFramePr>
        <p:xfrm>
          <a:off x="107504" y="1203598"/>
          <a:ext cx="5112568" cy="33663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3E39F507-0257-2882-A01E-6F453DFD54B5}"/>
              </a:ext>
            </a:extLst>
          </p:cNvPr>
          <p:cNvGraphicFramePr/>
          <p:nvPr>
            <p:extLst>
              <p:ext uri="{D42A27DB-BD31-4B8C-83A1-F6EECF244321}">
                <p14:modId xmlns:p14="http://schemas.microsoft.com/office/powerpoint/2010/main" val="4010731949"/>
              </p:ext>
            </p:extLst>
          </p:nvPr>
        </p:nvGraphicFramePr>
        <p:xfrm>
          <a:off x="5580112" y="856711"/>
          <a:ext cx="2736304" cy="2651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0674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5EA1-EBC6-4363-A655-FFA02FA8A1DA}"/>
              </a:ext>
            </a:extLst>
          </p:cNvPr>
          <p:cNvSpPr>
            <a:spLocks noGrp="1"/>
          </p:cNvSpPr>
          <p:nvPr>
            <p:ph type="title"/>
          </p:nvPr>
        </p:nvSpPr>
        <p:spPr>
          <a:xfrm>
            <a:off x="0" y="-75268"/>
            <a:ext cx="9144000" cy="994172"/>
          </a:xfrm>
        </p:spPr>
        <p:txBody>
          <a:bodyPr>
            <a:normAutofit fontScale="90000"/>
          </a:bodyPr>
          <a:lstStyle/>
          <a:p>
            <a:r>
              <a:rPr lang="en-GB" sz="3300" dirty="0"/>
              <a:t>How we share what we are doing and learning from reviews?</a:t>
            </a:r>
            <a:endParaRPr lang="en-GB" b="1" dirty="0">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44A03367-6A01-3F62-5A6A-B7698D4599DB}"/>
              </a:ext>
            </a:extLst>
          </p:cNvPr>
          <p:cNvGraphicFramePr>
            <a:graphicFrameLocks noGrp="1"/>
          </p:cNvGraphicFramePr>
          <p:nvPr>
            <p:ph idx="1"/>
            <p:extLst>
              <p:ext uri="{D42A27DB-BD31-4B8C-83A1-F6EECF244321}">
                <p14:modId xmlns:p14="http://schemas.microsoft.com/office/powerpoint/2010/main" val="3885255232"/>
              </p:ext>
            </p:extLst>
          </p:nvPr>
        </p:nvGraphicFramePr>
        <p:xfrm>
          <a:off x="2465534" y="918904"/>
          <a:ext cx="2826546" cy="339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5A88C6C-5EC6-086F-F08E-09BA0503DABF}"/>
              </a:ext>
            </a:extLst>
          </p:cNvPr>
          <p:cNvSpPr txBox="1"/>
          <p:nvPr/>
        </p:nvSpPr>
        <p:spPr>
          <a:xfrm>
            <a:off x="2842260" y="4500964"/>
            <a:ext cx="6215538" cy="553998"/>
          </a:xfrm>
          <a:prstGeom prst="rect">
            <a:avLst/>
          </a:prstGeom>
          <a:solidFill>
            <a:schemeClr val="accent1">
              <a:lumMod val="20000"/>
              <a:lumOff val="80000"/>
            </a:schemeClr>
          </a:solidFill>
        </p:spPr>
        <p:txBody>
          <a:bodyPr wrap="square">
            <a:spAutoFit/>
          </a:bodyPr>
          <a:lstStyle/>
          <a:p>
            <a:r>
              <a:rPr lang="en-GB" dirty="0">
                <a:latin typeface="Arial" panose="020B0604020202020204" pitchFamily="34" charset="0"/>
                <a:cs typeface="Arial" panose="020B0604020202020204" pitchFamily="34" charset="0"/>
              </a:rPr>
              <a:t>Access information on Gloucestershire LeDeR Webpage: </a:t>
            </a:r>
            <a:r>
              <a:rPr lang="en-GB" sz="1200" dirty="0">
                <a:latin typeface="Arial" panose="020B0604020202020204" pitchFamily="34" charset="0"/>
                <a:cs typeface="Arial" panose="020B0604020202020204" pitchFamily="34" charset="0"/>
                <a:hlinkClick r:id="rId8"/>
              </a:rPr>
              <a:t>https://www.inclusiongloucestershire.co.uk/engagement/leder/</a:t>
            </a:r>
            <a:r>
              <a:rPr lang="en-GB" sz="12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B9D813B0-0F53-30D2-D7FF-1ECA2383287C}"/>
              </a:ext>
            </a:extLst>
          </p:cNvPr>
          <p:cNvPicPr>
            <a:picLocks noChangeAspect="1"/>
          </p:cNvPicPr>
          <p:nvPr/>
        </p:nvPicPr>
        <p:blipFill>
          <a:blip r:embed="rId9"/>
          <a:stretch>
            <a:fillRect/>
          </a:stretch>
        </p:blipFill>
        <p:spPr>
          <a:xfrm>
            <a:off x="19514" y="817121"/>
            <a:ext cx="2426506" cy="4326380"/>
          </a:xfrm>
          <a:prstGeom prst="rect">
            <a:avLst/>
          </a:prstGeom>
        </p:spPr>
      </p:pic>
      <p:graphicFrame>
        <p:nvGraphicFramePr>
          <p:cNvPr id="9" name="Diagram 8">
            <a:extLst>
              <a:ext uri="{FF2B5EF4-FFF2-40B4-BE49-F238E27FC236}">
                <a16:creationId xmlns:a16="http://schemas.microsoft.com/office/drawing/2014/main" id="{FF2FB940-0EF5-2EF8-22B3-8551A947C5EB}"/>
              </a:ext>
            </a:extLst>
          </p:cNvPr>
          <p:cNvGraphicFramePr/>
          <p:nvPr>
            <p:extLst>
              <p:ext uri="{D42A27DB-BD31-4B8C-83A1-F6EECF244321}">
                <p14:modId xmlns:p14="http://schemas.microsoft.com/office/powerpoint/2010/main" val="1543215175"/>
              </p:ext>
            </p:extLst>
          </p:nvPr>
        </p:nvGraphicFramePr>
        <p:xfrm>
          <a:off x="5957372" y="627534"/>
          <a:ext cx="3167114" cy="3640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829343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56A241-5CCB-4773-B7FC-E90A3E4EC60A}"/>
              </a:ext>
            </a:extLst>
          </p:cNvPr>
          <p:cNvSpPr txBox="1"/>
          <p:nvPr/>
        </p:nvSpPr>
        <p:spPr>
          <a:xfrm>
            <a:off x="2041150" y="-5491"/>
            <a:ext cx="7268633" cy="415498"/>
          </a:xfrm>
          <a:prstGeom prst="rect">
            <a:avLst/>
          </a:prstGeom>
          <a:noFill/>
        </p:spPr>
        <p:txBody>
          <a:bodyPr wrap="square" rtlCol="0">
            <a:spAutoFit/>
          </a:bodyPr>
          <a:lstStyle/>
          <a:p>
            <a:r>
              <a:rPr lang="en-GB" sz="2100" b="1" dirty="0"/>
              <a:t>Gloucestershire LeDeR Quality Assurance &amp; learning on a page</a:t>
            </a:r>
          </a:p>
        </p:txBody>
      </p:sp>
      <p:sp>
        <p:nvSpPr>
          <p:cNvPr id="6" name="Rectangle 5">
            <a:extLst>
              <a:ext uri="{FF2B5EF4-FFF2-40B4-BE49-F238E27FC236}">
                <a16:creationId xmlns:a16="http://schemas.microsoft.com/office/drawing/2014/main" id="{CE7ACA46-5023-4BA6-B7BD-A2DF7D8CEB20}"/>
              </a:ext>
            </a:extLst>
          </p:cNvPr>
          <p:cNvSpPr/>
          <p:nvPr/>
        </p:nvSpPr>
        <p:spPr>
          <a:xfrm>
            <a:off x="-1" y="395692"/>
            <a:ext cx="4484664" cy="254839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About the case</a:t>
            </a:r>
          </a:p>
          <a:p>
            <a:r>
              <a:rPr lang="en-GB" sz="1050" dirty="0">
                <a:solidFill>
                  <a:schemeClr val="tx1"/>
                </a:solidFill>
              </a:rPr>
              <a:t>Age:                                Where died:</a:t>
            </a:r>
          </a:p>
          <a:p>
            <a:r>
              <a:rPr lang="en-GB" sz="1050" dirty="0">
                <a:solidFill>
                  <a:schemeClr val="tx1"/>
                </a:solidFill>
              </a:rPr>
              <a:t>Cause of death: 1a         1b           2</a:t>
            </a:r>
          </a:p>
          <a:p>
            <a:r>
              <a:rPr lang="en-GB" sz="1050" dirty="0">
                <a:solidFill>
                  <a:schemeClr val="tx1"/>
                </a:solidFill>
              </a:rPr>
              <a:t>Consent to share anonymised case further </a:t>
            </a:r>
            <a:r>
              <a:rPr lang="en-GB" sz="1050" dirty="0">
                <a:solidFill>
                  <a:schemeClr val="tx1"/>
                </a:solidFill>
                <a:sym typeface="Wingdings" panose="05000000000000000000" pitchFamily="2" charset="2"/>
              </a:rPr>
              <a:t></a:t>
            </a:r>
          </a:p>
          <a:p>
            <a:r>
              <a:rPr lang="en-GB" sz="1050" dirty="0">
                <a:solidFill>
                  <a:schemeClr val="tx1"/>
                </a:solidFill>
                <a:sym typeface="Wingdings" panose="05000000000000000000" pitchFamily="2" charset="2"/>
              </a:rPr>
              <a:t>Level of learning disability 		Autism diagnosis  </a:t>
            </a:r>
            <a:endParaRPr lang="en-GB" sz="1050" dirty="0">
              <a:solidFill>
                <a:schemeClr val="tx1"/>
              </a:solidFill>
            </a:endParaRPr>
          </a:p>
          <a:p>
            <a:r>
              <a:rPr lang="en-GB" sz="1350" b="1" dirty="0">
                <a:solidFill>
                  <a:schemeClr val="tx1"/>
                </a:solidFill>
              </a:rPr>
              <a:t>Summary of the individual</a:t>
            </a:r>
          </a:p>
          <a:p>
            <a:r>
              <a:rPr lang="en-GB" sz="1050" dirty="0">
                <a:solidFill>
                  <a:schemeClr val="tx1"/>
                </a:solidFill>
              </a:rPr>
              <a:t>About the person</a:t>
            </a:r>
          </a:p>
          <a:p>
            <a:endParaRPr lang="en-GB" sz="1050" dirty="0">
              <a:solidFill>
                <a:schemeClr val="tx1"/>
              </a:solidFill>
            </a:endParaRPr>
          </a:p>
          <a:p>
            <a:r>
              <a:rPr lang="en-GB" sz="1050" dirty="0">
                <a:solidFill>
                  <a:schemeClr val="tx1"/>
                </a:solidFill>
              </a:rPr>
              <a:t>About their death</a:t>
            </a:r>
          </a:p>
        </p:txBody>
      </p:sp>
      <p:sp>
        <p:nvSpPr>
          <p:cNvPr id="7" name="Rectangle 6">
            <a:extLst>
              <a:ext uri="{FF2B5EF4-FFF2-40B4-BE49-F238E27FC236}">
                <a16:creationId xmlns:a16="http://schemas.microsoft.com/office/drawing/2014/main" id="{FDE69CBE-0AAD-4A26-9850-96AEF1A64EFC}"/>
              </a:ext>
            </a:extLst>
          </p:cNvPr>
          <p:cNvSpPr/>
          <p:nvPr/>
        </p:nvSpPr>
        <p:spPr>
          <a:xfrm>
            <a:off x="4484670" y="1622440"/>
            <a:ext cx="4645204" cy="87964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Learning Points &amp; themes</a:t>
            </a:r>
          </a:p>
          <a:p>
            <a:pPr marL="214313" indent="-214313">
              <a:buFont typeface="Arial" panose="020B0604020202020204" pitchFamily="34" charset="0"/>
              <a:buChar char="•"/>
            </a:pPr>
            <a:endParaRPr lang="en-GB" sz="1350" b="1" dirty="0">
              <a:solidFill>
                <a:schemeClr val="tx1"/>
              </a:solidFill>
            </a:endParaRPr>
          </a:p>
        </p:txBody>
      </p:sp>
      <p:sp>
        <p:nvSpPr>
          <p:cNvPr id="8" name="Rectangle 7">
            <a:extLst>
              <a:ext uri="{FF2B5EF4-FFF2-40B4-BE49-F238E27FC236}">
                <a16:creationId xmlns:a16="http://schemas.microsoft.com/office/drawing/2014/main" id="{BAE19A85-C11F-4E05-9EFB-F7F23C97CB46}"/>
              </a:ext>
            </a:extLst>
          </p:cNvPr>
          <p:cNvSpPr/>
          <p:nvPr/>
        </p:nvSpPr>
        <p:spPr>
          <a:xfrm>
            <a:off x="0" y="2952932"/>
            <a:ext cx="9140149" cy="5700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Actions?</a:t>
            </a:r>
          </a:p>
        </p:txBody>
      </p:sp>
      <p:sp>
        <p:nvSpPr>
          <p:cNvPr id="9" name="Rectangle 8">
            <a:extLst>
              <a:ext uri="{FF2B5EF4-FFF2-40B4-BE49-F238E27FC236}">
                <a16:creationId xmlns:a16="http://schemas.microsoft.com/office/drawing/2014/main" id="{A8E3749E-47D0-42EA-A479-6D1D9F76232F}"/>
              </a:ext>
            </a:extLst>
          </p:cNvPr>
          <p:cNvSpPr/>
          <p:nvPr/>
        </p:nvSpPr>
        <p:spPr>
          <a:xfrm>
            <a:off x="4484671" y="681773"/>
            <a:ext cx="4645203" cy="92803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Good practice</a:t>
            </a:r>
          </a:p>
        </p:txBody>
      </p:sp>
      <p:sp>
        <p:nvSpPr>
          <p:cNvPr id="10" name="Rectangle 9">
            <a:extLst>
              <a:ext uri="{FF2B5EF4-FFF2-40B4-BE49-F238E27FC236}">
                <a16:creationId xmlns:a16="http://schemas.microsoft.com/office/drawing/2014/main" id="{DD8B0ECB-A9FB-4782-8E98-7C4642CCB2F5}"/>
              </a:ext>
            </a:extLst>
          </p:cNvPr>
          <p:cNvSpPr/>
          <p:nvPr/>
        </p:nvSpPr>
        <p:spPr>
          <a:xfrm>
            <a:off x="4484669" y="2502747"/>
            <a:ext cx="2381594" cy="440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LeDeR Grading of care</a:t>
            </a:r>
          </a:p>
        </p:txBody>
      </p:sp>
      <p:sp>
        <p:nvSpPr>
          <p:cNvPr id="11" name="Rectangle 10">
            <a:extLst>
              <a:ext uri="{FF2B5EF4-FFF2-40B4-BE49-F238E27FC236}">
                <a16:creationId xmlns:a16="http://schemas.microsoft.com/office/drawing/2014/main" id="{F0E965C5-C2E3-4082-A1D1-82528EBE091A}"/>
              </a:ext>
            </a:extLst>
          </p:cNvPr>
          <p:cNvSpPr/>
          <p:nvPr/>
        </p:nvSpPr>
        <p:spPr>
          <a:xfrm>
            <a:off x="-3851" y="3528361"/>
            <a:ext cx="9144000" cy="11009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QA Panel checklist</a:t>
            </a:r>
          </a:p>
        </p:txBody>
      </p:sp>
      <p:sp>
        <p:nvSpPr>
          <p:cNvPr id="13" name="Rectangle 12">
            <a:extLst>
              <a:ext uri="{FF2B5EF4-FFF2-40B4-BE49-F238E27FC236}">
                <a16:creationId xmlns:a16="http://schemas.microsoft.com/office/drawing/2014/main" id="{ABC11745-36C3-47E1-B1D2-A32871352281}"/>
              </a:ext>
            </a:extLst>
          </p:cNvPr>
          <p:cNvSpPr/>
          <p:nvPr/>
        </p:nvSpPr>
        <p:spPr>
          <a:xfrm>
            <a:off x="6609415" y="407558"/>
            <a:ext cx="2534585" cy="275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050" b="1" dirty="0">
                <a:solidFill>
                  <a:schemeClr val="tx1"/>
                </a:solidFill>
              </a:rPr>
              <a:t>LeDeR Reference number</a:t>
            </a:r>
          </a:p>
          <a:p>
            <a:pPr marL="214313" indent="-214313">
              <a:buFont typeface="Arial" panose="020B0604020202020204" pitchFamily="34" charset="0"/>
              <a:buChar char="•"/>
            </a:pPr>
            <a:endParaRPr lang="en-GB" sz="1050" b="1" dirty="0">
              <a:solidFill>
                <a:schemeClr val="tx1"/>
              </a:solidFill>
            </a:endParaRPr>
          </a:p>
        </p:txBody>
      </p:sp>
      <p:sp>
        <p:nvSpPr>
          <p:cNvPr id="14" name="Rectangle 13">
            <a:extLst>
              <a:ext uri="{FF2B5EF4-FFF2-40B4-BE49-F238E27FC236}">
                <a16:creationId xmlns:a16="http://schemas.microsoft.com/office/drawing/2014/main" id="{D393082B-A2A2-4E82-A1DC-2F87CFF273FF}"/>
              </a:ext>
            </a:extLst>
          </p:cNvPr>
          <p:cNvSpPr/>
          <p:nvPr/>
        </p:nvSpPr>
        <p:spPr>
          <a:xfrm>
            <a:off x="0" y="4646445"/>
            <a:ext cx="9144000" cy="497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QA Panel Members </a:t>
            </a:r>
            <a:r>
              <a:rPr lang="en-GB" sz="825" b="1" i="1" dirty="0">
                <a:solidFill>
                  <a:schemeClr val="tx1"/>
                </a:solidFill>
              </a:rPr>
              <a:t>(delete/amend)  </a:t>
            </a:r>
            <a:r>
              <a:rPr lang="en-GB" sz="900" dirty="0">
                <a:solidFill>
                  <a:schemeClr val="tx1"/>
                </a:solidFill>
              </a:rPr>
              <a:t>Cheryl Hampson (LAC), Althia Lyn (secondary LAC), Sammy Roberts (Expert by experience), Paul Tyrell (Expert by experience), Emily Luckham (VCS), Jeanette Welsh (Safeguarding Lead Nurse), Dr Mark Scheepers (Consultant Psychiatrist),  Dr Tom Herbert (GP), Teresa Middleton (Pharmacist), Trudi </a:t>
            </a:r>
            <a:r>
              <a:rPr lang="en-GB" sz="900" dirty="0" err="1">
                <a:solidFill>
                  <a:schemeClr val="tx1"/>
                </a:solidFill>
              </a:rPr>
              <a:t>Piggot</a:t>
            </a:r>
            <a:r>
              <a:rPr lang="en-GB" sz="900" dirty="0">
                <a:solidFill>
                  <a:schemeClr val="tx1"/>
                </a:solidFill>
              </a:rPr>
              <a:t> (LeDeR Steering Group Chair and Nurse), Anna Holder (Social Care), Deborah Livingstone (LeDeR Reviewer), Paul </a:t>
            </a:r>
            <a:r>
              <a:rPr lang="en-GB" sz="900" dirty="0" err="1">
                <a:solidFill>
                  <a:schemeClr val="tx1"/>
                </a:solidFill>
              </a:rPr>
              <a:t>Yeatman</a:t>
            </a:r>
            <a:r>
              <a:rPr lang="en-GB" sz="900" dirty="0">
                <a:solidFill>
                  <a:schemeClr val="tx1"/>
                </a:solidFill>
              </a:rPr>
              <a:t> (LeDeR Reviewer)</a:t>
            </a:r>
            <a:endParaRPr lang="en-GB" sz="900" b="1" dirty="0">
              <a:solidFill>
                <a:schemeClr val="tx1"/>
              </a:solidFill>
            </a:endParaRPr>
          </a:p>
          <a:p>
            <a:pPr marL="214313" indent="-214313">
              <a:buFont typeface="Arial" panose="020B0604020202020204" pitchFamily="34" charset="0"/>
              <a:buChar char="•"/>
            </a:pPr>
            <a:endParaRPr lang="en-GB" sz="1350" b="1" dirty="0">
              <a:solidFill>
                <a:schemeClr val="tx1"/>
              </a:solidFill>
            </a:endParaRPr>
          </a:p>
        </p:txBody>
      </p:sp>
      <p:pic>
        <p:nvPicPr>
          <p:cNvPr id="19" name="Graphic 18" descr="Document with solid fill">
            <a:extLst>
              <a:ext uri="{FF2B5EF4-FFF2-40B4-BE49-F238E27FC236}">
                <a16:creationId xmlns:a16="http://schemas.microsoft.com/office/drawing/2014/main" id="{9884F104-35BA-4A4B-9EB4-080D31AF7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60247" y="378600"/>
            <a:ext cx="685800" cy="685800"/>
          </a:xfrm>
          <a:prstGeom prst="rect">
            <a:avLst/>
          </a:prstGeom>
        </p:spPr>
      </p:pic>
      <p:pic>
        <p:nvPicPr>
          <p:cNvPr id="21" name="Graphic 20" descr="Checkmark with solid fill">
            <a:extLst>
              <a:ext uri="{FF2B5EF4-FFF2-40B4-BE49-F238E27FC236}">
                <a16:creationId xmlns:a16="http://schemas.microsoft.com/office/drawing/2014/main" id="{7B759D6D-3625-49D2-968B-7175F8D390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1730" y="652482"/>
            <a:ext cx="685800" cy="685800"/>
          </a:xfrm>
          <a:prstGeom prst="rect">
            <a:avLst/>
          </a:prstGeom>
        </p:spPr>
      </p:pic>
      <p:pic>
        <p:nvPicPr>
          <p:cNvPr id="23" name="Graphic 22" descr="Classroom with solid fill">
            <a:extLst>
              <a:ext uri="{FF2B5EF4-FFF2-40B4-BE49-F238E27FC236}">
                <a16:creationId xmlns:a16="http://schemas.microsoft.com/office/drawing/2014/main" id="{25433A8A-B0C6-4028-B6BC-85170D0AE5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74715" y="1692471"/>
            <a:ext cx="685800" cy="685800"/>
          </a:xfrm>
          <a:prstGeom prst="rect">
            <a:avLst/>
          </a:prstGeom>
        </p:spPr>
      </p:pic>
      <p:pic>
        <p:nvPicPr>
          <p:cNvPr id="25" name="Graphic 24" descr="Clipboard Partially Checked with solid fill">
            <a:extLst>
              <a:ext uri="{FF2B5EF4-FFF2-40B4-BE49-F238E27FC236}">
                <a16:creationId xmlns:a16="http://schemas.microsoft.com/office/drawing/2014/main" id="{2F75B5D9-BF93-46FB-AAFB-7191320E0C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4296" y="2889200"/>
            <a:ext cx="685800" cy="685800"/>
          </a:xfrm>
          <a:prstGeom prst="rect">
            <a:avLst/>
          </a:prstGeom>
        </p:spPr>
      </p:pic>
      <p:sp>
        <p:nvSpPr>
          <p:cNvPr id="26" name="Rectangle 25">
            <a:extLst>
              <a:ext uri="{FF2B5EF4-FFF2-40B4-BE49-F238E27FC236}">
                <a16:creationId xmlns:a16="http://schemas.microsoft.com/office/drawing/2014/main" id="{E4CE101E-1F1B-4981-A91E-D9642A627DDA}"/>
              </a:ext>
            </a:extLst>
          </p:cNvPr>
          <p:cNvSpPr/>
          <p:nvPr/>
        </p:nvSpPr>
        <p:spPr>
          <a:xfrm>
            <a:off x="6866263" y="2501907"/>
            <a:ext cx="2263611" cy="4413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350" b="1" dirty="0">
                <a:solidFill>
                  <a:schemeClr val="tx1"/>
                </a:solidFill>
              </a:rPr>
              <a:t>Mazars grading</a:t>
            </a:r>
          </a:p>
          <a:p>
            <a:pPr marL="214313" indent="-214313">
              <a:buFont typeface="Arial" panose="020B0604020202020204" pitchFamily="34" charset="0"/>
              <a:buChar char="•"/>
            </a:pPr>
            <a:endParaRPr lang="en-GB" sz="1350" b="1" dirty="0">
              <a:solidFill>
                <a:schemeClr val="tx1"/>
              </a:solidFill>
            </a:endParaRPr>
          </a:p>
        </p:txBody>
      </p:sp>
      <p:grpSp>
        <p:nvGrpSpPr>
          <p:cNvPr id="49" name="Group 48">
            <a:extLst>
              <a:ext uri="{FF2B5EF4-FFF2-40B4-BE49-F238E27FC236}">
                <a16:creationId xmlns:a16="http://schemas.microsoft.com/office/drawing/2014/main" id="{845D201A-9DEC-4124-B2F4-9134A63FBC87}"/>
              </a:ext>
            </a:extLst>
          </p:cNvPr>
          <p:cNvGrpSpPr/>
          <p:nvPr/>
        </p:nvGrpSpPr>
        <p:grpSpPr>
          <a:xfrm>
            <a:off x="870935" y="2959768"/>
            <a:ext cx="7832399" cy="242813"/>
            <a:chOff x="1161246" y="3946355"/>
            <a:chExt cx="10443199" cy="323751"/>
          </a:xfrm>
        </p:grpSpPr>
        <p:sp>
          <p:nvSpPr>
            <p:cNvPr id="27" name="TextBox 26">
              <a:extLst>
                <a:ext uri="{FF2B5EF4-FFF2-40B4-BE49-F238E27FC236}">
                  <a16:creationId xmlns:a16="http://schemas.microsoft.com/office/drawing/2014/main" id="{D31E88C7-CAAF-4AAB-9AEE-71F06F8A2F18}"/>
                </a:ext>
              </a:extLst>
            </p:cNvPr>
            <p:cNvSpPr txBox="1"/>
            <p:nvPr/>
          </p:nvSpPr>
          <p:spPr>
            <a:xfrm>
              <a:off x="1161246" y="3962330"/>
              <a:ext cx="2603320" cy="307776"/>
            </a:xfrm>
            <a:prstGeom prst="rect">
              <a:avLst/>
            </a:prstGeom>
            <a:noFill/>
          </p:spPr>
          <p:txBody>
            <a:bodyPr wrap="square" rtlCol="0">
              <a:spAutoFit/>
            </a:bodyPr>
            <a:lstStyle/>
            <a:p>
              <a:r>
                <a:rPr lang="en-GB" sz="900" b="1" dirty="0"/>
                <a:t>Read &amp; share this page</a:t>
              </a:r>
            </a:p>
          </p:txBody>
        </p:sp>
        <p:sp>
          <p:nvSpPr>
            <p:cNvPr id="28" name="TextBox 27">
              <a:extLst>
                <a:ext uri="{FF2B5EF4-FFF2-40B4-BE49-F238E27FC236}">
                  <a16:creationId xmlns:a16="http://schemas.microsoft.com/office/drawing/2014/main" id="{DFBBBE4D-6328-460B-9D4C-3D855091D5DD}"/>
                </a:ext>
              </a:extLst>
            </p:cNvPr>
            <p:cNvSpPr txBox="1"/>
            <p:nvPr/>
          </p:nvSpPr>
          <p:spPr>
            <a:xfrm>
              <a:off x="3198903" y="3955124"/>
              <a:ext cx="2603320" cy="307776"/>
            </a:xfrm>
            <a:prstGeom prst="rect">
              <a:avLst/>
            </a:prstGeom>
            <a:noFill/>
          </p:spPr>
          <p:txBody>
            <a:bodyPr wrap="square" rtlCol="0">
              <a:spAutoFit/>
            </a:bodyPr>
            <a:lstStyle/>
            <a:p>
              <a:r>
                <a:rPr lang="en-GB" sz="900" b="1" dirty="0"/>
                <a:t>Add to LeDeR Newsletter</a:t>
              </a:r>
            </a:p>
          </p:txBody>
        </p:sp>
        <p:sp>
          <p:nvSpPr>
            <p:cNvPr id="29" name="TextBox 28">
              <a:extLst>
                <a:ext uri="{FF2B5EF4-FFF2-40B4-BE49-F238E27FC236}">
                  <a16:creationId xmlns:a16="http://schemas.microsoft.com/office/drawing/2014/main" id="{B1CA5C89-0792-4842-9739-DD5060513140}"/>
                </a:ext>
              </a:extLst>
            </p:cNvPr>
            <p:cNvSpPr txBox="1"/>
            <p:nvPr/>
          </p:nvSpPr>
          <p:spPr>
            <a:xfrm>
              <a:off x="9001125" y="3946355"/>
              <a:ext cx="2603320" cy="307776"/>
            </a:xfrm>
            <a:prstGeom prst="rect">
              <a:avLst/>
            </a:prstGeom>
            <a:noFill/>
          </p:spPr>
          <p:txBody>
            <a:bodyPr wrap="square" rtlCol="0">
              <a:spAutoFit/>
            </a:bodyPr>
            <a:lstStyle/>
            <a:p>
              <a:r>
                <a:rPr lang="en-GB" sz="900" b="1" dirty="0"/>
                <a:t>Other communication (</a:t>
              </a:r>
              <a:r>
                <a:rPr lang="en-GB" sz="900" b="1" i="1" dirty="0"/>
                <a:t>detail what</a:t>
              </a:r>
              <a:r>
                <a:rPr lang="en-GB" sz="900" b="1" dirty="0"/>
                <a:t>)</a:t>
              </a:r>
            </a:p>
          </p:txBody>
        </p:sp>
        <p:sp>
          <p:nvSpPr>
            <p:cNvPr id="31" name="TextBox 30">
              <a:extLst>
                <a:ext uri="{FF2B5EF4-FFF2-40B4-BE49-F238E27FC236}">
                  <a16:creationId xmlns:a16="http://schemas.microsoft.com/office/drawing/2014/main" id="{9F0BA9FE-9780-4C38-A84D-F8875043D5B4}"/>
                </a:ext>
              </a:extLst>
            </p:cNvPr>
            <p:cNvSpPr txBox="1"/>
            <p:nvPr/>
          </p:nvSpPr>
          <p:spPr>
            <a:xfrm>
              <a:off x="5299423" y="3947920"/>
              <a:ext cx="3874216" cy="307776"/>
            </a:xfrm>
            <a:prstGeom prst="rect">
              <a:avLst/>
            </a:prstGeom>
            <a:noFill/>
          </p:spPr>
          <p:txBody>
            <a:bodyPr wrap="square" rtlCol="0">
              <a:spAutoFit/>
            </a:bodyPr>
            <a:lstStyle/>
            <a:p>
              <a:r>
                <a:rPr lang="en-GB" sz="900" b="1" dirty="0"/>
                <a:t>Share with clinical programme/s for action </a:t>
              </a:r>
              <a:r>
                <a:rPr lang="en-GB" sz="825" b="1" i="1" dirty="0"/>
                <a:t>(detail which)</a:t>
              </a:r>
              <a:endParaRPr lang="en-GB" sz="900" b="1" i="1" dirty="0"/>
            </a:p>
          </p:txBody>
        </p:sp>
      </p:grpSp>
      <p:sp>
        <p:nvSpPr>
          <p:cNvPr id="36" name="TextBox 35">
            <a:extLst>
              <a:ext uri="{FF2B5EF4-FFF2-40B4-BE49-F238E27FC236}">
                <a16:creationId xmlns:a16="http://schemas.microsoft.com/office/drawing/2014/main" id="{4A846E42-FD65-46AE-8206-A69F79BD9137}"/>
              </a:ext>
            </a:extLst>
          </p:cNvPr>
          <p:cNvSpPr txBox="1"/>
          <p:nvPr/>
        </p:nvSpPr>
        <p:spPr>
          <a:xfrm>
            <a:off x="1570602" y="3582935"/>
            <a:ext cx="1826252" cy="369332"/>
          </a:xfrm>
          <a:prstGeom prst="rect">
            <a:avLst/>
          </a:prstGeom>
          <a:noFill/>
        </p:spPr>
        <p:txBody>
          <a:bodyPr wrap="square" rtlCol="0">
            <a:spAutoFit/>
          </a:bodyPr>
          <a:lstStyle/>
          <a:p>
            <a:r>
              <a:rPr lang="en-GB" sz="900" dirty="0"/>
              <a:t>Detail of the person who died </a:t>
            </a:r>
            <a:r>
              <a:rPr lang="en-GB" sz="900" dirty="0">
                <a:sym typeface="Wingdings" panose="05000000000000000000" pitchFamily="2" charset="2"/>
              </a:rPr>
              <a:t></a:t>
            </a:r>
            <a:endParaRPr lang="en-GB" sz="900" dirty="0"/>
          </a:p>
          <a:p>
            <a:endParaRPr lang="en-GB" sz="900" dirty="0"/>
          </a:p>
        </p:txBody>
      </p:sp>
      <p:sp>
        <p:nvSpPr>
          <p:cNvPr id="37" name="TextBox 36">
            <a:extLst>
              <a:ext uri="{FF2B5EF4-FFF2-40B4-BE49-F238E27FC236}">
                <a16:creationId xmlns:a16="http://schemas.microsoft.com/office/drawing/2014/main" id="{5EB7C499-BB30-4EC7-8F0D-4883F7568361}"/>
              </a:ext>
            </a:extLst>
          </p:cNvPr>
          <p:cNvSpPr txBox="1"/>
          <p:nvPr/>
        </p:nvSpPr>
        <p:spPr>
          <a:xfrm>
            <a:off x="3396853" y="3582935"/>
            <a:ext cx="3596878" cy="507831"/>
          </a:xfrm>
          <a:prstGeom prst="rect">
            <a:avLst/>
          </a:prstGeom>
          <a:noFill/>
        </p:spPr>
        <p:txBody>
          <a:bodyPr wrap="square" rtlCol="0">
            <a:spAutoFit/>
          </a:bodyPr>
          <a:lstStyle/>
          <a:p>
            <a:r>
              <a:rPr lang="en-GB" sz="900" dirty="0"/>
              <a:t>Detail of death (inc anyone else notified, ethnicity, NHS number, </a:t>
            </a:r>
            <a:r>
              <a:rPr lang="en-GB" sz="900" dirty="0" err="1"/>
              <a:t>NoK</a:t>
            </a:r>
            <a:r>
              <a:rPr lang="en-GB" sz="900" dirty="0"/>
              <a:t>, </a:t>
            </a:r>
            <a:r>
              <a:rPr lang="en-GB" sz="900" dirty="0">
                <a:sym typeface="Wingdings" panose="05000000000000000000" pitchFamily="2" charset="2"/>
              </a:rPr>
              <a:t></a:t>
            </a:r>
            <a:endParaRPr lang="en-GB" sz="900" dirty="0"/>
          </a:p>
          <a:p>
            <a:endParaRPr lang="en-GB" sz="900" dirty="0"/>
          </a:p>
        </p:txBody>
      </p:sp>
      <p:sp>
        <p:nvSpPr>
          <p:cNvPr id="38" name="TextBox 37">
            <a:extLst>
              <a:ext uri="{FF2B5EF4-FFF2-40B4-BE49-F238E27FC236}">
                <a16:creationId xmlns:a16="http://schemas.microsoft.com/office/drawing/2014/main" id="{6CE7AB09-4C8B-4054-AC54-BC7B5F047EDD}"/>
              </a:ext>
            </a:extLst>
          </p:cNvPr>
          <p:cNvSpPr txBox="1"/>
          <p:nvPr/>
        </p:nvSpPr>
        <p:spPr>
          <a:xfrm>
            <a:off x="7106374" y="3573607"/>
            <a:ext cx="1826252" cy="507831"/>
          </a:xfrm>
          <a:prstGeom prst="rect">
            <a:avLst/>
          </a:prstGeom>
          <a:noFill/>
        </p:spPr>
        <p:txBody>
          <a:bodyPr wrap="square" rtlCol="0">
            <a:spAutoFit/>
          </a:bodyPr>
          <a:lstStyle/>
          <a:p>
            <a:r>
              <a:rPr lang="en-GB" sz="900" dirty="0"/>
              <a:t>Did family/carer have concerns </a:t>
            </a:r>
            <a:r>
              <a:rPr lang="en-GB" sz="900" dirty="0">
                <a:sym typeface="Wingdings" panose="05000000000000000000" pitchFamily="2" charset="2"/>
              </a:rPr>
              <a:t></a:t>
            </a:r>
            <a:endParaRPr lang="en-GB" sz="900" dirty="0"/>
          </a:p>
          <a:p>
            <a:endParaRPr lang="en-GB" sz="900" dirty="0"/>
          </a:p>
        </p:txBody>
      </p:sp>
      <p:sp>
        <p:nvSpPr>
          <p:cNvPr id="39" name="TextBox 38">
            <a:extLst>
              <a:ext uri="{FF2B5EF4-FFF2-40B4-BE49-F238E27FC236}">
                <a16:creationId xmlns:a16="http://schemas.microsoft.com/office/drawing/2014/main" id="{63555661-F767-410E-B163-2424F3EA54F6}"/>
              </a:ext>
            </a:extLst>
          </p:cNvPr>
          <p:cNvSpPr txBox="1"/>
          <p:nvPr/>
        </p:nvSpPr>
        <p:spPr>
          <a:xfrm>
            <a:off x="-3852" y="3796111"/>
            <a:ext cx="2197406" cy="507831"/>
          </a:xfrm>
          <a:prstGeom prst="rect">
            <a:avLst/>
          </a:prstGeom>
          <a:noFill/>
        </p:spPr>
        <p:txBody>
          <a:bodyPr wrap="square" rtlCol="0">
            <a:spAutoFit/>
          </a:bodyPr>
          <a:lstStyle/>
          <a:p>
            <a:r>
              <a:rPr lang="en-GB" sz="900" dirty="0"/>
              <a:t>Structure of report (inc jargon free, 3 or more sources of information (list) </a:t>
            </a:r>
            <a:r>
              <a:rPr lang="en-GB" sz="900" dirty="0">
                <a:sym typeface="Wingdings" panose="05000000000000000000" pitchFamily="2" charset="2"/>
              </a:rPr>
              <a:t></a:t>
            </a:r>
            <a:endParaRPr lang="en-GB" sz="900" dirty="0"/>
          </a:p>
          <a:p>
            <a:endParaRPr lang="en-GB" sz="900" dirty="0"/>
          </a:p>
        </p:txBody>
      </p:sp>
      <p:sp>
        <p:nvSpPr>
          <p:cNvPr id="40" name="TextBox 39">
            <a:extLst>
              <a:ext uri="{FF2B5EF4-FFF2-40B4-BE49-F238E27FC236}">
                <a16:creationId xmlns:a16="http://schemas.microsoft.com/office/drawing/2014/main" id="{5E097EEC-9655-43AF-BBAC-976D03E4AFBA}"/>
              </a:ext>
            </a:extLst>
          </p:cNvPr>
          <p:cNvSpPr txBox="1"/>
          <p:nvPr/>
        </p:nvSpPr>
        <p:spPr>
          <a:xfrm>
            <a:off x="6405345" y="3800154"/>
            <a:ext cx="2655170" cy="230832"/>
          </a:xfrm>
          <a:prstGeom prst="rect">
            <a:avLst/>
          </a:prstGeom>
          <a:noFill/>
        </p:spPr>
        <p:txBody>
          <a:bodyPr wrap="square" rtlCol="0">
            <a:spAutoFit/>
          </a:bodyPr>
          <a:lstStyle/>
          <a:p>
            <a:r>
              <a:rPr lang="en-GB" sz="900" b="1" dirty="0">
                <a:sym typeface="Wingdings" panose="05000000000000000000" pitchFamily="2" charset="2"/>
              </a:rPr>
              <a:t>Concerns over medications </a:t>
            </a:r>
            <a:r>
              <a:rPr lang="en-GB" sz="900" dirty="0">
                <a:sym typeface="Wingdings" panose="05000000000000000000" pitchFamily="2" charset="2"/>
              </a:rPr>
              <a:t>(detail what) </a:t>
            </a:r>
            <a:endParaRPr lang="en-GB" sz="900" dirty="0"/>
          </a:p>
        </p:txBody>
      </p:sp>
      <p:sp>
        <p:nvSpPr>
          <p:cNvPr id="41" name="TextBox 40">
            <a:extLst>
              <a:ext uri="{FF2B5EF4-FFF2-40B4-BE49-F238E27FC236}">
                <a16:creationId xmlns:a16="http://schemas.microsoft.com/office/drawing/2014/main" id="{082EEB5B-8E7C-4F3F-A312-6B39232A62D5}"/>
              </a:ext>
            </a:extLst>
          </p:cNvPr>
          <p:cNvSpPr txBox="1"/>
          <p:nvPr/>
        </p:nvSpPr>
        <p:spPr>
          <a:xfrm>
            <a:off x="1956556" y="3783681"/>
            <a:ext cx="2170232" cy="923330"/>
          </a:xfrm>
          <a:prstGeom prst="rect">
            <a:avLst/>
          </a:prstGeom>
          <a:noFill/>
        </p:spPr>
        <p:txBody>
          <a:bodyPr wrap="square" rtlCol="0">
            <a:spAutoFit/>
          </a:bodyPr>
          <a:lstStyle/>
          <a:p>
            <a:r>
              <a:rPr lang="en-GB" sz="900" b="1" dirty="0">
                <a:sym typeface="Wingdings" panose="05000000000000000000" pitchFamily="2" charset="2"/>
              </a:rPr>
              <a:t>The persons health </a:t>
            </a:r>
          </a:p>
          <a:p>
            <a:r>
              <a:rPr lang="en-GB" sz="900" dirty="0">
                <a:sym typeface="Wingdings" panose="05000000000000000000" pitchFamily="2" charset="2"/>
              </a:rPr>
              <a:t>Treatment of conditions </a:t>
            </a:r>
            <a:endParaRPr lang="en-GB" sz="900" dirty="0"/>
          </a:p>
          <a:p>
            <a:r>
              <a:rPr lang="en-GB" sz="900" dirty="0">
                <a:sym typeface="Wingdings" panose="05000000000000000000" pitchFamily="2" charset="2"/>
              </a:rPr>
              <a:t>Reasonable adjustments </a:t>
            </a:r>
            <a:endParaRPr lang="en-GB" sz="900" dirty="0"/>
          </a:p>
          <a:p>
            <a:r>
              <a:rPr lang="en-GB" sz="900" dirty="0">
                <a:sym typeface="Wingdings" panose="05000000000000000000" pitchFamily="2" charset="2"/>
              </a:rPr>
              <a:t>Gaps in service provision/delays </a:t>
            </a:r>
            <a:endParaRPr lang="en-GB" sz="900" dirty="0"/>
          </a:p>
          <a:p>
            <a:r>
              <a:rPr lang="en-GB" sz="900" dirty="0"/>
              <a:t>Timely appointments/screening </a:t>
            </a:r>
            <a:r>
              <a:rPr lang="en-GB" sz="900" dirty="0">
                <a:sym typeface="Wingdings" panose="05000000000000000000" pitchFamily="2" charset="2"/>
              </a:rPr>
              <a:t></a:t>
            </a:r>
            <a:endParaRPr lang="en-GB" sz="900" dirty="0"/>
          </a:p>
          <a:p>
            <a:r>
              <a:rPr lang="en-GB" sz="900" dirty="0"/>
              <a:t> </a:t>
            </a:r>
          </a:p>
        </p:txBody>
      </p:sp>
      <p:sp>
        <p:nvSpPr>
          <p:cNvPr id="42" name="TextBox 41">
            <a:extLst>
              <a:ext uri="{FF2B5EF4-FFF2-40B4-BE49-F238E27FC236}">
                <a16:creationId xmlns:a16="http://schemas.microsoft.com/office/drawing/2014/main" id="{B22116AD-0671-445E-88AB-0308C4EC4A75}"/>
              </a:ext>
            </a:extLst>
          </p:cNvPr>
          <p:cNvSpPr txBox="1"/>
          <p:nvPr/>
        </p:nvSpPr>
        <p:spPr>
          <a:xfrm>
            <a:off x="3974568" y="3761209"/>
            <a:ext cx="2582186" cy="923330"/>
          </a:xfrm>
          <a:prstGeom prst="rect">
            <a:avLst/>
          </a:prstGeom>
          <a:noFill/>
        </p:spPr>
        <p:txBody>
          <a:bodyPr wrap="square" rtlCol="0">
            <a:spAutoFit/>
          </a:bodyPr>
          <a:lstStyle/>
          <a:p>
            <a:r>
              <a:rPr lang="en-GB" sz="900" b="1" dirty="0">
                <a:sym typeface="Wingdings" panose="05000000000000000000" pitchFamily="2" charset="2"/>
              </a:rPr>
              <a:t>The persons Care &amp; Support </a:t>
            </a:r>
          </a:p>
          <a:p>
            <a:r>
              <a:rPr lang="en-GB" sz="900" dirty="0">
                <a:sym typeface="Wingdings" panose="05000000000000000000" pitchFamily="2" charset="2"/>
              </a:rPr>
              <a:t>Suitable housing </a:t>
            </a:r>
            <a:endParaRPr lang="en-GB" sz="900" dirty="0"/>
          </a:p>
          <a:p>
            <a:r>
              <a:rPr lang="en-GB" sz="900" dirty="0">
                <a:sym typeface="Wingdings" panose="05000000000000000000" pitchFamily="2" charset="2"/>
              </a:rPr>
              <a:t>Evidence of use of MCA (inc use of advocates)  </a:t>
            </a:r>
            <a:endParaRPr lang="en-GB" sz="900" dirty="0"/>
          </a:p>
          <a:p>
            <a:r>
              <a:rPr lang="en-GB" sz="900" dirty="0">
                <a:sym typeface="Wingdings" panose="05000000000000000000" pitchFamily="2" charset="2"/>
              </a:rPr>
              <a:t>End of life (inc ReSPECT form) </a:t>
            </a:r>
            <a:endParaRPr lang="en-GB" sz="900" dirty="0"/>
          </a:p>
          <a:p>
            <a:r>
              <a:rPr lang="en-GB" sz="900" dirty="0"/>
              <a:t>Out of area placement </a:t>
            </a:r>
            <a:r>
              <a:rPr lang="en-GB" sz="900" dirty="0">
                <a:sym typeface="Wingdings" panose="05000000000000000000" pitchFamily="2" charset="2"/>
              </a:rPr>
              <a:t></a:t>
            </a:r>
          </a:p>
          <a:p>
            <a:r>
              <a:rPr lang="en-GB" sz="900" dirty="0">
                <a:sym typeface="Wingdings" panose="05000000000000000000" pitchFamily="2" charset="2"/>
              </a:rPr>
              <a:t>Safeguarding concerns </a:t>
            </a:r>
            <a:endParaRPr lang="en-GB" sz="900" dirty="0"/>
          </a:p>
        </p:txBody>
      </p:sp>
      <p:grpSp>
        <p:nvGrpSpPr>
          <p:cNvPr id="48" name="Group 47">
            <a:extLst>
              <a:ext uri="{FF2B5EF4-FFF2-40B4-BE49-F238E27FC236}">
                <a16:creationId xmlns:a16="http://schemas.microsoft.com/office/drawing/2014/main" id="{76A2EC2A-9F79-470D-B68C-91E82BE6DDE4}"/>
              </a:ext>
            </a:extLst>
          </p:cNvPr>
          <p:cNvGrpSpPr/>
          <p:nvPr/>
        </p:nvGrpSpPr>
        <p:grpSpPr>
          <a:xfrm>
            <a:off x="8142" y="3236071"/>
            <a:ext cx="8622240" cy="376220"/>
            <a:chOff x="10856" y="4314758"/>
            <a:chExt cx="11496320" cy="501627"/>
          </a:xfrm>
        </p:grpSpPr>
        <p:sp>
          <p:nvSpPr>
            <p:cNvPr id="30" name="TextBox 29">
              <a:extLst>
                <a:ext uri="{FF2B5EF4-FFF2-40B4-BE49-F238E27FC236}">
                  <a16:creationId xmlns:a16="http://schemas.microsoft.com/office/drawing/2014/main" id="{8FE7885E-3CFA-4CBF-8C58-99F7AAEA92DE}"/>
                </a:ext>
              </a:extLst>
            </p:cNvPr>
            <p:cNvSpPr txBox="1"/>
            <p:nvPr/>
          </p:nvSpPr>
          <p:spPr>
            <a:xfrm>
              <a:off x="10856" y="4334061"/>
              <a:ext cx="2603320" cy="307776"/>
            </a:xfrm>
            <a:prstGeom prst="rect">
              <a:avLst/>
            </a:prstGeom>
            <a:noFill/>
          </p:spPr>
          <p:txBody>
            <a:bodyPr wrap="square" rtlCol="0">
              <a:spAutoFit/>
            </a:bodyPr>
            <a:lstStyle/>
            <a:p>
              <a:r>
                <a:rPr lang="en-GB" sz="900" b="1" dirty="0"/>
                <a:t>Specific organisational response</a:t>
              </a:r>
            </a:p>
          </p:txBody>
        </p:sp>
        <p:sp>
          <p:nvSpPr>
            <p:cNvPr id="32" name="TextBox 31">
              <a:extLst>
                <a:ext uri="{FF2B5EF4-FFF2-40B4-BE49-F238E27FC236}">
                  <a16:creationId xmlns:a16="http://schemas.microsoft.com/office/drawing/2014/main" id="{70ACC5FB-4015-450F-8CDE-68CFED4A08C4}"/>
                </a:ext>
              </a:extLst>
            </p:cNvPr>
            <p:cNvSpPr txBox="1"/>
            <p:nvPr/>
          </p:nvSpPr>
          <p:spPr>
            <a:xfrm>
              <a:off x="2220088" y="4333159"/>
              <a:ext cx="3321765" cy="307776"/>
            </a:xfrm>
            <a:prstGeom prst="rect">
              <a:avLst/>
            </a:prstGeom>
            <a:noFill/>
          </p:spPr>
          <p:txBody>
            <a:bodyPr wrap="square" rtlCol="0">
              <a:spAutoFit/>
            </a:bodyPr>
            <a:lstStyle/>
            <a:p>
              <a:r>
                <a:rPr lang="en-GB" sz="900" b="1" dirty="0"/>
                <a:t>Create new LeDeR learning resource</a:t>
              </a:r>
            </a:p>
          </p:txBody>
        </p:sp>
        <p:sp>
          <p:nvSpPr>
            <p:cNvPr id="33" name="TextBox 32">
              <a:extLst>
                <a:ext uri="{FF2B5EF4-FFF2-40B4-BE49-F238E27FC236}">
                  <a16:creationId xmlns:a16="http://schemas.microsoft.com/office/drawing/2014/main" id="{D2781E9A-B7E5-440E-994C-2A1C15CAD5A7}"/>
                </a:ext>
              </a:extLst>
            </p:cNvPr>
            <p:cNvSpPr txBox="1"/>
            <p:nvPr/>
          </p:nvSpPr>
          <p:spPr>
            <a:xfrm>
              <a:off x="4741455" y="4318095"/>
              <a:ext cx="3321765" cy="307776"/>
            </a:xfrm>
            <a:prstGeom prst="rect">
              <a:avLst/>
            </a:prstGeom>
            <a:noFill/>
          </p:spPr>
          <p:txBody>
            <a:bodyPr wrap="square" rtlCol="0">
              <a:spAutoFit/>
            </a:bodyPr>
            <a:lstStyle/>
            <a:p>
              <a:r>
                <a:rPr lang="en-GB" sz="900" b="1" dirty="0"/>
                <a:t>Wider system action (</a:t>
              </a:r>
              <a:r>
                <a:rPr lang="en-GB" sz="900" b="1" i="1" dirty="0"/>
                <a:t>detail what</a:t>
              </a:r>
              <a:r>
                <a:rPr lang="en-GB" sz="900" b="1" dirty="0"/>
                <a:t>)</a:t>
              </a:r>
            </a:p>
          </p:txBody>
        </p:sp>
        <p:sp>
          <p:nvSpPr>
            <p:cNvPr id="34" name="TextBox 33">
              <a:extLst>
                <a:ext uri="{FF2B5EF4-FFF2-40B4-BE49-F238E27FC236}">
                  <a16:creationId xmlns:a16="http://schemas.microsoft.com/office/drawing/2014/main" id="{CDF2276B-4275-46F8-AC76-3942128BF85A}"/>
                </a:ext>
              </a:extLst>
            </p:cNvPr>
            <p:cNvSpPr txBox="1"/>
            <p:nvPr/>
          </p:nvSpPr>
          <p:spPr>
            <a:xfrm>
              <a:off x="9691511" y="4314758"/>
              <a:ext cx="1815665" cy="492443"/>
            </a:xfrm>
            <a:prstGeom prst="rect">
              <a:avLst/>
            </a:prstGeom>
            <a:noFill/>
          </p:spPr>
          <p:txBody>
            <a:bodyPr wrap="square" rtlCol="0">
              <a:spAutoFit/>
            </a:bodyPr>
            <a:lstStyle/>
            <a:p>
              <a:r>
                <a:rPr lang="en-GB" sz="900" b="1" dirty="0"/>
                <a:t>Other action(</a:t>
              </a:r>
              <a:r>
                <a:rPr lang="en-GB" sz="900" b="1" i="1" dirty="0"/>
                <a:t>detail what</a:t>
              </a:r>
              <a:r>
                <a:rPr lang="en-GB" sz="900" b="1" dirty="0"/>
                <a:t>)</a:t>
              </a:r>
            </a:p>
          </p:txBody>
        </p:sp>
        <p:sp>
          <p:nvSpPr>
            <p:cNvPr id="43" name="TextBox 42">
              <a:extLst>
                <a:ext uri="{FF2B5EF4-FFF2-40B4-BE49-F238E27FC236}">
                  <a16:creationId xmlns:a16="http://schemas.microsoft.com/office/drawing/2014/main" id="{1989414D-973E-47BD-A2E7-04A0F1BD6FC6}"/>
                </a:ext>
              </a:extLst>
            </p:cNvPr>
            <p:cNvSpPr txBox="1"/>
            <p:nvPr/>
          </p:nvSpPr>
          <p:spPr>
            <a:xfrm>
              <a:off x="7026627" y="4323942"/>
              <a:ext cx="2603320" cy="492443"/>
            </a:xfrm>
            <a:prstGeom prst="rect">
              <a:avLst/>
            </a:prstGeom>
            <a:noFill/>
          </p:spPr>
          <p:txBody>
            <a:bodyPr wrap="square" rtlCol="0">
              <a:spAutoFit/>
            </a:bodyPr>
            <a:lstStyle/>
            <a:p>
              <a:r>
                <a:rPr lang="en-GB" sz="900" b="1" dirty="0"/>
                <a:t>Submit to national LeDeR Programme</a:t>
              </a:r>
            </a:p>
          </p:txBody>
        </p:sp>
      </p:grpSp>
      <p:sp>
        <p:nvSpPr>
          <p:cNvPr id="44" name="Rectangle 43">
            <a:extLst>
              <a:ext uri="{FF2B5EF4-FFF2-40B4-BE49-F238E27FC236}">
                <a16:creationId xmlns:a16="http://schemas.microsoft.com/office/drawing/2014/main" id="{7A148702-53A9-4E9E-87C0-E78DA29AF294}"/>
              </a:ext>
            </a:extLst>
          </p:cNvPr>
          <p:cNvSpPr/>
          <p:nvPr/>
        </p:nvSpPr>
        <p:spPr>
          <a:xfrm>
            <a:off x="4484663" y="400050"/>
            <a:ext cx="2124744" cy="286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050" b="1" dirty="0">
                <a:solidFill>
                  <a:schemeClr val="tx1"/>
                </a:solidFill>
              </a:rPr>
              <a:t>QA Panel date</a:t>
            </a:r>
          </a:p>
          <a:p>
            <a:pPr marL="214313" indent="-214313">
              <a:buFont typeface="Arial" panose="020B0604020202020204" pitchFamily="34" charset="0"/>
              <a:buChar char="•"/>
            </a:pPr>
            <a:endParaRPr lang="en-GB" sz="1050" b="1" dirty="0">
              <a:solidFill>
                <a:schemeClr val="tx1"/>
              </a:solidFill>
            </a:endParaRPr>
          </a:p>
        </p:txBody>
      </p:sp>
      <p:sp>
        <p:nvSpPr>
          <p:cNvPr id="45" name="TextBox 44">
            <a:extLst>
              <a:ext uri="{FF2B5EF4-FFF2-40B4-BE49-F238E27FC236}">
                <a16:creationId xmlns:a16="http://schemas.microsoft.com/office/drawing/2014/main" id="{4BE68E02-2A69-47BC-96E3-08D0E16E8059}"/>
              </a:ext>
            </a:extLst>
          </p:cNvPr>
          <p:cNvSpPr txBox="1"/>
          <p:nvPr/>
        </p:nvSpPr>
        <p:spPr>
          <a:xfrm>
            <a:off x="6405344" y="4261784"/>
            <a:ext cx="2719470" cy="369332"/>
          </a:xfrm>
          <a:prstGeom prst="rect">
            <a:avLst/>
          </a:prstGeom>
          <a:noFill/>
        </p:spPr>
        <p:txBody>
          <a:bodyPr wrap="square" rtlCol="0">
            <a:spAutoFit/>
          </a:bodyPr>
          <a:lstStyle/>
          <a:p>
            <a:r>
              <a:rPr lang="en-GB" sz="900" b="1" dirty="0">
                <a:sym typeface="Wingdings" panose="05000000000000000000" pitchFamily="2" charset="2"/>
              </a:rPr>
              <a:t>Concerns over supporting the needs of people from minority ethnic communities </a:t>
            </a:r>
            <a:r>
              <a:rPr lang="en-GB" sz="900" dirty="0">
                <a:sym typeface="Wingdings" panose="05000000000000000000" pitchFamily="2" charset="2"/>
              </a:rPr>
              <a:t>(detail what) </a:t>
            </a:r>
            <a:endParaRPr lang="en-GB" sz="900" dirty="0"/>
          </a:p>
        </p:txBody>
      </p:sp>
      <p:sp>
        <p:nvSpPr>
          <p:cNvPr id="46" name="TextBox 45">
            <a:extLst>
              <a:ext uri="{FF2B5EF4-FFF2-40B4-BE49-F238E27FC236}">
                <a16:creationId xmlns:a16="http://schemas.microsoft.com/office/drawing/2014/main" id="{707DE57D-11BC-4087-ACE1-6ADF78667732}"/>
              </a:ext>
            </a:extLst>
          </p:cNvPr>
          <p:cNvSpPr txBox="1"/>
          <p:nvPr/>
        </p:nvSpPr>
        <p:spPr>
          <a:xfrm>
            <a:off x="6405345" y="3991142"/>
            <a:ext cx="2655170" cy="230832"/>
          </a:xfrm>
          <a:prstGeom prst="rect">
            <a:avLst/>
          </a:prstGeom>
          <a:noFill/>
        </p:spPr>
        <p:txBody>
          <a:bodyPr wrap="square" rtlCol="0">
            <a:spAutoFit/>
          </a:bodyPr>
          <a:lstStyle/>
          <a:p>
            <a:r>
              <a:rPr lang="en-GB" sz="900" b="1" dirty="0">
                <a:sym typeface="Wingdings" panose="05000000000000000000" pitchFamily="2" charset="2"/>
              </a:rPr>
              <a:t>Concerns over STOMP  </a:t>
            </a:r>
            <a:r>
              <a:rPr lang="en-GB" sz="900" dirty="0">
                <a:sym typeface="Wingdings" panose="05000000000000000000" pitchFamily="2" charset="2"/>
              </a:rPr>
              <a:t>(detail what) </a:t>
            </a:r>
            <a:endParaRPr lang="en-GB" sz="900" dirty="0"/>
          </a:p>
        </p:txBody>
      </p:sp>
      <p:pic>
        <p:nvPicPr>
          <p:cNvPr id="47" name="Picture 6">
            <a:extLst>
              <a:ext uri="{FF2B5EF4-FFF2-40B4-BE49-F238E27FC236}">
                <a16:creationId xmlns:a16="http://schemas.microsoft.com/office/drawing/2014/main" id="{4C584A1A-BBA8-484C-812E-5B64246782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2626" r="27267"/>
          <a:stretch>
            <a:fillRect/>
          </a:stretch>
        </p:blipFill>
        <p:spPr bwMode="auto">
          <a:xfrm>
            <a:off x="-25436" y="23920"/>
            <a:ext cx="1752600" cy="38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797521"/>
      </p:ext>
    </p:extLst>
  </p:cSld>
  <p:clrMapOvr>
    <a:masterClrMapping/>
  </p:clrMapOvr>
  <mc:AlternateContent xmlns:mc="http://schemas.openxmlformats.org/markup-compatibility/2006" xmlns:p14="http://schemas.microsoft.com/office/powerpoint/2010/main">
    <mc:Choice Requires="p14">
      <p:transition spd="slow" p14:dur="2000" advTm="51512"/>
    </mc:Choice>
    <mc:Fallback xmlns="">
      <p:transition spd="slow" advTm="5151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9AF7-38BC-281B-6284-F8D29839BC7A}"/>
              </a:ext>
            </a:extLst>
          </p:cNvPr>
          <p:cNvSpPr>
            <a:spLocks noGrp="1"/>
          </p:cNvSpPr>
          <p:nvPr>
            <p:ph type="title"/>
          </p:nvPr>
        </p:nvSpPr>
        <p:spPr/>
        <p:txBody>
          <a:bodyPr/>
          <a:lstStyle/>
          <a:p>
            <a:r>
              <a:rPr lang="en-GB" dirty="0"/>
              <a:t>Local Action from Learning 2023 Priorities</a:t>
            </a:r>
          </a:p>
        </p:txBody>
      </p:sp>
      <p:graphicFrame>
        <p:nvGraphicFramePr>
          <p:cNvPr id="4" name="Content Placeholder 3">
            <a:extLst>
              <a:ext uri="{FF2B5EF4-FFF2-40B4-BE49-F238E27FC236}">
                <a16:creationId xmlns:a16="http://schemas.microsoft.com/office/drawing/2014/main" id="{CC481687-081D-EBDB-48FB-AD2194CD72DB}"/>
              </a:ext>
            </a:extLst>
          </p:cNvPr>
          <p:cNvGraphicFramePr>
            <a:graphicFrameLocks noGrp="1"/>
          </p:cNvGraphicFramePr>
          <p:nvPr>
            <p:ph idx="1"/>
          </p:nvPr>
        </p:nvGraphicFramePr>
        <p:xfrm>
          <a:off x="107157" y="606056"/>
          <a:ext cx="8857060" cy="207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B95CF72-B710-8CC7-3289-B73DE7514980}"/>
              </a:ext>
            </a:extLst>
          </p:cNvPr>
          <p:cNvSpPr txBox="1"/>
          <p:nvPr/>
        </p:nvSpPr>
        <p:spPr>
          <a:xfrm>
            <a:off x="2173021" y="2294751"/>
            <a:ext cx="4725330" cy="300082"/>
          </a:xfrm>
          <a:prstGeom prst="rect">
            <a:avLst/>
          </a:prstGeom>
          <a:noFill/>
        </p:spPr>
        <p:txBody>
          <a:bodyPr wrap="square" rtlCol="0">
            <a:spAutoFit/>
          </a:bodyPr>
          <a:lstStyle/>
          <a:p>
            <a:pPr algn="ctr"/>
            <a:r>
              <a:rPr lang="en-GB" sz="1350" b="1" dirty="0"/>
              <a:t>Management of Medical Conditions</a:t>
            </a:r>
          </a:p>
        </p:txBody>
      </p:sp>
      <p:graphicFrame>
        <p:nvGraphicFramePr>
          <p:cNvPr id="6" name="Content Placeholder 3">
            <a:extLst>
              <a:ext uri="{FF2B5EF4-FFF2-40B4-BE49-F238E27FC236}">
                <a16:creationId xmlns:a16="http://schemas.microsoft.com/office/drawing/2014/main" id="{3E891A83-6122-63E1-D74D-0C10FAC13F5D}"/>
              </a:ext>
            </a:extLst>
          </p:cNvPr>
          <p:cNvGraphicFramePr>
            <a:graphicFrameLocks/>
          </p:cNvGraphicFramePr>
          <p:nvPr/>
        </p:nvGraphicFramePr>
        <p:xfrm>
          <a:off x="93291" y="2798956"/>
          <a:ext cx="8857060" cy="2078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4C034976-8214-8A3A-DF09-A541715F1C54}"/>
              </a:ext>
            </a:extLst>
          </p:cNvPr>
          <p:cNvSpPr txBox="1"/>
          <p:nvPr/>
        </p:nvSpPr>
        <p:spPr>
          <a:xfrm>
            <a:off x="2147671" y="4488401"/>
            <a:ext cx="4725330" cy="300082"/>
          </a:xfrm>
          <a:prstGeom prst="rect">
            <a:avLst/>
          </a:prstGeom>
          <a:noFill/>
        </p:spPr>
        <p:txBody>
          <a:bodyPr wrap="square" rtlCol="0">
            <a:spAutoFit/>
          </a:bodyPr>
          <a:lstStyle/>
          <a:p>
            <a:pPr algn="ctr"/>
            <a:r>
              <a:rPr lang="en-GB" sz="1350" b="1" dirty="0"/>
              <a:t>Changing how we work</a:t>
            </a:r>
          </a:p>
        </p:txBody>
      </p:sp>
    </p:spTree>
    <p:extLst>
      <p:ext uri="{BB962C8B-B14F-4D97-AF65-F5344CB8AC3E}">
        <p14:creationId xmlns:p14="http://schemas.microsoft.com/office/powerpoint/2010/main" val="2867530534"/>
      </p:ext>
    </p:extLst>
  </p:cSld>
  <p:clrMapOvr>
    <a:masterClrMapping/>
  </p:clrMapOvr>
  <mc:AlternateContent xmlns:mc="http://schemas.openxmlformats.org/markup-compatibility/2006" xmlns:p14="http://schemas.microsoft.com/office/powerpoint/2010/main">
    <mc:Choice Requires="p14">
      <p:transition spd="slow" p14:dur="2000" advTm="492202"/>
    </mc:Choice>
    <mc:Fallback xmlns="">
      <p:transition spd="slow" advTm="49220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7D76-ABCE-22DD-506C-E8E6601761D6}"/>
              </a:ext>
            </a:extLst>
          </p:cNvPr>
          <p:cNvSpPr>
            <a:spLocks noGrp="1"/>
          </p:cNvSpPr>
          <p:nvPr>
            <p:ph type="title"/>
          </p:nvPr>
        </p:nvSpPr>
        <p:spPr>
          <a:xfrm>
            <a:off x="107504" y="-539"/>
            <a:ext cx="8805664" cy="772089"/>
          </a:xfrm>
        </p:spPr>
        <p:txBody>
          <a:bodyPr>
            <a:normAutofit fontScale="90000"/>
          </a:bodyPr>
          <a:lstStyle/>
          <a:p>
            <a:r>
              <a:rPr lang="en-GB" dirty="0">
                <a:solidFill>
                  <a:schemeClr val="tx2"/>
                </a:solidFill>
              </a:rPr>
              <a:t>Gloucestershire LeDeR Programme Achievements so far…</a:t>
            </a:r>
          </a:p>
        </p:txBody>
      </p:sp>
      <p:sp>
        <p:nvSpPr>
          <p:cNvPr id="4" name="Slide Number Placeholder 3">
            <a:extLst>
              <a:ext uri="{FF2B5EF4-FFF2-40B4-BE49-F238E27FC236}">
                <a16:creationId xmlns:a16="http://schemas.microsoft.com/office/drawing/2014/main" id="{4D3A572D-B1E9-9489-CDF7-329989A20FA7}"/>
              </a:ext>
            </a:extLst>
          </p:cNvPr>
          <p:cNvSpPr>
            <a:spLocks noGrp="1"/>
          </p:cNvSpPr>
          <p:nvPr>
            <p:ph type="sldNum" sz="quarter" idx="10"/>
          </p:nvPr>
        </p:nvSpPr>
        <p:spPr/>
        <p:txBody>
          <a:bodyPr/>
          <a:lstStyle/>
          <a:p>
            <a:fld id="{888C7B6D-059F-7047-97E8-91D473D6AC17}" type="slidenum">
              <a:rPr lang="en-US" smtClean="0"/>
              <a:pPr/>
              <a:t>27</a:t>
            </a:fld>
            <a:endParaRPr lang="en-US"/>
          </a:p>
        </p:txBody>
      </p:sp>
      <p:graphicFrame>
        <p:nvGraphicFramePr>
          <p:cNvPr id="5" name="Diagram 4">
            <a:extLst>
              <a:ext uri="{FF2B5EF4-FFF2-40B4-BE49-F238E27FC236}">
                <a16:creationId xmlns:a16="http://schemas.microsoft.com/office/drawing/2014/main" id="{BA035EB6-5A30-FE07-9FD7-98939D89237E}"/>
              </a:ext>
            </a:extLst>
          </p:cNvPr>
          <p:cNvGraphicFramePr/>
          <p:nvPr>
            <p:extLst>
              <p:ext uri="{D42A27DB-BD31-4B8C-83A1-F6EECF244321}">
                <p14:modId xmlns:p14="http://schemas.microsoft.com/office/powerpoint/2010/main" val="4129445173"/>
              </p:ext>
            </p:extLst>
          </p:nvPr>
        </p:nvGraphicFramePr>
        <p:xfrm>
          <a:off x="230832" y="539750"/>
          <a:ext cx="3909120" cy="397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0074CB9-74C3-D9E0-1A4E-ACAE5C86B068}"/>
              </a:ext>
            </a:extLst>
          </p:cNvPr>
          <p:cNvGraphicFramePr/>
          <p:nvPr>
            <p:extLst>
              <p:ext uri="{D42A27DB-BD31-4B8C-83A1-F6EECF244321}">
                <p14:modId xmlns:p14="http://schemas.microsoft.com/office/powerpoint/2010/main" val="2726755350"/>
              </p:ext>
            </p:extLst>
          </p:nvPr>
        </p:nvGraphicFramePr>
        <p:xfrm>
          <a:off x="4716016" y="495858"/>
          <a:ext cx="4101919" cy="40201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38812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0500-62AC-BCAE-52AF-9F008EE1DAAE}"/>
              </a:ext>
            </a:extLst>
          </p:cNvPr>
          <p:cNvSpPr>
            <a:spLocks noGrp="1"/>
          </p:cNvSpPr>
          <p:nvPr>
            <p:ph type="title"/>
          </p:nvPr>
        </p:nvSpPr>
        <p:spPr/>
        <p:txBody>
          <a:bodyPr>
            <a:normAutofit fontScale="90000"/>
          </a:bodyPr>
          <a:lstStyle/>
          <a:p>
            <a:r>
              <a:rPr lang="en-GB" dirty="0"/>
              <a:t>Recognising Deterioration and Other Support for Social Care Professionals</a:t>
            </a:r>
          </a:p>
        </p:txBody>
      </p:sp>
      <p:pic>
        <p:nvPicPr>
          <p:cNvPr id="5" name="Online Media 4" title="Restore2 Mini Glos">
            <a:hlinkClick r:id="" action="ppaction://media"/>
            <a:extLst>
              <a:ext uri="{FF2B5EF4-FFF2-40B4-BE49-F238E27FC236}">
                <a16:creationId xmlns:a16="http://schemas.microsoft.com/office/drawing/2014/main" id="{487FB599-10F4-8418-DE51-1329FD6FE311}"/>
              </a:ext>
            </a:extLst>
          </p:cNvPr>
          <p:cNvPicPr>
            <a:picLocks noGrp="1" noRot="1" noChangeAspect="1"/>
          </p:cNvPicPr>
          <p:nvPr>
            <p:ph idx="1"/>
            <a:videoFile r:link="rId1"/>
          </p:nvPr>
        </p:nvPicPr>
        <p:blipFill>
          <a:blip r:embed="rId4"/>
          <a:stretch>
            <a:fillRect/>
          </a:stretch>
        </p:blipFill>
        <p:spPr>
          <a:xfrm>
            <a:off x="1403648" y="880677"/>
            <a:ext cx="6336704" cy="3580436"/>
          </a:xfrm>
          <a:prstGeom prst="rect">
            <a:avLst/>
          </a:prstGeom>
        </p:spPr>
      </p:pic>
      <p:sp>
        <p:nvSpPr>
          <p:cNvPr id="4" name="Slide Number Placeholder 3">
            <a:extLst>
              <a:ext uri="{FF2B5EF4-FFF2-40B4-BE49-F238E27FC236}">
                <a16:creationId xmlns:a16="http://schemas.microsoft.com/office/drawing/2014/main" id="{95DEB13F-D5C0-494A-F864-CCCAE275900A}"/>
              </a:ext>
            </a:extLst>
          </p:cNvPr>
          <p:cNvSpPr>
            <a:spLocks noGrp="1"/>
          </p:cNvSpPr>
          <p:nvPr>
            <p:ph type="sldNum" sz="quarter" idx="10"/>
          </p:nvPr>
        </p:nvSpPr>
        <p:spPr/>
        <p:txBody>
          <a:bodyPr/>
          <a:lstStyle/>
          <a:p>
            <a:fld id="{888C7B6D-059F-7047-97E8-91D473D6AC17}" type="slidenum">
              <a:rPr lang="en-US" smtClean="0"/>
              <a:pPr/>
              <a:t>28</a:t>
            </a:fld>
            <a:endParaRPr lang="en-US"/>
          </a:p>
        </p:txBody>
      </p:sp>
    </p:spTree>
    <p:extLst>
      <p:ext uri="{BB962C8B-B14F-4D97-AF65-F5344CB8AC3E}">
        <p14:creationId xmlns:p14="http://schemas.microsoft.com/office/powerpoint/2010/main" val="246206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2FBC-28F1-F8CE-7997-F53C7045E03B}"/>
              </a:ext>
            </a:extLst>
          </p:cNvPr>
          <p:cNvSpPr>
            <a:spLocks noGrp="1"/>
          </p:cNvSpPr>
          <p:nvPr>
            <p:ph type="title"/>
          </p:nvPr>
        </p:nvSpPr>
        <p:spPr/>
        <p:txBody>
          <a:bodyPr/>
          <a:lstStyle/>
          <a:p>
            <a:r>
              <a:rPr lang="en-GB" dirty="0">
                <a:latin typeface="+mn-lt"/>
              </a:rPr>
              <a:t>Joint Statement from Senior Responsible Officers</a:t>
            </a:r>
          </a:p>
        </p:txBody>
      </p:sp>
      <p:sp>
        <p:nvSpPr>
          <p:cNvPr id="4" name="Slide Number Placeholder 3">
            <a:extLst>
              <a:ext uri="{FF2B5EF4-FFF2-40B4-BE49-F238E27FC236}">
                <a16:creationId xmlns:a16="http://schemas.microsoft.com/office/drawing/2014/main" id="{CDCAB729-0C1A-8C15-A60F-988C5FFFDFAA}"/>
              </a:ext>
            </a:extLst>
          </p:cNvPr>
          <p:cNvSpPr>
            <a:spLocks noGrp="1"/>
          </p:cNvSpPr>
          <p:nvPr>
            <p:ph type="sldNum" sz="quarter" idx="10"/>
          </p:nvPr>
        </p:nvSpPr>
        <p:spPr/>
        <p:txBody>
          <a:bodyPr/>
          <a:lstStyle/>
          <a:p>
            <a:fld id="{888C7B6D-059F-7047-97E8-91D473D6AC17}" type="slidenum">
              <a:rPr lang="en-US" smtClean="0"/>
              <a:pPr/>
              <a:t>2</a:t>
            </a:fld>
            <a:endParaRPr lang="en-US"/>
          </a:p>
        </p:txBody>
      </p:sp>
      <p:sp>
        <p:nvSpPr>
          <p:cNvPr id="6" name="TextBox 5">
            <a:extLst>
              <a:ext uri="{FF2B5EF4-FFF2-40B4-BE49-F238E27FC236}">
                <a16:creationId xmlns:a16="http://schemas.microsoft.com/office/drawing/2014/main" id="{ACF67807-2BDC-9D9A-52E4-F8B7828B0CC0}"/>
              </a:ext>
            </a:extLst>
          </p:cNvPr>
          <p:cNvSpPr txBox="1"/>
          <p:nvPr/>
        </p:nvSpPr>
        <p:spPr>
          <a:xfrm>
            <a:off x="3707904" y="856710"/>
            <a:ext cx="4464496" cy="3891706"/>
          </a:xfrm>
          <a:prstGeom prst="rect">
            <a:avLst/>
          </a:prstGeom>
          <a:noFill/>
        </p:spPr>
        <p:txBody>
          <a:bodyPr wrap="square">
            <a:spAutoFit/>
          </a:bodyPr>
          <a:lstStyle/>
          <a:p>
            <a:pPr>
              <a:spcBef>
                <a:spcPts val="240"/>
              </a:spcBef>
            </a:pPr>
            <a:r>
              <a:rPr lang="en-GB" sz="1200" dirty="0">
                <a:effectLst/>
                <a:ea typeface="Times New Roman" panose="02020603050405020304" pitchFamily="18" charset="0"/>
              </a:rPr>
              <a:t>The LeDeR Programme (Learning from Deaths Review of people with a learning disability) is led by NHS England and follows on from the work undertaken by the University of Bristol Confidential Enquiry into the premature deaths of people with Learning Disability (CIPOLD) 2013. The findings of that report demonstrated that on average someone with a learning disability lives 20 years less than the general population. On average   people with learning disabilities in the Gloucestershire population live 6.5 years longer than the learning disability national average. There is important work we must do to improve  quality of life and reduce health inequalities in order to narrow that gap.</a:t>
            </a:r>
          </a:p>
          <a:p>
            <a:pPr marL="347345" indent="-347345">
              <a:spcBef>
                <a:spcPts val="240"/>
              </a:spcBef>
              <a:buFont typeface="Arial" panose="020B0604020202020204" pitchFamily="34" charset="0"/>
              <a:buChar char="•"/>
            </a:pPr>
            <a:endParaRPr lang="en-GB" sz="1200" dirty="0">
              <a:effectLst/>
              <a:ea typeface="Times New Roman" panose="02020603050405020304" pitchFamily="18" charset="0"/>
            </a:endParaRPr>
          </a:p>
          <a:p>
            <a:pPr>
              <a:lnSpc>
                <a:spcPct val="107000"/>
              </a:lnSpc>
              <a:spcAft>
                <a:spcPts val="800"/>
              </a:spcAft>
            </a:pPr>
            <a:r>
              <a:rPr lang="en-GB" sz="1200" kern="100" dirty="0">
                <a:effectLst/>
                <a:ea typeface="Calibri" panose="020F0502020204030204" pitchFamily="34" charset="0"/>
                <a:cs typeface="Times New Roman" panose="02020603050405020304" pitchFamily="18" charset="0"/>
              </a:rPr>
              <a:t>This is the fifth annual report on the deaths of people with learning disabilities who lived in the Gloucestershire area. The report aims to share our findings from LeDeR reviews, to report on the learning identified and the action we have taken as a system to improve practice and service delivery,  and address health inequalities for people with learning disabilities and autistic people. </a:t>
            </a:r>
          </a:p>
          <a:p>
            <a:pPr marL="347345" indent="-347345">
              <a:lnSpc>
                <a:spcPct val="150000"/>
              </a:lnSpc>
              <a:spcBef>
                <a:spcPts val="240"/>
              </a:spcBef>
            </a:pPr>
            <a:endParaRPr lang="en-GB" sz="1200" dirty="0">
              <a:effectLst/>
              <a:latin typeface="Times New Roman" panose="02020603050405020304" pitchFamily="18" charset="0"/>
              <a:ea typeface="Times New Roman" panose="02020603050405020304" pitchFamily="18" charset="0"/>
            </a:endParaRPr>
          </a:p>
        </p:txBody>
      </p:sp>
      <p:pic>
        <p:nvPicPr>
          <p:cNvPr id="7" name="Content Placeholder 6">
            <a:extLst>
              <a:ext uri="{FF2B5EF4-FFF2-40B4-BE49-F238E27FC236}">
                <a16:creationId xmlns:a16="http://schemas.microsoft.com/office/drawing/2014/main" id="{8A1A6163-4D51-AFB1-A5A7-321A082199B3}"/>
              </a:ext>
            </a:extLst>
          </p:cNvPr>
          <p:cNvPicPr>
            <a:picLocks noGrp="1" noChangeAspect="1"/>
          </p:cNvPicPr>
          <p:nvPr>
            <p:ph idx="1"/>
          </p:nvPr>
        </p:nvPicPr>
        <p:blipFill>
          <a:blip r:embed="rId3"/>
          <a:stretch>
            <a:fillRect/>
          </a:stretch>
        </p:blipFill>
        <p:spPr>
          <a:xfrm>
            <a:off x="107505" y="856710"/>
            <a:ext cx="3219450" cy="1715040"/>
          </a:xfrm>
          <a:prstGeom prst="rect">
            <a:avLst/>
          </a:prstGeom>
        </p:spPr>
      </p:pic>
      <p:pic>
        <p:nvPicPr>
          <p:cNvPr id="8" name="Picture 7">
            <a:extLst>
              <a:ext uri="{FF2B5EF4-FFF2-40B4-BE49-F238E27FC236}">
                <a16:creationId xmlns:a16="http://schemas.microsoft.com/office/drawing/2014/main" id="{AB089860-BA20-5A1B-EB67-68C5BDAFE932}"/>
              </a:ext>
            </a:extLst>
          </p:cNvPr>
          <p:cNvPicPr>
            <a:picLocks noChangeAspect="1"/>
          </p:cNvPicPr>
          <p:nvPr/>
        </p:nvPicPr>
        <p:blipFill>
          <a:blip r:embed="rId4"/>
          <a:stretch>
            <a:fillRect/>
          </a:stretch>
        </p:blipFill>
        <p:spPr>
          <a:xfrm>
            <a:off x="26099" y="2643758"/>
            <a:ext cx="2093573" cy="1512168"/>
          </a:xfrm>
          <a:prstGeom prst="rect">
            <a:avLst/>
          </a:prstGeom>
        </p:spPr>
      </p:pic>
    </p:spTree>
    <p:extLst>
      <p:ext uri="{BB962C8B-B14F-4D97-AF65-F5344CB8AC3E}">
        <p14:creationId xmlns:p14="http://schemas.microsoft.com/office/powerpoint/2010/main" val="937526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37F6-CB4E-514D-7693-C4695DB71FA4}"/>
              </a:ext>
            </a:extLst>
          </p:cNvPr>
          <p:cNvSpPr>
            <a:spLocks noGrp="1"/>
          </p:cNvSpPr>
          <p:nvPr>
            <p:ph type="title"/>
          </p:nvPr>
        </p:nvSpPr>
        <p:spPr/>
        <p:txBody>
          <a:bodyPr>
            <a:normAutofit fontScale="90000"/>
          </a:bodyPr>
          <a:lstStyle/>
          <a:p>
            <a:r>
              <a:rPr lang="en-GB" dirty="0"/>
              <a:t>Advanced Care Planning and other Support for Health Professionals</a:t>
            </a:r>
          </a:p>
        </p:txBody>
      </p:sp>
      <p:sp>
        <p:nvSpPr>
          <p:cNvPr id="3" name="Content Placeholder 2">
            <a:extLst>
              <a:ext uri="{FF2B5EF4-FFF2-40B4-BE49-F238E27FC236}">
                <a16:creationId xmlns:a16="http://schemas.microsoft.com/office/drawing/2014/main" id="{3271199A-5438-E8F9-8877-15984E61CB25}"/>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2D441999-3F7E-5407-24C6-FB7BB8BA288C}"/>
              </a:ext>
            </a:extLst>
          </p:cNvPr>
          <p:cNvSpPr>
            <a:spLocks noGrp="1"/>
          </p:cNvSpPr>
          <p:nvPr>
            <p:ph type="sldNum" sz="quarter" idx="10"/>
          </p:nvPr>
        </p:nvSpPr>
        <p:spPr/>
        <p:txBody>
          <a:bodyPr/>
          <a:lstStyle/>
          <a:p>
            <a:fld id="{888C7B6D-059F-7047-97E8-91D473D6AC17}" type="slidenum">
              <a:rPr lang="en-US" smtClean="0"/>
              <a:pPr/>
              <a:t>29</a:t>
            </a:fld>
            <a:endParaRPr lang="en-US"/>
          </a:p>
        </p:txBody>
      </p:sp>
      <p:pic>
        <p:nvPicPr>
          <p:cNvPr id="5" name="Online Media 4" title="Understanding Respect with a terminal diagnosis - Johns Story">
            <a:hlinkClick r:id="" action="ppaction://media"/>
            <a:extLst>
              <a:ext uri="{FF2B5EF4-FFF2-40B4-BE49-F238E27FC236}">
                <a16:creationId xmlns:a16="http://schemas.microsoft.com/office/drawing/2014/main" id="{2B259DE0-76F4-8A37-D476-64C95E626D65}"/>
              </a:ext>
            </a:extLst>
          </p:cNvPr>
          <p:cNvPicPr>
            <a:picLocks noRot="1" noChangeAspect="1"/>
          </p:cNvPicPr>
          <p:nvPr>
            <a:videoFile r:link="rId1"/>
          </p:nvPr>
        </p:nvPicPr>
        <p:blipFill>
          <a:blip r:embed="rId4"/>
          <a:stretch>
            <a:fillRect/>
          </a:stretch>
        </p:blipFill>
        <p:spPr>
          <a:xfrm>
            <a:off x="107504" y="999825"/>
            <a:ext cx="6902896" cy="3574660"/>
          </a:xfrm>
          <a:prstGeom prst="rect">
            <a:avLst/>
          </a:prstGeom>
        </p:spPr>
      </p:pic>
    </p:spTree>
    <p:extLst>
      <p:ext uri="{BB962C8B-B14F-4D97-AF65-F5344CB8AC3E}">
        <p14:creationId xmlns:p14="http://schemas.microsoft.com/office/powerpoint/2010/main" val="20885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F8A1-2617-3ABD-E4A8-1EF46CF1D01E}"/>
              </a:ext>
            </a:extLst>
          </p:cNvPr>
          <p:cNvSpPr>
            <a:spLocks noGrp="1"/>
          </p:cNvSpPr>
          <p:nvPr>
            <p:ph type="title"/>
          </p:nvPr>
        </p:nvSpPr>
        <p:spPr/>
        <p:txBody>
          <a:bodyPr>
            <a:normAutofit/>
          </a:bodyPr>
          <a:lstStyle/>
          <a:p>
            <a:r>
              <a:rPr lang="en-GB" dirty="0"/>
              <a:t>Reasonable Adjustments- Accessing Healthcare </a:t>
            </a:r>
          </a:p>
        </p:txBody>
      </p:sp>
      <p:pic>
        <p:nvPicPr>
          <p:cNvPr id="5" name="Online Media 4" title="Making Adjustments to Health Care For Disabled People">
            <a:hlinkClick r:id="" action="ppaction://media"/>
            <a:extLst>
              <a:ext uri="{FF2B5EF4-FFF2-40B4-BE49-F238E27FC236}">
                <a16:creationId xmlns:a16="http://schemas.microsoft.com/office/drawing/2014/main" id="{73B80433-1C51-6DDE-CCBA-A31624C03892}"/>
              </a:ext>
            </a:extLst>
          </p:cNvPr>
          <p:cNvPicPr>
            <a:picLocks noGrp="1" noRot="1" noChangeAspect="1"/>
          </p:cNvPicPr>
          <p:nvPr>
            <p:ph idx="1"/>
            <a:videoFile r:link="rId1"/>
          </p:nvPr>
        </p:nvPicPr>
        <p:blipFill>
          <a:blip r:embed="rId4"/>
          <a:stretch>
            <a:fillRect/>
          </a:stretch>
        </p:blipFill>
        <p:spPr>
          <a:xfrm>
            <a:off x="1381125" y="1004888"/>
            <a:ext cx="6310313" cy="3565525"/>
          </a:xfrm>
          <a:prstGeom prst="rect">
            <a:avLst/>
          </a:prstGeom>
        </p:spPr>
      </p:pic>
      <p:sp>
        <p:nvSpPr>
          <p:cNvPr id="4" name="Slide Number Placeholder 3">
            <a:extLst>
              <a:ext uri="{FF2B5EF4-FFF2-40B4-BE49-F238E27FC236}">
                <a16:creationId xmlns:a16="http://schemas.microsoft.com/office/drawing/2014/main" id="{402C7774-D099-8FFA-24CE-507CEA26DF2C}"/>
              </a:ext>
            </a:extLst>
          </p:cNvPr>
          <p:cNvSpPr>
            <a:spLocks noGrp="1"/>
          </p:cNvSpPr>
          <p:nvPr>
            <p:ph type="sldNum" sz="quarter" idx="10"/>
          </p:nvPr>
        </p:nvSpPr>
        <p:spPr/>
        <p:txBody>
          <a:bodyPr/>
          <a:lstStyle/>
          <a:p>
            <a:fld id="{888C7B6D-059F-7047-97E8-91D473D6AC17}" type="slidenum">
              <a:rPr lang="en-US" smtClean="0"/>
              <a:pPr/>
              <a:t>30</a:t>
            </a:fld>
            <a:endParaRPr lang="en-US"/>
          </a:p>
        </p:txBody>
      </p:sp>
    </p:spTree>
    <p:extLst>
      <p:ext uri="{BB962C8B-B14F-4D97-AF65-F5344CB8AC3E}">
        <p14:creationId xmlns:p14="http://schemas.microsoft.com/office/powerpoint/2010/main" val="165037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F446-55BF-573B-128C-0E571DB8EF8C}"/>
              </a:ext>
            </a:extLst>
          </p:cNvPr>
          <p:cNvSpPr>
            <a:spLocks noGrp="1"/>
          </p:cNvSpPr>
          <p:nvPr>
            <p:ph type="title"/>
          </p:nvPr>
        </p:nvSpPr>
        <p:spPr/>
        <p:txBody>
          <a:bodyPr/>
          <a:lstStyle/>
          <a:p>
            <a:r>
              <a:rPr lang="en-GB" dirty="0"/>
              <a:t>Notifications &amp; limitations with the data</a:t>
            </a:r>
          </a:p>
        </p:txBody>
      </p:sp>
      <p:graphicFrame>
        <p:nvGraphicFramePr>
          <p:cNvPr id="5" name="Content Placeholder 4">
            <a:extLst>
              <a:ext uri="{FF2B5EF4-FFF2-40B4-BE49-F238E27FC236}">
                <a16:creationId xmlns:a16="http://schemas.microsoft.com/office/drawing/2014/main" id="{A4E4CC4B-9EBD-859A-DC63-41C44C16C95D}"/>
              </a:ext>
            </a:extLst>
          </p:cNvPr>
          <p:cNvGraphicFramePr>
            <a:graphicFrameLocks noGrp="1"/>
          </p:cNvGraphicFramePr>
          <p:nvPr>
            <p:ph idx="1"/>
            <p:extLst>
              <p:ext uri="{D42A27DB-BD31-4B8C-83A1-F6EECF244321}">
                <p14:modId xmlns:p14="http://schemas.microsoft.com/office/powerpoint/2010/main" val="191292294"/>
              </p:ext>
            </p:extLst>
          </p:nvPr>
        </p:nvGraphicFramePr>
        <p:xfrm>
          <a:off x="107504" y="1005576"/>
          <a:ext cx="8856984" cy="356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519CD97-1789-56EE-B9DB-359C55B5322F}"/>
              </a:ext>
            </a:extLst>
          </p:cNvPr>
          <p:cNvSpPr>
            <a:spLocks noGrp="1"/>
          </p:cNvSpPr>
          <p:nvPr>
            <p:ph type="sldNum" sz="quarter" idx="10"/>
          </p:nvPr>
        </p:nvSpPr>
        <p:spPr/>
        <p:txBody>
          <a:bodyPr/>
          <a:lstStyle/>
          <a:p>
            <a:fld id="{888C7B6D-059F-7047-97E8-91D473D6AC17}" type="slidenum">
              <a:rPr lang="en-US" smtClean="0"/>
              <a:pPr/>
              <a:t>31</a:t>
            </a:fld>
            <a:endParaRPr lang="en-US"/>
          </a:p>
        </p:txBody>
      </p:sp>
    </p:spTree>
    <p:extLst>
      <p:ext uri="{BB962C8B-B14F-4D97-AF65-F5344CB8AC3E}">
        <p14:creationId xmlns:p14="http://schemas.microsoft.com/office/powerpoint/2010/main" val="1410177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F5E6-31EB-F325-4D3F-4D66B1BC7CE3}"/>
              </a:ext>
            </a:extLst>
          </p:cNvPr>
          <p:cNvSpPr>
            <a:spLocks noGrp="1"/>
          </p:cNvSpPr>
          <p:nvPr>
            <p:ph type="title"/>
          </p:nvPr>
        </p:nvSpPr>
        <p:spPr>
          <a:xfrm>
            <a:off x="107504" y="-539"/>
            <a:ext cx="8805664" cy="857250"/>
          </a:xfrm>
        </p:spPr>
        <p:txBody>
          <a:bodyPr/>
          <a:lstStyle/>
          <a:p>
            <a:r>
              <a:rPr lang="en-GB" dirty="0"/>
              <a:t>Status of Reviews by Year</a:t>
            </a:r>
          </a:p>
        </p:txBody>
      </p:sp>
      <p:graphicFrame>
        <p:nvGraphicFramePr>
          <p:cNvPr id="5" name="Content Placeholder 4">
            <a:extLst>
              <a:ext uri="{FF2B5EF4-FFF2-40B4-BE49-F238E27FC236}">
                <a16:creationId xmlns:a16="http://schemas.microsoft.com/office/drawing/2014/main" id="{CE2939A0-747C-AC0C-F887-850CD8313853}"/>
              </a:ext>
            </a:extLst>
          </p:cNvPr>
          <p:cNvGraphicFramePr>
            <a:graphicFrameLocks noGrp="1"/>
          </p:cNvGraphicFramePr>
          <p:nvPr>
            <p:ph idx="1"/>
            <p:extLst>
              <p:ext uri="{D42A27DB-BD31-4B8C-83A1-F6EECF244321}">
                <p14:modId xmlns:p14="http://schemas.microsoft.com/office/powerpoint/2010/main" val="2054215924"/>
              </p:ext>
            </p:extLst>
          </p:nvPr>
        </p:nvGraphicFramePr>
        <p:xfrm>
          <a:off x="115125" y="1004890"/>
          <a:ext cx="3599955" cy="2286938"/>
        </p:xfrm>
        <a:graphic>
          <a:graphicData uri="http://schemas.openxmlformats.org/drawingml/2006/table">
            <a:tbl>
              <a:tblPr firstRow="1" firstCol="1" bandRow="1">
                <a:tableStyleId>{5C22544A-7EE6-4342-B048-85BDC9FD1C3A}</a:tableStyleId>
              </a:tblPr>
              <a:tblGrid>
                <a:gridCol w="1298636">
                  <a:extLst>
                    <a:ext uri="{9D8B030D-6E8A-4147-A177-3AD203B41FA5}">
                      <a16:colId xmlns:a16="http://schemas.microsoft.com/office/drawing/2014/main" val="3786478352"/>
                    </a:ext>
                  </a:extLst>
                </a:gridCol>
                <a:gridCol w="562434">
                  <a:extLst>
                    <a:ext uri="{9D8B030D-6E8A-4147-A177-3AD203B41FA5}">
                      <a16:colId xmlns:a16="http://schemas.microsoft.com/office/drawing/2014/main" val="436225099"/>
                    </a:ext>
                  </a:extLst>
                </a:gridCol>
                <a:gridCol w="520377">
                  <a:extLst>
                    <a:ext uri="{9D8B030D-6E8A-4147-A177-3AD203B41FA5}">
                      <a16:colId xmlns:a16="http://schemas.microsoft.com/office/drawing/2014/main" val="1312235989"/>
                    </a:ext>
                  </a:extLst>
                </a:gridCol>
                <a:gridCol w="478621">
                  <a:extLst>
                    <a:ext uri="{9D8B030D-6E8A-4147-A177-3AD203B41FA5}">
                      <a16:colId xmlns:a16="http://schemas.microsoft.com/office/drawing/2014/main" val="1200536094"/>
                    </a:ext>
                  </a:extLst>
                </a:gridCol>
                <a:gridCol w="739887">
                  <a:extLst>
                    <a:ext uri="{9D8B030D-6E8A-4147-A177-3AD203B41FA5}">
                      <a16:colId xmlns:a16="http://schemas.microsoft.com/office/drawing/2014/main" val="1879908152"/>
                    </a:ext>
                  </a:extLst>
                </a:gridCol>
              </a:tblGrid>
              <a:tr h="637594">
                <a:tc>
                  <a:txBody>
                    <a:bodyPr/>
                    <a:lstStyle/>
                    <a:p>
                      <a:pPr>
                        <a:lnSpc>
                          <a:spcPct val="107000"/>
                        </a:lnSpc>
                        <a:spcAft>
                          <a:spcPts val="800"/>
                        </a:spcAft>
                      </a:pPr>
                      <a:r>
                        <a:rPr lang="en-GB" sz="1100" dirty="0">
                          <a:effectLst/>
                        </a:rPr>
                        <a:t>Year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Closed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Open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Completed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614585"/>
                  </a:ext>
                </a:extLst>
              </a:tr>
              <a:tr h="206168">
                <a:tc>
                  <a:txBody>
                    <a:bodyPr/>
                    <a:lstStyle/>
                    <a:p>
                      <a:pPr>
                        <a:lnSpc>
                          <a:spcPct val="107000"/>
                        </a:lnSpc>
                        <a:spcAft>
                          <a:spcPts val="800"/>
                        </a:spcAft>
                      </a:pPr>
                      <a:r>
                        <a:rPr lang="en-GB" sz="1100">
                          <a:effectLst/>
                        </a:rPr>
                        <a:t>2016-2017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8097891"/>
                  </a:ext>
                </a:extLst>
              </a:tr>
              <a:tr h="206168">
                <a:tc>
                  <a:txBody>
                    <a:bodyPr/>
                    <a:lstStyle/>
                    <a:p>
                      <a:pPr>
                        <a:lnSpc>
                          <a:spcPct val="107000"/>
                        </a:lnSpc>
                        <a:spcAft>
                          <a:spcPts val="800"/>
                        </a:spcAft>
                      </a:pPr>
                      <a:r>
                        <a:rPr lang="en-GB" sz="1100">
                          <a:effectLst/>
                        </a:rPr>
                        <a:t>2017-2018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51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51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9190989"/>
                  </a:ext>
                </a:extLst>
              </a:tr>
              <a:tr h="206168">
                <a:tc>
                  <a:txBody>
                    <a:bodyPr/>
                    <a:lstStyle/>
                    <a:p>
                      <a:pPr>
                        <a:lnSpc>
                          <a:spcPct val="107000"/>
                        </a:lnSpc>
                        <a:spcAft>
                          <a:spcPts val="800"/>
                        </a:spcAft>
                      </a:pPr>
                      <a:r>
                        <a:rPr lang="en-GB" sz="1100" dirty="0">
                          <a:effectLst/>
                        </a:rPr>
                        <a:t>2018-2019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47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47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6207059"/>
                  </a:ext>
                </a:extLst>
              </a:tr>
              <a:tr h="206168">
                <a:tc>
                  <a:txBody>
                    <a:bodyPr/>
                    <a:lstStyle/>
                    <a:p>
                      <a:pPr>
                        <a:lnSpc>
                          <a:spcPct val="107000"/>
                        </a:lnSpc>
                        <a:spcAft>
                          <a:spcPts val="800"/>
                        </a:spcAft>
                      </a:pPr>
                      <a:r>
                        <a:rPr lang="en-GB" sz="1100">
                          <a:effectLst/>
                        </a:rPr>
                        <a:t>2019-2020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46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46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123156"/>
                  </a:ext>
                </a:extLst>
              </a:tr>
              <a:tr h="206168">
                <a:tc>
                  <a:txBody>
                    <a:bodyPr/>
                    <a:lstStyle/>
                    <a:p>
                      <a:pPr>
                        <a:lnSpc>
                          <a:spcPct val="107000"/>
                        </a:lnSpc>
                        <a:spcAft>
                          <a:spcPts val="800"/>
                        </a:spcAft>
                      </a:pPr>
                      <a:r>
                        <a:rPr lang="en-GB" sz="1100">
                          <a:effectLst/>
                        </a:rPr>
                        <a:t>2020-2021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54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55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98%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8085561"/>
                  </a:ext>
                </a:extLst>
              </a:tr>
              <a:tr h="206168">
                <a:tc>
                  <a:txBody>
                    <a:bodyPr/>
                    <a:lstStyle/>
                    <a:p>
                      <a:pPr>
                        <a:lnSpc>
                          <a:spcPct val="107000"/>
                        </a:lnSpc>
                        <a:spcAft>
                          <a:spcPts val="800"/>
                        </a:spcAft>
                      </a:pPr>
                      <a:r>
                        <a:rPr lang="en-GB" sz="1100">
                          <a:effectLst/>
                        </a:rPr>
                        <a:t>2021-2022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53%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5903266"/>
                  </a:ext>
                </a:extLst>
              </a:tr>
              <a:tr h="206168">
                <a:tc>
                  <a:txBody>
                    <a:bodyPr/>
                    <a:lstStyle/>
                    <a:p>
                      <a:pPr>
                        <a:lnSpc>
                          <a:spcPct val="107000"/>
                        </a:lnSpc>
                        <a:spcAft>
                          <a:spcPts val="800"/>
                        </a:spcAft>
                      </a:pPr>
                      <a:r>
                        <a:rPr lang="en-GB" sz="1100">
                          <a:effectLst/>
                        </a:rPr>
                        <a:t>2022-2023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26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48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52%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6936441"/>
                  </a:ext>
                </a:extLst>
              </a:tr>
              <a:tr h="206168">
                <a:tc>
                  <a:txBody>
                    <a:bodyPr/>
                    <a:lstStyle/>
                    <a:p>
                      <a:pPr>
                        <a:lnSpc>
                          <a:spcPct val="107000"/>
                        </a:lnSpc>
                        <a:spcAft>
                          <a:spcPts val="800"/>
                        </a:spcAft>
                      </a:pPr>
                      <a:r>
                        <a:rPr lang="en-GB" sz="1100">
                          <a:effectLst/>
                        </a:rPr>
                        <a:t>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251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52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303</a:t>
                      </a:r>
                    </a:p>
                  </a:txBody>
                  <a:tcPr marL="68580" marR="68580" marT="0" marB="0"/>
                </a:tc>
                <a:tc>
                  <a: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83%</a:t>
                      </a:r>
                    </a:p>
                  </a:txBody>
                  <a:tcPr marL="68580" marR="68580" marT="0" marB="0"/>
                </a:tc>
                <a:extLst>
                  <a:ext uri="{0D108BD9-81ED-4DB2-BD59-A6C34878D82A}">
                    <a16:rowId xmlns:a16="http://schemas.microsoft.com/office/drawing/2014/main" val="2194994307"/>
                  </a:ext>
                </a:extLst>
              </a:tr>
            </a:tbl>
          </a:graphicData>
        </a:graphic>
      </p:graphicFrame>
      <p:sp>
        <p:nvSpPr>
          <p:cNvPr id="4" name="Slide Number Placeholder 3">
            <a:extLst>
              <a:ext uri="{FF2B5EF4-FFF2-40B4-BE49-F238E27FC236}">
                <a16:creationId xmlns:a16="http://schemas.microsoft.com/office/drawing/2014/main" id="{10FEB8F1-28CE-5F24-EE3B-2AA8988FE719}"/>
              </a:ext>
            </a:extLst>
          </p:cNvPr>
          <p:cNvSpPr>
            <a:spLocks noGrp="1"/>
          </p:cNvSpPr>
          <p:nvPr>
            <p:ph type="sldNum" sz="quarter" idx="10"/>
          </p:nvPr>
        </p:nvSpPr>
        <p:spPr>
          <a:xfrm>
            <a:off x="7010400" y="4869657"/>
            <a:ext cx="2133600" cy="273844"/>
          </a:xfrm>
        </p:spPr>
        <p:txBody>
          <a:bodyPr/>
          <a:lstStyle/>
          <a:p>
            <a:fld id="{888C7B6D-059F-7047-97E8-91D473D6AC17}" type="slidenum">
              <a:rPr lang="en-US" smtClean="0"/>
              <a:pPr/>
              <a:t>32</a:t>
            </a:fld>
            <a:endParaRPr lang="en-US"/>
          </a:p>
        </p:txBody>
      </p:sp>
      <p:sp>
        <p:nvSpPr>
          <p:cNvPr id="6" name="Rectangle 1">
            <a:extLst>
              <a:ext uri="{FF2B5EF4-FFF2-40B4-BE49-F238E27FC236}">
                <a16:creationId xmlns:a16="http://schemas.microsoft.com/office/drawing/2014/main" id="{38CAFB6F-2660-A72F-99B5-064073BF8F60}"/>
              </a:ext>
            </a:extLst>
          </p:cNvPr>
          <p:cNvSpPr>
            <a:spLocks noChangeArrowheads="1"/>
          </p:cNvSpPr>
          <p:nvPr/>
        </p:nvSpPr>
        <p:spPr bwMode="auto">
          <a:xfrm>
            <a:off x="812800" y="2016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2BB523E8-0CAA-6999-70D0-2004E10E0CAE}"/>
              </a:ext>
            </a:extLst>
          </p:cNvPr>
          <p:cNvSpPr>
            <a:spLocks noChangeArrowheads="1"/>
          </p:cNvSpPr>
          <p:nvPr/>
        </p:nvSpPr>
        <p:spPr bwMode="auto">
          <a:xfrm>
            <a:off x="812800" y="2126377"/>
            <a:ext cx="27924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000" baseline="30000" dirty="0">
                <a:latin typeface="Calibri" panose="020F0502020204030204" pitchFamily="34" charset="0"/>
                <a:ea typeface="Calibri" panose="020F0502020204030204" pitchFamily="34" charset="0"/>
                <a:cs typeface="Times New Roman" panose="02020603050405020304" pitchFamily="18"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1" name="Diagram 10">
            <a:extLst>
              <a:ext uri="{FF2B5EF4-FFF2-40B4-BE49-F238E27FC236}">
                <a16:creationId xmlns:a16="http://schemas.microsoft.com/office/drawing/2014/main" id="{4D69EBDC-63CD-9880-BEB3-BC35F4F94CD1}"/>
              </a:ext>
            </a:extLst>
          </p:cNvPr>
          <p:cNvGraphicFramePr/>
          <p:nvPr>
            <p:extLst>
              <p:ext uri="{D42A27DB-BD31-4B8C-83A1-F6EECF244321}">
                <p14:modId xmlns:p14="http://schemas.microsoft.com/office/powerpoint/2010/main" val="2733943386"/>
              </p:ext>
            </p:extLst>
          </p:nvPr>
        </p:nvGraphicFramePr>
        <p:xfrm>
          <a:off x="6228184" y="856712"/>
          <a:ext cx="2520279" cy="3299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a:extLst>
              <a:ext uri="{FF2B5EF4-FFF2-40B4-BE49-F238E27FC236}">
                <a16:creationId xmlns:a16="http://schemas.microsoft.com/office/drawing/2014/main" id="{8BD16A10-A7BE-5D60-CA9D-035059DA037C}"/>
              </a:ext>
            </a:extLst>
          </p:cNvPr>
          <p:cNvGraphicFramePr/>
          <p:nvPr>
            <p:extLst>
              <p:ext uri="{D42A27DB-BD31-4B8C-83A1-F6EECF244321}">
                <p14:modId xmlns:p14="http://schemas.microsoft.com/office/powerpoint/2010/main" val="1317156990"/>
              </p:ext>
            </p:extLst>
          </p:nvPr>
        </p:nvGraphicFramePr>
        <p:xfrm>
          <a:off x="3123440" y="3175540"/>
          <a:ext cx="3032736" cy="12607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 13">
            <a:extLst>
              <a:ext uri="{FF2B5EF4-FFF2-40B4-BE49-F238E27FC236}">
                <a16:creationId xmlns:a16="http://schemas.microsoft.com/office/drawing/2014/main" id="{487EC0B6-091E-E63F-8BD6-4F68EF13EAA8}"/>
              </a:ext>
            </a:extLst>
          </p:cNvPr>
          <p:cNvGraphicFramePr/>
          <p:nvPr>
            <p:extLst>
              <p:ext uri="{D42A27DB-BD31-4B8C-83A1-F6EECF244321}">
                <p14:modId xmlns:p14="http://schemas.microsoft.com/office/powerpoint/2010/main" val="2575938637"/>
              </p:ext>
            </p:extLst>
          </p:nvPr>
        </p:nvGraphicFramePr>
        <p:xfrm>
          <a:off x="4427984" y="1004890"/>
          <a:ext cx="1440160" cy="19018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640340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FD75-8C2B-D49B-D024-8AF85065823C}"/>
              </a:ext>
            </a:extLst>
          </p:cNvPr>
          <p:cNvSpPr>
            <a:spLocks noGrp="1"/>
          </p:cNvSpPr>
          <p:nvPr>
            <p:ph type="title"/>
          </p:nvPr>
        </p:nvSpPr>
        <p:spPr/>
        <p:txBody>
          <a:bodyPr>
            <a:normAutofit/>
          </a:bodyPr>
          <a:lstStyle/>
          <a:p>
            <a:r>
              <a:rPr lang="en-GB" sz="2000" dirty="0"/>
              <a:t>Reporters of Deaths</a:t>
            </a:r>
          </a:p>
        </p:txBody>
      </p:sp>
      <p:graphicFrame>
        <p:nvGraphicFramePr>
          <p:cNvPr id="6" name="Content Placeholder 5">
            <a:extLst>
              <a:ext uri="{FF2B5EF4-FFF2-40B4-BE49-F238E27FC236}">
                <a16:creationId xmlns:a16="http://schemas.microsoft.com/office/drawing/2014/main" id="{E1053029-67EB-C550-DF12-09D4EE59CA78}"/>
              </a:ext>
            </a:extLst>
          </p:cNvPr>
          <p:cNvGraphicFramePr>
            <a:graphicFrameLocks noGrp="1"/>
          </p:cNvGraphicFramePr>
          <p:nvPr>
            <p:ph idx="1"/>
            <p:extLst>
              <p:ext uri="{D42A27DB-BD31-4B8C-83A1-F6EECF244321}">
                <p14:modId xmlns:p14="http://schemas.microsoft.com/office/powerpoint/2010/main" val="3400437690"/>
              </p:ext>
            </p:extLst>
          </p:nvPr>
        </p:nvGraphicFramePr>
        <p:xfrm>
          <a:off x="20921" y="721642"/>
          <a:ext cx="9123079" cy="4407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00A452D-414B-D71A-59DA-6AA0A5ABB3BE}"/>
              </a:ext>
            </a:extLst>
          </p:cNvPr>
          <p:cNvSpPr>
            <a:spLocks noGrp="1"/>
          </p:cNvSpPr>
          <p:nvPr>
            <p:ph type="sldNum" sz="quarter" idx="10"/>
          </p:nvPr>
        </p:nvSpPr>
        <p:spPr/>
        <p:txBody>
          <a:bodyPr/>
          <a:lstStyle/>
          <a:p>
            <a:fld id="{888C7B6D-059F-7047-97E8-91D473D6AC17}" type="slidenum">
              <a:rPr lang="en-US" smtClean="0"/>
              <a:pPr/>
              <a:t>33</a:t>
            </a:fld>
            <a:endParaRPr lang="en-US" dirty="0"/>
          </a:p>
        </p:txBody>
      </p:sp>
      <p:graphicFrame>
        <p:nvGraphicFramePr>
          <p:cNvPr id="5" name="Table 4">
            <a:extLst>
              <a:ext uri="{FF2B5EF4-FFF2-40B4-BE49-F238E27FC236}">
                <a16:creationId xmlns:a16="http://schemas.microsoft.com/office/drawing/2014/main" id="{A6919FDC-BC55-E9EA-9F57-7D05C7010BFB}"/>
              </a:ext>
            </a:extLst>
          </p:cNvPr>
          <p:cNvGraphicFramePr>
            <a:graphicFrameLocks noGrp="1"/>
          </p:cNvGraphicFramePr>
          <p:nvPr>
            <p:extLst>
              <p:ext uri="{D42A27DB-BD31-4B8C-83A1-F6EECF244321}">
                <p14:modId xmlns:p14="http://schemas.microsoft.com/office/powerpoint/2010/main" val="1298257728"/>
              </p:ext>
            </p:extLst>
          </p:nvPr>
        </p:nvGraphicFramePr>
        <p:xfrm>
          <a:off x="53975" y="2257529"/>
          <a:ext cx="9036050" cy="2871991"/>
        </p:xfrm>
        <a:graphic>
          <a:graphicData uri="http://schemas.openxmlformats.org/drawingml/2006/table">
            <a:tbl>
              <a:tblPr firstRow="1" firstCol="1" bandRow="1">
                <a:tableStyleId>{5C22544A-7EE6-4342-B048-85BDC9FD1C3A}</a:tableStyleId>
              </a:tblPr>
              <a:tblGrid>
                <a:gridCol w="957474">
                  <a:extLst>
                    <a:ext uri="{9D8B030D-6E8A-4147-A177-3AD203B41FA5}">
                      <a16:colId xmlns:a16="http://schemas.microsoft.com/office/drawing/2014/main" val="1970531306"/>
                    </a:ext>
                  </a:extLst>
                </a:gridCol>
                <a:gridCol w="852632">
                  <a:extLst>
                    <a:ext uri="{9D8B030D-6E8A-4147-A177-3AD203B41FA5}">
                      <a16:colId xmlns:a16="http://schemas.microsoft.com/office/drawing/2014/main" val="2534533807"/>
                    </a:ext>
                  </a:extLst>
                </a:gridCol>
                <a:gridCol w="875223">
                  <a:extLst>
                    <a:ext uri="{9D8B030D-6E8A-4147-A177-3AD203B41FA5}">
                      <a16:colId xmlns:a16="http://schemas.microsoft.com/office/drawing/2014/main" val="2449872164"/>
                    </a:ext>
                  </a:extLst>
                </a:gridCol>
                <a:gridCol w="953419">
                  <a:extLst>
                    <a:ext uri="{9D8B030D-6E8A-4147-A177-3AD203B41FA5}">
                      <a16:colId xmlns:a16="http://schemas.microsoft.com/office/drawing/2014/main" val="1864812273"/>
                    </a:ext>
                  </a:extLst>
                </a:gridCol>
                <a:gridCol w="698556">
                  <a:extLst>
                    <a:ext uri="{9D8B030D-6E8A-4147-A177-3AD203B41FA5}">
                      <a16:colId xmlns:a16="http://schemas.microsoft.com/office/drawing/2014/main" val="2672225059"/>
                    </a:ext>
                  </a:extLst>
                </a:gridCol>
                <a:gridCol w="671911">
                  <a:extLst>
                    <a:ext uri="{9D8B030D-6E8A-4147-A177-3AD203B41FA5}">
                      <a16:colId xmlns:a16="http://schemas.microsoft.com/office/drawing/2014/main" val="2095937949"/>
                    </a:ext>
                  </a:extLst>
                </a:gridCol>
                <a:gridCol w="669594">
                  <a:extLst>
                    <a:ext uri="{9D8B030D-6E8A-4147-A177-3AD203B41FA5}">
                      <a16:colId xmlns:a16="http://schemas.microsoft.com/office/drawing/2014/main" val="1687200024"/>
                    </a:ext>
                  </a:extLst>
                </a:gridCol>
                <a:gridCol w="575758">
                  <a:extLst>
                    <a:ext uri="{9D8B030D-6E8A-4147-A177-3AD203B41FA5}">
                      <a16:colId xmlns:a16="http://schemas.microsoft.com/office/drawing/2014/main" val="2609831389"/>
                    </a:ext>
                  </a:extLst>
                </a:gridCol>
                <a:gridCol w="1362359">
                  <a:extLst>
                    <a:ext uri="{9D8B030D-6E8A-4147-A177-3AD203B41FA5}">
                      <a16:colId xmlns:a16="http://schemas.microsoft.com/office/drawing/2014/main" val="3189104438"/>
                    </a:ext>
                  </a:extLst>
                </a:gridCol>
                <a:gridCol w="775595">
                  <a:extLst>
                    <a:ext uri="{9D8B030D-6E8A-4147-A177-3AD203B41FA5}">
                      <a16:colId xmlns:a16="http://schemas.microsoft.com/office/drawing/2014/main" val="1299860267"/>
                    </a:ext>
                  </a:extLst>
                </a:gridCol>
                <a:gridCol w="643529">
                  <a:extLst>
                    <a:ext uri="{9D8B030D-6E8A-4147-A177-3AD203B41FA5}">
                      <a16:colId xmlns:a16="http://schemas.microsoft.com/office/drawing/2014/main" val="2046074999"/>
                    </a:ext>
                  </a:extLst>
                </a:gridCol>
              </a:tblGrid>
              <a:tr h="1013343">
                <a:tc>
                  <a:txBody>
                    <a:bodyPr/>
                    <a:lstStyle/>
                    <a:p>
                      <a:pPr>
                        <a:lnSpc>
                          <a:spcPct val="150000"/>
                        </a:lnSpc>
                      </a:pPr>
                      <a:r>
                        <a:rPr lang="en-GB" sz="1100">
                          <a:effectLst/>
                          <a:latin typeface="Arial" panose="020B0604020202020204" pitchFamily="34" charset="0"/>
                          <a:cs typeface="Arial" panose="020B0604020202020204" pitchFamily="34" charset="0"/>
                        </a:rPr>
                        <a:t>Year</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dirty="0">
                          <a:effectLst/>
                          <a:latin typeface="Arial" panose="020B0604020202020204" pitchFamily="34" charset="0"/>
                          <a:cs typeface="Arial" panose="020B0604020202020204" pitchFamily="34" charset="0"/>
                        </a:rPr>
                        <a:t>GHC</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000" u="sng" dirty="0">
                          <a:effectLst/>
                          <a:latin typeface="Arial" panose="020B0604020202020204" pitchFamily="34" charset="0"/>
                          <a:cs typeface="Arial" panose="020B0604020202020204" pitchFamily="34" charset="0"/>
                          <a:hlinkClick r:id="rId8" action="ppaction://hlinkfile"/>
                        </a:rPr>
                        <a:t>2G[1]</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dirty="0">
                          <a:effectLst/>
                          <a:latin typeface="Arial" panose="020B0604020202020204" pitchFamily="34" charset="0"/>
                          <a:cs typeface="Arial" panose="020B0604020202020204" pitchFamily="34" charset="0"/>
                        </a:rPr>
                        <a:t>GCC</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000" u="sng">
                          <a:effectLst/>
                          <a:latin typeface="Arial" panose="020B0604020202020204" pitchFamily="34" charset="0"/>
                          <a:cs typeface="Arial" panose="020B0604020202020204" pitchFamily="34" charset="0"/>
                          <a:hlinkClick r:id="rId9" action="ppaction://hlinkfile"/>
                        </a:rPr>
                        <a:t>GCS[2]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dirty="0">
                          <a:effectLst/>
                          <a:latin typeface="Arial" panose="020B0604020202020204" pitchFamily="34" charset="0"/>
                          <a:cs typeface="Arial" panose="020B0604020202020204" pitchFamily="34" charset="0"/>
                        </a:rPr>
                        <a:t>GHT</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dirty="0">
                          <a:effectLst/>
                          <a:latin typeface="Arial" panose="020B0604020202020204" pitchFamily="34" charset="0"/>
                          <a:cs typeface="Arial" panose="020B0604020202020204" pitchFamily="34" charset="0"/>
                        </a:rPr>
                        <a:t>GP</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dirty="0">
                          <a:effectLst/>
                          <a:latin typeface="Arial" panose="020B0604020202020204" pitchFamily="34" charset="0"/>
                          <a:cs typeface="Arial" panose="020B0604020202020204" pitchFamily="34" charset="0"/>
                        </a:rPr>
                        <a:t>Care Home/ Provider</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a:effectLst/>
                          <a:latin typeface="Arial" panose="020B0604020202020204" pitchFamily="34" charset="0"/>
                          <a:cs typeface="Arial" panose="020B0604020202020204" pitchFamily="34" charset="0"/>
                        </a:rPr>
                        <a:t>Out of county</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a:effectLst/>
                          <a:latin typeface="Arial" panose="020B0604020202020204" pitchFamily="34" charset="0"/>
                          <a:cs typeface="Arial" panose="020B0604020202020204" pitchFamily="34" charset="0"/>
                        </a:rPr>
                        <a:t>Other</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nSpc>
                          <a:spcPct val="150000"/>
                        </a:lnSpc>
                      </a:pPr>
                      <a:r>
                        <a:rPr lang="en-GB" sz="1100">
                          <a:effectLst/>
                          <a:latin typeface="Arial" panose="020B0604020202020204" pitchFamily="34" charset="0"/>
                          <a:cs typeface="Arial" panose="020B0604020202020204" pitchFamily="34" charset="0"/>
                        </a:rPr>
                        <a:t>TOTAL</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2502334008"/>
                  </a:ext>
                </a:extLst>
              </a:tr>
              <a:tr h="232331">
                <a:tc>
                  <a:txBody>
                    <a:bodyPr/>
                    <a:lstStyle/>
                    <a:p>
                      <a:pPr>
                        <a:lnSpc>
                          <a:spcPct val="150000"/>
                        </a:lnSpc>
                      </a:pPr>
                      <a:r>
                        <a:rPr lang="en-GB" sz="1100">
                          <a:effectLst/>
                          <a:latin typeface="Arial" panose="020B0604020202020204" pitchFamily="34" charset="0"/>
                          <a:cs typeface="Arial" panose="020B0604020202020204" pitchFamily="34" charset="0"/>
                        </a:rPr>
                        <a:t>2016-2017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5</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3070446646"/>
                  </a:ext>
                </a:extLst>
              </a:tr>
              <a:tr h="232331">
                <a:tc>
                  <a:txBody>
                    <a:bodyPr/>
                    <a:lstStyle/>
                    <a:p>
                      <a:pPr>
                        <a:lnSpc>
                          <a:spcPct val="150000"/>
                        </a:lnSpc>
                      </a:pPr>
                      <a:r>
                        <a:rPr lang="en-GB" sz="1100">
                          <a:effectLst/>
                          <a:latin typeface="Arial" panose="020B0604020202020204" pitchFamily="34" charset="0"/>
                          <a:cs typeface="Arial" panose="020B0604020202020204" pitchFamily="34" charset="0"/>
                        </a:rPr>
                        <a:t>2017-2018</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9</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16</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51</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1061052688"/>
                  </a:ext>
                </a:extLst>
              </a:tr>
              <a:tr h="232331">
                <a:tc>
                  <a:txBody>
                    <a:bodyPr/>
                    <a:lstStyle/>
                    <a:p>
                      <a:pPr>
                        <a:lnSpc>
                          <a:spcPct val="150000"/>
                        </a:lnSpc>
                      </a:pPr>
                      <a:r>
                        <a:rPr lang="en-GB" sz="1100">
                          <a:effectLst/>
                          <a:latin typeface="Arial" panose="020B0604020202020204" pitchFamily="34" charset="0"/>
                          <a:cs typeface="Arial" panose="020B0604020202020204" pitchFamily="34" charset="0"/>
                        </a:rPr>
                        <a:t>2018-2019</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6</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9</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252638483"/>
                  </a:ext>
                </a:extLst>
              </a:tr>
              <a:tr h="232331">
                <a:tc>
                  <a:txBody>
                    <a:bodyPr/>
                    <a:lstStyle/>
                    <a:p>
                      <a:pPr>
                        <a:lnSpc>
                          <a:spcPct val="150000"/>
                        </a:lnSpc>
                      </a:pPr>
                      <a:r>
                        <a:rPr lang="en-GB" sz="1100">
                          <a:effectLst/>
                          <a:latin typeface="Arial" panose="020B0604020202020204" pitchFamily="34" charset="0"/>
                          <a:cs typeface="Arial" panose="020B0604020202020204" pitchFamily="34" charset="0"/>
                        </a:rPr>
                        <a:t>2019-2020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8</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5</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46</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1341926287"/>
                  </a:ext>
                </a:extLst>
              </a:tr>
              <a:tr h="232331">
                <a:tc>
                  <a:txBody>
                    <a:bodyPr/>
                    <a:lstStyle/>
                    <a:p>
                      <a:pPr>
                        <a:lnSpc>
                          <a:spcPct val="150000"/>
                        </a:lnSpc>
                      </a:pPr>
                      <a:r>
                        <a:rPr lang="en-GB" sz="1100">
                          <a:effectLst/>
                          <a:latin typeface="Arial" panose="020B0604020202020204" pitchFamily="34" charset="0"/>
                          <a:cs typeface="Arial" panose="020B0604020202020204" pitchFamily="34" charset="0"/>
                        </a:rPr>
                        <a:t>2020-2021</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9</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5</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5</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55</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3213149854"/>
                  </a:ext>
                </a:extLst>
              </a:tr>
              <a:tr h="232331">
                <a:tc>
                  <a:txBody>
                    <a:bodyPr/>
                    <a:lstStyle/>
                    <a:p>
                      <a:pPr>
                        <a:lnSpc>
                          <a:spcPct val="150000"/>
                        </a:lnSpc>
                      </a:pPr>
                      <a:r>
                        <a:rPr lang="en-GB" sz="1100" dirty="0">
                          <a:effectLst/>
                          <a:latin typeface="Arial" panose="020B0604020202020204" pitchFamily="34" charset="0"/>
                          <a:cs typeface="Arial" panose="020B0604020202020204" pitchFamily="34" charset="0"/>
                        </a:rPr>
                        <a:t>2021-2022</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16</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16</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 </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40</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2422146227"/>
                  </a:ext>
                </a:extLst>
              </a:tr>
              <a:tr h="232331">
                <a:tc>
                  <a:txBody>
                    <a:bodyPr/>
                    <a:lstStyle/>
                    <a:p>
                      <a:pP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2022-2023</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18</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0</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0</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0</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18</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1</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8</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0</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3</a:t>
                      </a: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48</a:t>
                      </a:r>
                    </a:p>
                  </a:txBody>
                  <a:tcPr marL="61810" marR="61810" marT="0" marB="0" anchor="ctr"/>
                </a:tc>
                <a:extLst>
                  <a:ext uri="{0D108BD9-81ED-4DB2-BD59-A6C34878D82A}">
                    <a16:rowId xmlns:a16="http://schemas.microsoft.com/office/drawing/2014/main" val="1400433934"/>
                  </a:ext>
                </a:extLst>
              </a:tr>
              <a:tr h="232331">
                <a:tc>
                  <a:txBody>
                    <a:bodyPr/>
                    <a:lstStyle/>
                    <a:p>
                      <a:pPr>
                        <a:lnSpc>
                          <a:spcPct val="150000"/>
                        </a:lnSpc>
                      </a:pPr>
                      <a:r>
                        <a:rPr lang="en-GB" sz="1100">
                          <a:effectLst/>
                          <a:latin typeface="Arial" panose="020B0604020202020204" pitchFamily="34" charset="0"/>
                          <a:cs typeface="Arial" panose="020B0604020202020204" pitchFamily="34" charset="0"/>
                        </a:rPr>
                        <a:t>TOTAL</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65</a:t>
                      </a: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27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42</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3</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dirty="0">
                          <a:effectLst/>
                          <a:latin typeface="Arial" panose="020B0604020202020204" pitchFamily="34" charset="0"/>
                          <a:ea typeface="Arial" panose="020B0604020202020204" pitchFamily="34" charset="0"/>
                          <a:cs typeface="Arial" panose="020B0604020202020204" pitchFamily="34" charset="0"/>
                        </a:rPr>
                        <a:t>96</a:t>
                      </a:r>
                    </a:p>
                  </a:txBody>
                  <a:tcPr marL="61810" marR="61810" marT="0" marB="0" anchor="ctr"/>
                </a:tc>
                <a:tc>
                  <a:txBody>
                    <a:bodyPr/>
                    <a:lstStyle/>
                    <a:p>
                      <a:pPr algn="ctr">
                        <a:lnSpc>
                          <a:spcPct val="150000"/>
                        </a:lnSpc>
                      </a:pPr>
                      <a:r>
                        <a:rPr lang="en-GB" sz="1100" dirty="0">
                          <a:effectLst/>
                          <a:latin typeface="Arial" panose="020B0604020202020204" pitchFamily="34" charset="0"/>
                          <a:cs typeface="Arial" panose="020B0604020202020204" pitchFamily="34" charset="0"/>
                        </a:rPr>
                        <a:t>14</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dirty="0">
                          <a:effectLst/>
                          <a:latin typeface="Arial" panose="020B0604020202020204" pitchFamily="34" charset="0"/>
                          <a:cs typeface="Arial" panose="020B0604020202020204" pitchFamily="34" charset="0"/>
                        </a:rPr>
                        <a:t>19</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a:effectLst/>
                          <a:latin typeface="Arial" panose="020B0604020202020204" pitchFamily="34" charset="0"/>
                          <a:cs typeface="Arial" panose="020B0604020202020204" pitchFamily="34" charset="0"/>
                        </a:rPr>
                        <a:t>7</a:t>
                      </a:r>
                      <a:endParaRPr lang="en-GB" sz="110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dirty="0">
                          <a:effectLst/>
                          <a:latin typeface="Arial" panose="020B0604020202020204" pitchFamily="34" charset="0"/>
                          <a:cs typeface="Arial" panose="020B0604020202020204" pitchFamily="34" charset="0"/>
                        </a:rPr>
                        <a:t>21</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tc>
                  <a:txBody>
                    <a:bodyPr/>
                    <a:lstStyle/>
                    <a:p>
                      <a:pPr algn="ctr">
                        <a:lnSpc>
                          <a:spcPct val="150000"/>
                        </a:lnSpc>
                      </a:pPr>
                      <a:r>
                        <a:rPr lang="en-GB" sz="1100" dirty="0">
                          <a:effectLst/>
                          <a:latin typeface="Arial" panose="020B0604020202020204" pitchFamily="34" charset="0"/>
                          <a:cs typeface="Arial" panose="020B0604020202020204" pitchFamily="34" charset="0"/>
                        </a:rPr>
                        <a:t>294</a:t>
                      </a:r>
                      <a:endParaRPr lang="en-GB" sz="1100" dirty="0">
                        <a:effectLst/>
                        <a:latin typeface="Arial" panose="020B0604020202020204" pitchFamily="34" charset="0"/>
                        <a:ea typeface="Arial" panose="020B0604020202020204" pitchFamily="34" charset="0"/>
                        <a:cs typeface="Arial" panose="020B0604020202020204" pitchFamily="34" charset="0"/>
                      </a:endParaRPr>
                    </a:p>
                  </a:txBody>
                  <a:tcPr marL="61810" marR="61810" marT="0" marB="0" anchor="ctr"/>
                </a:tc>
                <a:extLst>
                  <a:ext uri="{0D108BD9-81ED-4DB2-BD59-A6C34878D82A}">
                    <a16:rowId xmlns:a16="http://schemas.microsoft.com/office/drawing/2014/main" val="1535985676"/>
                  </a:ext>
                </a:extLst>
              </a:tr>
            </a:tbl>
          </a:graphicData>
        </a:graphic>
      </p:graphicFrame>
    </p:spTree>
    <p:extLst>
      <p:ext uri="{BB962C8B-B14F-4D97-AF65-F5344CB8AC3E}">
        <p14:creationId xmlns:p14="http://schemas.microsoft.com/office/powerpoint/2010/main" val="128630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C23B-4AA9-D424-F680-5BE6C8D21CAF}"/>
              </a:ext>
            </a:extLst>
          </p:cNvPr>
          <p:cNvSpPr>
            <a:spLocks noGrp="1"/>
          </p:cNvSpPr>
          <p:nvPr>
            <p:ph type="title"/>
          </p:nvPr>
        </p:nvSpPr>
        <p:spPr/>
        <p:txBody>
          <a:bodyPr/>
          <a:lstStyle/>
          <a:p>
            <a:r>
              <a:rPr lang="en-GB" dirty="0"/>
              <a:t>Place and Cause of Death</a:t>
            </a:r>
          </a:p>
        </p:txBody>
      </p:sp>
      <p:sp>
        <p:nvSpPr>
          <p:cNvPr id="4" name="Slide Number Placeholder 3">
            <a:extLst>
              <a:ext uri="{FF2B5EF4-FFF2-40B4-BE49-F238E27FC236}">
                <a16:creationId xmlns:a16="http://schemas.microsoft.com/office/drawing/2014/main" id="{2F5FF1B5-6A62-18A2-58DE-F5B6A6190ECA}"/>
              </a:ext>
            </a:extLst>
          </p:cNvPr>
          <p:cNvSpPr>
            <a:spLocks noGrp="1"/>
          </p:cNvSpPr>
          <p:nvPr>
            <p:ph type="sldNum" sz="quarter" idx="10"/>
          </p:nvPr>
        </p:nvSpPr>
        <p:spPr/>
        <p:txBody>
          <a:bodyPr/>
          <a:lstStyle/>
          <a:p>
            <a:fld id="{888C7B6D-059F-7047-97E8-91D473D6AC17}" type="slidenum">
              <a:rPr lang="en-US" smtClean="0"/>
              <a:pPr/>
              <a:t>34</a:t>
            </a:fld>
            <a:endParaRPr lang="en-US"/>
          </a:p>
        </p:txBody>
      </p:sp>
      <p:graphicFrame>
        <p:nvGraphicFramePr>
          <p:cNvPr id="5" name="Content Placeholder 4">
            <a:extLst>
              <a:ext uri="{FF2B5EF4-FFF2-40B4-BE49-F238E27FC236}">
                <a16:creationId xmlns:a16="http://schemas.microsoft.com/office/drawing/2014/main" id="{7CFA2187-3DE6-A902-0344-69A39FBDA631}"/>
              </a:ext>
            </a:extLst>
          </p:cNvPr>
          <p:cNvGraphicFramePr>
            <a:graphicFrameLocks noGrp="1"/>
          </p:cNvGraphicFramePr>
          <p:nvPr>
            <p:ph idx="1"/>
            <p:extLst>
              <p:ext uri="{D42A27DB-BD31-4B8C-83A1-F6EECF244321}">
                <p14:modId xmlns:p14="http://schemas.microsoft.com/office/powerpoint/2010/main" val="138477737"/>
              </p:ext>
            </p:extLst>
          </p:nvPr>
        </p:nvGraphicFramePr>
        <p:xfrm>
          <a:off x="107504" y="1059582"/>
          <a:ext cx="3815977" cy="2863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6C4D21D8-F75C-A583-EE35-5244B9F97A3F}"/>
              </a:ext>
            </a:extLst>
          </p:cNvPr>
          <p:cNvGraphicFramePr>
            <a:graphicFrameLocks/>
          </p:cNvGraphicFramePr>
          <p:nvPr>
            <p:extLst>
              <p:ext uri="{D42A27DB-BD31-4B8C-83A1-F6EECF244321}">
                <p14:modId xmlns:p14="http://schemas.microsoft.com/office/powerpoint/2010/main" val="3415902433"/>
              </p:ext>
            </p:extLst>
          </p:nvPr>
        </p:nvGraphicFramePr>
        <p:xfrm>
          <a:off x="4716462" y="1275606"/>
          <a:ext cx="3815977" cy="26469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6834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D441-B79A-E13E-9BB9-B1580598C153}"/>
              </a:ext>
            </a:extLst>
          </p:cNvPr>
          <p:cNvSpPr>
            <a:spLocks noGrp="1"/>
          </p:cNvSpPr>
          <p:nvPr>
            <p:ph type="title"/>
          </p:nvPr>
        </p:nvSpPr>
        <p:spPr>
          <a:xfrm>
            <a:off x="107504" y="-539"/>
            <a:ext cx="8805664" cy="857250"/>
          </a:xfrm>
        </p:spPr>
        <p:txBody>
          <a:bodyPr anchor="ctr">
            <a:normAutofit/>
          </a:bodyPr>
          <a:lstStyle/>
          <a:p>
            <a:r>
              <a:rPr lang="en-GB" dirty="0"/>
              <a:t>Demographic Data - Gender</a:t>
            </a:r>
          </a:p>
        </p:txBody>
      </p:sp>
      <p:sp>
        <p:nvSpPr>
          <p:cNvPr id="4" name="Slide Number Placeholder 3">
            <a:extLst>
              <a:ext uri="{FF2B5EF4-FFF2-40B4-BE49-F238E27FC236}">
                <a16:creationId xmlns:a16="http://schemas.microsoft.com/office/drawing/2014/main" id="{6479152B-DA0F-3D2D-9484-C3E083AC7E43}"/>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35</a:t>
            </a:fld>
            <a:endParaRPr lang="en-US"/>
          </a:p>
        </p:txBody>
      </p:sp>
      <p:graphicFrame>
        <p:nvGraphicFramePr>
          <p:cNvPr id="5" name="Content Placeholder 4">
            <a:extLst>
              <a:ext uri="{FF2B5EF4-FFF2-40B4-BE49-F238E27FC236}">
                <a16:creationId xmlns:a16="http://schemas.microsoft.com/office/drawing/2014/main" id="{0B901D26-DAED-143B-F2F2-7EED75F43195}"/>
              </a:ext>
            </a:extLst>
          </p:cNvPr>
          <p:cNvGraphicFramePr>
            <a:graphicFrameLocks noGrp="1"/>
          </p:cNvGraphicFramePr>
          <p:nvPr>
            <p:ph idx="1"/>
            <p:extLst>
              <p:ext uri="{D42A27DB-BD31-4B8C-83A1-F6EECF244321}">
                <p14:modId xmlns:p14="http://schemas.microsoft.com/office/powerpoint/2010/main" val="3488583847"/>
              </p:ext>
            </p:extLst>
          </p:nvPr>
        </p:nvGraphicFramePr>
        <p:xfrm>
          <a:off x="85800" y="924567"/>
          <a:ext cx="4126160" cy="3519391"/>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388264EB-03E0-6F01-E266-62CA5226BC29}"/>
              </a:ext>
            </a:extLst>
          </p:cNvPr>
          <p:cNvGrpSpPr/>
          <p:nvPr/>
        </p:nvGrpSpPr>
        <p:grpSpPr>
          <a:xfrm>
            <a:off x="5364088" y="1275606"/>
            <a:ext cx="2185490" cy="1296144"/>
            <a:chOff x="3439196" y="2575433"/>
            <a:chExt cx="1624100" cy="1136817"/>
          </a:xfrm>
          <a:scene3d>
            <a:camera prst="orthographicFront"/>
            <a:lightRig rig="threePt" dir="t">
              <a:rot lat="0" lon="0" rev="7500000"/>
            </a:lightRig>
          </a:scene3d>
        </p:grpSpPr>
        <p:sp>
          <p:nvSpPr>
            <p:cNvPr id="7" name="Rectangle: Rounded Corners 6">
              <a:extLst>
                <a:ext uri="{FF2B5EF4-FFF2-40B4-BE49-F238E27FC236}">
                  <a16:creationId xmlns:a16="http://schemas.microsoft.com/office/drawing/2014/main" id="{A2A46C30-8188-EAF5-4102-64CC858F537A}"/>
                </a:ext>
              </a:extLst>
            </p:cNvPr>
            <p:cNvSpPr/>
            <p:nvPr/>
          </p:nvSpPr>
          <p:spPr>
            <a:xfrm>
              <a:off x="3439196" y="2575433"/>
              <a:ext cx="1624100" cy="1136817"/>
            </a:xfrm>
            <a:prstGeom prst="roundRect">
              <a:avLst>
                <a:gd name="adj" fmla="val 1667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8" name="Rectangle: Rounded Corners 4">
              <a:extLst>
                <a:ext uri="{FF2B5EF4-FFF2-40B4-BE49-F238E27FC236}">
                  <a16:creationId xmlns:a16="http://schemas.microsoft.com/office/drawing/2014/main" id="{FF069BF2-DAD6-33BA-5874-4DD9EBB8FF5C}"/>
                </a:ext>
              </a:extLst>
            </p:cNvPr>
            <p:cNvSpPr txBox="1"/>
            <p:nvPr/>
          </p:nvSpPr>
          <p:spPr>
            <a:xfrm>
              <a:off x="3494701" y="2630938"/>
              <a:ext cx="1513090" cy="10258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Gloucestershire LeDeR Deaths 2022-2023: 46% male / 54% female</a:t>
              </a:r>
            </a:p>
          </p:txBody>
        </p:sp>
      </p:grpSp>
      <p:graphicFrame>
        <p:nvGraphicFramePr>
          <p:cNvPr id="10" name="Diagram 9">
            <a:extLst>
              <a:ext uri="{FF2B5EF4-FFF2-40B4-BE49-F238E27FC236}">
                <a16:creationId xmlns:a16="http://schemas.microsoft.com/office/drawing/2014/main" id="{53A37033-F5ED-AFFD-3A5B-43CFF98EB17A}"/>
              </a:ext>
            </a:extLst>
          </p:cNvPr>
          <p:cNvGraphicFramePr/>
          <p:nvPr>
            <p:extLst>
              <p:ext uri="{D42A27DB-BD31-4B8C-83A1-F6EECF244321}">
                <p14:modId xmlns:p14="http://schemas.microsoft.com/office/powerpoint/2010/main" val="2951089829"/>
              </p:ext>
            </p:extLst>
          </p:nvPr>
        </p:nvGraphicFramePr>
        <p:xfrm>
          <a:off x="5438779" y="2635034"/>
          <a:ext cx="2185490" cy="1477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2705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0D37-01A8-6E66-118D-EFC0E3A061EF}"/>
              </a:ext>
            </a:extLst>
          </p:cNvPr>
          <p:cNvSpPr>
            <a:spLocks noGrp="1"/>
          </p:cNvSpPr>
          <p:nvPr>
            <p:ph type="title"/>
          </p:nvPr>
        </p:nvSpPr>
        <p:spPr/>
        <p:txBody>
          <a:bodyPr/>
          <a:lstStyle/>
          <a:p>
            <a:r>
              <a:rPr lang="en-GB" dirty="0"/>
              <a:t>Demographic data - Ethnicity</a:t>
            </a:r>
          </a:p>
        </p:txBody>
      </p:sp>
      <p:sp>
        <p:nvSpPr>
          <p:cNvPr id="3" name="Content Placeholder 2">
            <a:extLst>
              <a:ext uri="{FF2B5EF4-FFF2-40B4-BE49-F238E27FC236}">
                <a16:creationId xmlns:a16="http://schemas.microsoft.com/office/drawing/2014/main" id="{1F3D0315-6D19-7D9B-86C3-E0CA2EFC109D}"/>
              </a:ext>
            </a:extLst>
          </p:cNvPr>
          <p:cNvSpPr>
            <a:spLocks noGrp="1"/>
          </p:cNvSpPr>
          <p:nvPr>
            <p:ph idx="1"/>
          </p:nvPr>
        </p:nvSpPr>
        <p:spPr>
          <a:xfrm>
            <a:off x="107504" y="738480"/>
            <a:ext cx="7632848" cy="3831492"/>
          </a:xfrm>
        </p:spPr>
        <p:txBody>
          <a:bodyPr>
            <a:normAutofit/>
          </a:bodyPr>
          <a:lstStyle/>
          <a:p>
            <a:pPr>
              <a:lnSpc>
                <a:spcPct val="150000"/>
              </a:lnSpc>
            </a:pPr>
            <a:endParaRPr lang="en-GB" sz="18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AEE42C51-6848-37E8-6F76-7915D7DB5CF2}"/>
              </a:ext>
            </a:extLst>
          </p:cNvPr>
          <p:cNvSpPr>
            <a:spLocks noGrp="1"/>
          </p:cNvSpPr>
          <p:nvPr>
            <p:ph type="sldNum" sz="quarter" idx="10"/>
          </p:nvPr>
        </p:nvSpPr>
        <p:spPr/>
        <p:txBody>
          <a:bodyPr/>
          <a:lstStyle/>
          <a:p>
            <a:fld id="{888C7B6D-059F-7047-97E8-91D473D6AC17}" type="slidenum">
              <a:rPr lang="en-US" smtClean="0"/>
              <a:pPr/>
              <a:t>36</a:t>
            </a:fld>
            <a:endParaRPr lang="en-US"/>
          </a:p>
        </p:txBody>
      </p:sp>
      <p:graphicFrame>
        <p:nvGraphicFramePr>
          <p:cNvPr id="9" name="Diagram 8">
            <a:extLst>
              <a:ext uri="{FF2B5EF4-FFF2-40B4-BE49-F238E27FC236}">
                <a16:creationId xmlns:a16="http://schemas.microsoft.com/office/drawing/2014/main" id="{40C7A50F-EBFD-B384-956F-9EEE38968692}"/>
              </a:ext>
            </a:extLst>
          </p:cNvPr>
          <p:cNvGraphicFramePr/>
          <p:nvPr>
            <p:extLst>
              <p:ext uri="{D42A27DB-BD31-4B8C-83A1-F6EECF244321}">
                <p14:modId xmlns:p14="http://schemas.microsoft.com/office/powerpoint/2010/main" val="1556794432"/>
              </p:ext>
            </p:extLst>
          </p:nvPr>
        </p:nvGraphicFramePr>
        <p:xfrm>
          <a:off x="4005824" y="1018468"/>
          <a:ext cx="5040559" cy="1553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2D6E88CE-213C-DC7E-CFCB-78011BC8741E}"/>
              </a:ext>
            </a:extLst>
          </p:cNvPr>
          <p:cNvGraphicFramePr/>
          <p:nvPr>
            <p:extLst>
              <p:ext uri="{D42A27DB-BD31-4B8C-83A1-F6EECF244321}">
                <p14:modId xmlns:p14="http://schemas.microsoft.com/office/powerpoint/2010/main" val="3909962524"/>
              </p:ext>
            </p:extLst>
          </p:nvPr>
        </p:nvGraphicFramePr>
        <p:xfrm>
          <a:off x="251520" y="771550"/>
          <a:ext cx="3672408" cy="36334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B116E42E-3DC3-2D29-DF9D-27DB41A9430A}"/>
              </a:ext>
            </a:extLst>
          </p:cNvPr>
          <p:cNvSpPr txBox="1"/>
          <p:nvPr/>
        </p:nvSpPr>
        <p:spPr>
          <a:xfrm rot="10800000" flipV="1">
            <a:off x="4211960" y="3242332"/>
            <a:ext cx="4032448" cy="1200329"/>
          </a:xfrm>
          <a:prstGeom prst="rect">
            <a:avLst/>
          </a:prstGeom>
          <a:noFill/>
        </p:spPr>
        <p:txBody>
          <a:bodyPr wrap="square">
            <a:spAutoFit/>
          </a:bodyPr>
          <a:lstStyle/>
          <a:p>
            <a:r>
              <a:rPr lang="en-GB" sz="1800" b="1" u="sng" dirty="0">
                <a:solidFill>
                  <a:srgbClr val="0000FF"/>
                </a:solidFill>
                <a:effectLst/>
                <a:latin typeface="Calibri" panose="020F0502020204030204" pitchFamily="34" charset="0"/>
                <a:ea typeface="Calibri" panose="020F0502020204030204" pitchFamily="34" charset="0"/>
                <a:hlinkClick r:id="rId13"/>
              </a:rPr>
              <a:t>We deserve better: Ethnic minorities with a learning disability and access to healthcare - NHS - Race and Health Observatory (nhsrho.org)</a:t>
            </a:r>
            <a:r>
              <a:rPr lang="en-GB" sz="1800" b="1" u="sng" dirty="0">
                <a:solidFill>
                  <a:srgbClr val="0000FF"/>
                </a:solidFill>
                <a:effectLst/>
                <a:latin typeface="Calibri" panose="020F0502020204030204" pitchFamily="34" charset="0"/>
                <a:ea typeface="Calibri" panose="020F0502020204030204" pitchFamily="34" charset="0"/>
              </a:rPr>
              <a:t> – </a:t>
            </a:r>
            <a:endParaRPr lang="en-GB" dirty="0"/>
          </a:p>
        </p:txBody>
      </p:sp>
    </p:spTree>
    <p:extLst>
      <p:ext uri="{BB962C8B-B14F-4D97-AF65-F5344CB8AC3E}">
        <p14:creationId xmlns:p14="http://schemas.microsoft.com/office/powerpoint/2010/main" val="1691310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8BB0-E85A-C526-5307-3F0CDCC887C0}"/>
              </a:ext>
            </a:extLst>
          </p:cNvPr>
          <p:cNvSpPr>
            <a:spLocks noGrp="1"/>
          </p:cNvSpPr>
          <p:nvPr>
            <p:ph type="title"/>
          </p:nvPr>
        </p:nvSpPr>
        <p:spPr/>
        <p:txBody>
          <a:bodyPr/>
          <a:lstStyle/>
          <a:p>
            <a:r>
              <a:rPr lang="en-GB" dirty="0"/>
              <a:t>Learning into Action</a:t>
            </a:r>
          </a:p>
        </p:txBody>
      </p:sp>
      <p:graphicFrame>
        <p:nvGraphicFramePr>
          <p:cNvPr id="5" name="Content Placeholder 4">
            <a:extLst>
              <a:ext uri="{FF2B5EF4-FFF2-40B4-BE49-F238E27FC236}">
                <a16:creationId xmlns:a16="http://schemas.microsoft.com/office/drawing/2014/main" id="{9C4F97FB-66D9-017D-0D30-9EB78F9CE421}"/>
              </a:ext>
            </a:extLst>
          </p:cNvPr>
          <p:cNvGraphicFramePr>
            <a:graphicFrameLocks noGrp="1"/>
          </p:cNvGraphicFramePr>
          <p:nvPr>
            <p:ph idx="1"/>
            <p:extLst>
              <p:ext uri="{D42A27DB-BD31-4B8C-83A1-F6EECF244321}">
                <p14:modId xmlns:p14="http://schemas.microsoft.com/office/powerpoint/2010/main" val="678416149"/>
              </p:ext>
            </p:extLst>
          </p:nvPr>
        </p:nvGraphicFramePr>
        <p:xfrm>
          <a:off x="107504" y="1005576"/>
          <a:ext cx="8856984" cy="356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C9400C8-D6C6-1AB8-91A2-954B8A1EAA47}"/>
              </a:ext>
            </a:extLst>
          </p:cNvPr>
          <p:cNvSpPr>
            <a:spLocks noGrp="1"/>
          </p:cNvSpPr>
          <p:nvPr>
            <p:ph type="sldNum" sz="quarter" idx="10"/>
          </p:nvPr>
        </p:nvSpPr>
        <p:spPr/>
        <p:txBody>
          <a:bodyPr/>
          <a:lstStyle/>
          <a:p>
            <a:fld id="{888C7B6D-059F-7047-97E8-91D473D6AC17}" type="slidenum">
              <a:rPr lang="en-US" smtClean="0"/>
              <a:pPr/>
              <a:t>37</a:t>
            </a:fld>
            <a:endParaRPr lang="en-US"/>
          </a:p>
        </p:txBody>
      </p:sp>
    </p:spTree>
    <p:extLst>
      <p:ext uri="{BB962C8B-B14F-4D97-AF65-F5344CB8AC3E}">
        <p14:creationId xmlns:p14="http://schemas.microsoft.com/office/powerpoint/2010/main" val="3691577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FB91-120D-8473-5A78-4B37E37589E7}"/>
              </a:ext>
            </a:extLst>
          </p:cNvPr>
          <p:cNvSpPr>
            <a:spLocks noGrp="1"/>
          </p:cNvSpPr>
          <p:nvPr>
            <p:ph type="title"/>
          </p:nvPr>
        </p:nvSpPr>
        <p:spPr>
          <a:xfrm>
            <a:off x="107504" y="-539"/>
            <a:ext cx="8805664" cy="412049"/>
          </a:xfrm>
        </p:spPr>
        <p:txBody>
          <a:bodyPr>
            <a:normAutofit fontScale="90000"/>
          </a:bodyPr>
          <a:lstStyle/>
          <a:p>
            <a:r>
              <a:rPr lang="en-GB" dirty="0"/>
              <a:t>Demographic Data Median Age of Death 2022-2023</a:t>
            </a:r>
          </a:p>
        </p:txBody>
      </p:sp>
      <p:graphicFrame>
        <p:nvGraphicFramePr>
          <p:cNvPr id="5" name="Content Placeholder 4">
            <a:extLst>
              <a:ext uri="{FF2B5EF4-FFF2-40B4-BE49-F238E27FC236}">
                <a16:creationId xmlns:a16="http://schemas.microsoft.com/office/drawing/2014/main" id="{8C8F9079-6D3D-0A37-F8B3-AD91A8E5AF72}"/>
              </a:ext>
            </a:extLst>
          </p:cNvPr>
          <p:cNvGraphicFramePr>
            <a:graphicFrameLocks noGrp="1"/>
          </p:cNvGraphicFramePr>
          <p:nvPr>
            <p:ph idx="1"/>
            <p:extLst>
              <p:ext uri="{D42A27DB-BD31-4B8C-83A1-F6EECF244321}">
                <p14:modId xmlns:p14="http://schemas.microsoft.com/office/powerpoint/2010/main" val="3871416590"/>
              </p:ext>
            </p:extLst>
          </p:nvPr>
        </p:nvGraphicFramePr>
        <p:xfrm>
          <a:off x="158824" y="483517"/>
          <a:ext cx="2901008" cy="3643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754D230-D956-4CD8-9060-E2F028455E0A}"/>
              </a:ext>
            </a:extLst>
          </p:cNvPr>
          <p:cNvSpPr>
            <a:spLocks noGrp="1"/>
          </p:cNvSpPr>
          <p:nvPr>
            <p:ph type="sldNum" sz="quarter" idx="10"/>
          </p:nvPr>
        </p:nvSpPr>
        <p:spPr/>
        <p:txBody>
          <a:bodyPr/>
          <a:lstStyle/>
          <a:p>
            <a:fld id="{888C7B6D-059F-7047-97E8-91D473D6AC17}" type="slidenum">
              <a:rPr lang="en-US" smtClean="0"/>
              <a:pPr/>
              <a:t>38</a:t>
            </a:fld>
            <a:endParaRPr lang="en-US"/>
          </a:p>
        </p:txBody>
      </p:sp>
      <p:graphicFrame>
        <p:nvGraphicFramePr>
          <p:cNvPr id="8" name="Diagram 7">
            <a:extLst>
              <a:ext uri="{FF2B5EF4-FFF2-40B4-BE49-F238E27FC236}">
                <a16:creationId xmlns:a16="http://schemas.microsoft.com/office/drawing/2014/main" id="{0410577A-B5A9-3C44-4020-B426CD1BFF4F}"/>
              </a:ext>
            </a:extLst>
          </p:cNvPr>
          <p:cNvGraphicFramePr/>
          <p:nvPr>
            <p:extLst>
              <p:ext uri="{D42A27DB-BD31-4B8C-83A1-F6EECF244321}">
                <p14:modId xmlns:p14="http://schemas.microsoft.com/office/powerpoint/2010/main" val="2258115440"/>
              </p:ext>
            </p:extLst>
          </p:nvPr>
        </p:nvGraphicFramePr>
        <p:xfrm>
          <a:off x="2286000" y="917202"/>
          <a:ext cx="4572000" cy="2878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BEEC8EC3-1B00-C051-DCC9-36B42D01B8AF}"/>
              </a:ext>
            </a:extLst>
          </p:cNvPr>
          <p:cNvGraphicFramePr/>
          <p:nvPr>
            <p:extLst>
              <p:ext uri="{D42A27DB-BD31-4B8C-83A1-F6EECF244321}">
                <p14:modId xmlns:p14="http://schemas.microsoft.com/office/powerpoint/2010/main" val="898857018"/>
              </p:ext>
            </p:extLst>
          </p:nvPr>
        </p:nvGraphicFramePr>
        <p:xfrm>
          <a:off x="6228184" y="845196"/>
          <a:ext cx="2684984" cy="32817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43C65C24-A346-D5BE-AF65-4C7CC02BAE61}"/>
              </a:ext>
            </a:extLst>
          </p:cNvPr>
          <p:cNvGraphicFramePr/>
          <p:nvPr>
            <p:extLst>
              <p:ext uri="{D42A27DB-BD31-4B8C-83A1-F6EECF244321}">
                <p14:modId xmlns:p14="http://schemas.microsoft.com/office/powerpoint/2010/main" val="3176364419"/>
              </p:ext>
            </p:extLst>
          </p:nvPr>
        </p:nvGraphicFramePr>
        <p:xfrm>
          <a:off x="1763688" y="3782184"/>
          <a:ext cx="5094312" cy="64633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6486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0693-B9D6-1923-6A56-E89330E80A7E}"/>
              </a:ext>
            </a:extLst>
          </p:cNvPr>
          <p:cNvSpPr>
            <a:spLocks noGrp="1"/>
          </p:cNvSpPr>
          <p:nvPr>
            <p:ph type="title"/>
          </p:nvPr>
        </p:nvSpPr>
        <p:spPr/>
        <p:txBody>
          <a:bodyPr/>
          <a:lstStyle/>
          <a:p>
            <a:r>
              <a:rPr lang="en-GB" dirty="0">
                <a:latin typeface="+mn-lt"/>
              </a:rPr>
              <a:t>Joint Statement from Senior Responsible Officers</a:t>
            </a:r>
          </a:p>
        </p:txBody>
      </p:sp>
      <p:sp>
        <p:nvSpPr>
          <p:cNvPr id="3" name="Content Placeholder 2">
            <a:extLst>
              <a:ext uri="{FF2B5EF4-FFF2-40B4-BE49-F238E27FC236}">
                <a16:creationId xmlns:a16="http://schemas.microsoft.com/office/drawing/2014/main" id="{A9F2DD6C-1DCD-AE03-4A52-2BC65C46CDEC}"/>
              </a:ext>
            </a:extLst>
          </p:cNvPr>
          <p:cNvSpPr>
            <a:spLocks noGrp="1"/>
          </p:cNvSpPr>
          <p:nvPr>
            <p:ph idx="1"/>
          </p:nvPr>
        </p:nvSpPr>
        <p:spPr>
          <a:xfrm>
            <a:off x="107505" y="915567"/>
            <a:ext cx="4032448" cy="3654406"/>
          </a:xfrm>
        </p:spPr>
        <p:txBody>
          <a:bodyPr>
            <a:normAutofit/>
          </a:bodyPr>
          <a:lstStyle/>
          <a:p>
            <a:pPr marL="0" indent="0" algn="just">
              <a:spcBef>
                <a:spcPts val="290"/>
              </a:spcBef>
            </a:pPr>
            <a:r>
              <a:rPr lang="en-GB" sz="1200" dirty="0">
                <a:solidFill>
                  <a:srgbClr val="000000"/>
                </a:solidFill>
                <a:latin typeface="Calibri" panose="020F0502020204030204" pitchFamily="34" charset="0"/>
                <a:ea typeface="Arial" panose="020B0604020202020204" pitchFamily="34" charset="0"/>
                <a:cs typeface="Calibri" panose="020F0502020204030204" pitchFamily="34" charset="0"/>
              </a:rPr>
              <a:t>The local programme has an established way of working in co-production with people with lived experience and this coupled with support from our dedicated group of Experts by Profession, continues to be a key contributor to the success of the programme locally. This co-production partnership approach ensures that we have the valuable knowledge, insights and co designed solutions in implementing and sharing action from learning across the health and social care system. Our Experts by experience have helped us get perspectives from the people who use health and care services locally. </a:t>
            </a:r>
            <a:endParaRPr lang="en-GB" sz="1200" dirty="0">
              <a:latin typeface="Calibri" panose="020F0502020204030204" pitchFamily="34" charset="0"/>
              <a:ea typeface="Times New Roman" panose="02020603050405020304" pitchFamily="18" charset="0"/>
              <a:cs typeface="Calibri" panose="020F0502020204030204" pitchFamily="34" charset="0"/>
            </a:endParaRPr>
          </a:p>
          <a:p>
            <a:pPr marL="0" indent="0" algn="just">
              <a:spcBef>
                <a:spcPts val="290"/>
              </a:spcBef>
            </a:pPr>
            <a:r>
              <a:rPr lang="en-GB" sz="1200" dirty="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en-GB" sz="1200" dirty="0">
              <a:latin typeface="Calibri" panose="020F0502020204030204" pitchFamily="34" charset="0"/>
              <a:ea typeface="Times New Roman" panose="02020603050405020304" pitchFamily="18" charset="0"/>
              <a:cs typeface="Calibri" panose="020F0502020204030204" pitchFamily="34" charset="0"/>
            </a:endParaRPr>
          </a:p>
          <a:p>
            <a:pPr marL="0" indent="0" algn="just">
              <a:spcBef>
                <a:spcPts val="290"/>
              </a:spcBef>
            </a:pPr>
            <a:r>
              <a:rPr lang="en-GB" sz="1200" dirty="0">
                <a:solidFill>
                  <a:srgbClr val="000000"/>
                </a:solidFill>
                <a:latin typeface="Calibri" panose="020F0502020204030204" pitchFamily="34" charset="0"/>
                <a:ea typeface="Arial" panose="020B0604020202020204" pitchFamily="34" charset="0"/>
                <a:cs typeface="Calibri" panose="020F0502020204030204" pitchFamily="34" charset="0"/>
              </a:rPr>
              <a:t>We have a strong commitment to learn from these reviews and a renewed dedication to turn this into real action, promoting learning throughout health and social care services and the wider system. </a:t>
            </a:r>
            <a:endParaRPr lang="en-GB" sz="1200" dirty="0">
              <a:latin typeface="Calibri" panose="020F0502020204030204" pitchFamily="34" charset="0"/>
              <a:ea typeface="Times New Roman" panose="02020603050405020304" pitchFamily="18"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FCF8D807-735B-C028-1B14-A8A4A5C9E96B}"/>
              </a:ext>
            </a:extLst>
          </p:cNvPr>
          <p:cNvSpPr>
            <a:spLocks noGrp="1"/>
          </p:cNvSpPr>
          <p:nvPr>
            <p:ph type="sldNum" sz="quarter" idx="10"/>
          </p:nvPr>
        </p:nvSpPr>
        <p:spPr/>
        <p:txBody>
          <a:bodyPr/>
          <a:lstStyle/>
          <a:p>
            <a:fld id="{888C7B6D-059F-7047-97E8-91D473D6AC17}" type="slidenum">
              <a:rPr lang="en-US" smtClean="0"/>
              <a:pPr/>
              <a:t>3</a:t>
            </a:fld>
            <a:endParaRPr lang="en-US"/>
          </a:p>
        </p:txBody>
      </p:sp>
      <p:sp>
        <p:nvSpPr>
          <p:cNvPr id="6" name="TextBox 5">
            <a:extLst>
              <a:ext uri="{FF2B5EF4-FFF2-40B4-BE49-F238E27FC236}">
                <a16:creationId xmlns:a16="http://schemas.microsoft.com/office/drawing/2014/main" id="{CF15660A-945F-8544-8E2C-98E763C383D9}"/>
              </a:ext>
            </a:extLst>
          </p:cNvPr>
          <p:cNvSpPr txBox="1"/>
          <p:nvPr/>
        </p:nvSpPr>
        <p:spPr>
          <a:xfrm>
            <a:off x="4427985" y="987575"/>
            <a:ext cx="3744416" cy="3544560"/>
          </a:xfrm>
          <a:prstGeom prst="rect">
            <a:avLst/>
          </a:prstGeom>
          <a:noFill/>
        </p:spPr>
        <p:txBody>
          <a:bodyPr wrap="square">
            <a:spAutoFit/>
          </a:bodyPr>
          <a:lstStyle/>
          <a:p>
            <a:pPr>
              <a:spcBef>
                <a:spcPts val="480"/>
              </a:spcBef>
            </a:pPr>
            <a:r>
              <a:rPr lang="en-GB" sz="1200" dirty="0">
                <a:solidFill>
                  <a:srgbClr val="000000"/>
                </a:solidFill>
                <a:ea typeface="Times New Roman" panose="02020603050405020304" pitchFamily="18" charset="0"/>
              </a:rPr>
              <a:t>The success of the LeDer programme would not be possible without the support and commitment of the many people and organisations across Gloucestershire’s health and care system who have worked to notify deaths, undertake and quality assure reviews, and implement service improvements arising from the learning from reviews.  </a:t>
            </a:r>
            <a:endParaRPr lang="en-GB" sz="1200" dirty="0">
              <a:ea typeface="Times New Roman" panose="02020603050405020304" pitchFamily="18" charset="0"/>
            </a:endParaRPr>
          </a:p>
          <a:p>
            <a:pPr>
              <a:spcBef>
                <a:spcPts val="480"/>
              </a:spcBef>
            </a:pPr>
            <a:r>
              <a:rPr lang="en-GB" sz="1200" dirty="0">
                <a:solidFill>
                  <a:srgbClr val="000000"/>
                </a:solidFill>
                <a:ea typeface="Times New Roman" panose="02020603050405020304" pitchFamily="18" charset="0"/>
              </a:rPr>
              <a:t>We also wish to acknowledge the valuable input of our experts by experience who act as both critical friend and supporter of this important area of work. </a:t>
            </a:r>
            <a:r>
              <a:rPr lang="en-GB" sz="1200" dirty="0">
                <a:solidFill>
                  <a:srgbClr val="000000"/>
                </a:solidFill>
                <a:ea typeface="Arial" panose="020B0604020202020204" pitchFamily="34" charset="0"/>
              </a:rPr>
              <a:t>We have been supported with this by </a:t>
            </a:r>
            <a:r>
              <a:rPr lang="en-GB" sz="1200" u="sng" dirty="0">
                <a:solidFill>
                  <a:srgbClr val="0000FF"/>
                </a:solidFill>
                <a:ea typeface="Arial" panose="020B0604020202020204" pitchFamily="34" charset="0"/>
                <a:hlinkClick r:id="rId3"/>
              </a:rPr>
              <a:t>Inclusion Gloucestershire</a:t>
            </a:r>
            <a:endParaRPr lang="en-GB" sz="1200" u="sng" dirty="0">
              <a:solidFill>
                <a:srgbClr val="0000FF"/>
              </a:solidFill>
              <a:ea typeface="Arial" panose="020B0604020202020204" pitchFamily="34" charset="0"/>
            </a:endParaRPr>
          </a:p>
          <a:p>
            <a:pPr>
              <a:spcBef>
                <a:spcPts val="480"/>
              </a:spcBef>
            </a:pPr>
            <a:endParaRPr lang="en-GB" sz="1200" dirty="0">
              <a:ea typeface="Times New Roman" panose="02020603050405020304" pitchFamily="18" charset="0"/>
            </a:endParaRPr>
          </a:p>
          <a:p>
            <a:r>
              <a:rPr lang="en-GB" sz="1200" dirty="0">
                <a:solidFill>
                  <a:srgbClr val="000000"/>
                </a:solidFill>
                <a:ea typeface="Arial" panose="020B0604020202020204" pitchFamily="34" charset="0"/>
              </a:rPr>
              <a:t>The programme will continue to review, evaluate and adapt its approach in line with emerging good practice and policy in order to effectively  challenge health inequality and  advocate and lead on service and system developments to improve health outcomes for people with learning disabilities and autistic adults. </a:t>
            </a:r>
            <a:endParaRPr lang="en-GB" sz="1200" dirty="0">
              <a:ea typeface="Times New Roman" panose="02020603050405020304" pitchFamily="18" charset="0"/>
            </a:endParaRPr>
          </a:p>
        </p:txBody>
      </p:sp>
    </p:spTree>
    <p:extLst>
      <p:ext uri="{BB962C8B-B14F-4D97-AF65-F5344CB8AC3E}">
        <p14:creationId xmlns:p14="http://schemas.microsoft.com/office/powerpoint/2010/main" val="4110148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5A6B-C309-9369-44B5-DEFFAF072051}"/>
              </a:ext>
            </a:extLst>
          </p:cNvPr>
          <p:cNvSpPr>
            <a:spLocks noGrp="1"/>
          </p:cNvSpPr>
          <p:nvPr>
            <p:ph type="title"/>
          </p:nvPr>
        </p:nvSpPr>
        <p:spPr>
          <a:xfrm>
            <a:off x="119348" y="10891"/>
            <a:ext cx="8805664" cy="857250"/>
          </a:xfrm>
        </p:spPr>
        <p:txBody>
          <a:bodyPr/>
          <a:lstStyle/>
          <a:p>
            <a:r>
              <a:rPr lang="en-GB" dirty="0"/>
              <a:t>Top 4 LeDeR Causes of Death</a:t>
            </a:r>
          </a:p>
        </p:txBody>
      </p:sp>
      <p:sp>
        <p:nvSpPr>
          <p:cNvPr id="4" name="Slide Number Placeholder 3">
            <a:extLst>
              <a:ext uri="{FF2B5EF4-FFF2-40B4-BE49-F238E27FC236}">
                <a16:creationId xmlns:a16="http://schemas.microsoft.com/office/drawing/2014/main" id="{3827CC1F-B000-FDD7-C265-8BB7A42AC1D0}"/>
              </a:ext>
            </a:extLst>
          </p:cNvPr>
          <p:cNvSpPr>
            <a:spLocks noGrp="1"/>
          </p:cNvSpPr>
          <p:nvPr>
            <p:ph type="sldNum" sz="quarter" idx="10"/>
          </p:nvPr>
        </p:nvSpPr>
        <p:spPr/>
        <p:txBody>
          <a:bodyPr/>
          <a:lstStyle/>
          <a:p>
            <a:fld id="{888C7B6D-059F-7047-97E8-91D473D6AC17}" type="slidenum">
              <a:rPr lang="en-US" smtClean="0"/>
              <a:pPr/>
              <a:t>39</a:t>
            </a:fld>
            <a:endParaRPr lang="en-US"/>
          </a:p>
        </p:txBody>
      </p:sp>
      <p:graphicFrame>
        <p:nvGraphicFramePr>
          <p:cNvPr id="5" name="Content Placeholder 4">
            <a:extLst>
              <a:ext uri="{FF2B5EF4-FFF2-40B4-BE49-F238E27FC236}">
                <a16:creationId xmlns:a16="http://schemas.microsoft.com/office/drawing/2014/main" id="{9AD0BF62-17C2-B8E6-0E83-C36B4EEC412C}"/>
              </a:ext>
            </a:extLst>
          </p:cNvPr>
          <p:cNvGraphicFramePr>
            <a:graphicFrameLocks noGrp="1"/>
          </p:cNvGraphicFramePr>
          <p:nvPr>
            <p:ph idx="1"/>
            <p:extLst>
              <p:ext uri="{D42A27DB-BD31-4B8C-83A1-F6EECF244321}">
                <p14:modId xmlns:p14="http://schemas.microsoft.com/office/powerpoint/2010/main" val="2689222560"/>
              </p:ext>
            </p:extLst>
          </p:nvPr>
        </p:nvGraphicFramePr>
        <p:xfrm>
          <a:off x="107951" y="1053897"/>
          <a:ext cx="3455939" cy="2597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 9">
            <a:extLst>
              <a:ext uri="{FF2B5EF4-FFF2-40B4-BE49-F238E27FC236}">
                <a16:creationId xmlns:a16="http://schemas.microsoft.com/office/drawing/2014/main" id="{C684319C-2BEB-A786-3CC9-A796435DC13B}"/>
              </a:ext>
            </a:extLst>
          </p:cNvPr>
          <p:cNvGraphicFramePr/>
          <p:nvPr>
            <p:extLst>
              <p:ext uri="{D42A27DB-BD31-4B8C-83A1-F6EECF244321}">
                <p14:modId xmlns:p14="http://schemas.microsoft.com/office/powerpoint/2010/main" val="3613007871"/>
              </p:ext>
            </p:extLst>
          </p:nvPr>
        </p:nvGraphicFramePr>
        <p:xfrm>
          <a:off x="3779913" y="1203598"/>
          <a:ext cx="2016223" cy="3168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id="{048E082F-A88D-4D42-C5EA-55B6D5415C6B}"/>
              </a:ext>
            </a:extLst>
          </p:cNvPr>
          <p:cNvGraphicFramePr/>
          <p:nvPr>
            <p:extLst>
              <p:ext uri="{D42A27DB-BD31-4B8C-83A1-F6EECF244321}">
                <p14:modId xmlns:p14="http://schemas.microsoft.com/office/powerpoint/2010/main" val="453062349"/>
              </p:ext>
            </p:extLst>
          </p:nvPr>
        </p:nvGraphicFramePr>
        <p:xfrm>
          <a:off x="6012160" y="1203598"/>
          <a:ext cx="2853678" cy="31683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4296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0C2A-2E3B-5028-4F6B-A19E23E2CC3D}"/>
              </a:ext>
            </a:extLst>
          </p:cNvPr>
          <p:cNvSpPr>
            <a:spLocks noGrp="1"/>
          </p:cNvSpPr>
          <p:nvPr>
            <p:ph type="title"/>
          </p:nvPr>
        </p:nvSpPr>
        <p:spPr>
          <a:xfrm>
            <a:off x="107504" y="0"/>
            <a:ext cx="8805664" cy="857250"/>
          </a:xfrm>
        </p:spPr>
        <p:txBody>
          <a:bodyPr/>
          <a:lstStyle/>
          <a:p>
            <a:r>
              <a:rPr lang="en-GB" dirty="0"/>
              <a:t>RESPECT and DNACPR</a:t>
            </a:r>
          </a:p>
        </p:txBody>
      </p:sp>
      <p:sp>
        <p:nvSpPr>
          <p:cNvPr id="3" name="Content Placeholder 2">
            <a:extLst>
              <a:ext uri="{FF2B5EF4-FFF2-40B4-BE49-F238E27FC236}">
                <a16:creationId xmlns:a16="http://schemas.microsoft.com/office/drawing/2014/main" id="{EB2866AA-FCA5-8896-2021-6AA7CE2C24B2}"/>
              </a:ext>
            </a:extLst>
          </p:cNvPr>
          <p:cNvSpPr>
            <a:spLocks noGrp="1"/>
          </p:cNvSpPr>
          <p:nvPr>
            <p:ph idx="1"/>
          </p:nvPr>
        </p:nvSpPr>
        <p:spPr>
          <a:xfrm>
            <a:off x="107504" y="1203598"/>
            <a:ext cx="3960440" cy="3366374"/>
          </a:xfrm>
        </p:spPr>
        <p:txBody>
          <a:bodyPr/>
          <a:lstStyle/>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AFF4B966-D5D1-F822-B8D8-A208E8987D5F}"/>
              </a:ext>
            </a:extLst>
          </p:cNvPr>
          <p:cNvSpPr>
            <a:spLocks noGrp="1"/>
          </p:cNvSpPr>
          <p:nvPr>
            <p:ph type="sldNum" sz="quarter" idx="10"/>
          </p:nvPr>
        </p:nvSpPr>
        <p:spPr/>
        <p:txBody>
          <a:bodyPr/>
          <a:lstStyle/>
          <a:p>
            <a:fld id="{888C7B6D-059F-7047-97E8-91D473D6AC17}" type="slidenum">
              <a:rPr lang="en-US" smtClean="0"/>
              <a:pPr/>
              <a:t>40</a:t>
            </a:fld>
            <a:endParaRPr lang="en-US"/>
          </a:p>
        </p:txBody>
      </p:sp>
      <p:graphicFrame>
        <p:nvGraphicFramePr>
          <p:cNvPr id="7" name="Chart 6">
            <a:extLst>
              <a:ext uri="{FF2B5EF4-FFF2-40B4-BE49-F238E27FC236}">
                <a16:creationId xmlns:a16="http://schemas.microsoft.com/office/drawing/2014/main" id="{ED001EA6-57B6-EAAB-5067-C4FD9B8A6632}"/>
              </a:ext>
            </a:extLst>
          </p:cNvPr>
          <p:cNvGraphicFramePr>
            <a:graphicFrameLocks/>
          </p:cNvGraphicFramePr>
          <p:nvPr>
            <p:extLst>
              <p:ext uri="{D42A27DB-BD31-4B8C-83A1-F6EECF244321}">
                <p14:modId xmlns:p14="http://schemas.microsoft.com/office/powerpoint/2010/main" val="593217405"/>
              </p:ext>
            </p:extLst>
          </p:nvPr>
        </p:nvGraphicFramePr>
        <p:xfrm>
          <a:off x="230832" y="857250"/>
          <a:ext cx="3117032" cy="1858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DCBB7BC-6126-CCB9-B9DD-FA1C8F03E294}"/>
              </a:ext>
            </a:extLst>
          </p:cNvPr>
          <p:cNvGraphicFramePr>
            <a:graphicFrameLocks/>
          </p:cNvGraphicFramePr>
          <p:nvPr>
            <p:extLst>
              <p:ext uri="{D42A27DB-BD31-4B8C-83A1-F6EECF244321}">
                <p14:modId xmlns:p14="http://schemas.microsoft.com/office/powerpoint/2010/main" val="2708756362"/>
              </p:ext>
            </p:extLst>
          </p:nvPr>
        </p:nvGraphicFramePr>
        <p:xfrm>
          <a:off x="4499992" y="993924"/>
          <a:ext cx="3456384" cy="16561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3DCBB7BC-6126-CCB9-B9DD-FA1C8F03E294}"/>
              </a:ext>
            </a:extLst>
          </p:cNvPr>
          <p:cNvGraphicFramePr>
            <a:graphicFrameLocks/>
          </p:cNvGraphicFramePr>
          <p:nvPr>
            <p:extLst>
              <p:ext uri="{D42A27DB-BD31-4B8C-83A1-F6EECF244321}">
                <p14:modId xmlns:p14="http://schemas.microsoft.com/office/powerpoint/2010/main" val="4250094578"/>
              </p:ext>
            </p:extLst>
          </p:nvPr>
        </p:nvGraphicFramePr>
        <p:xfrm>
          <a:off x="230832" y="2711456"/>
          <a:ext cx="3117032" cy="18585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3DCBB7BC-6126-CCB9-B9DD-FA1C8F03E294}"/>
              </a:ext>
            </a:extLst>
          </p:cNvPr>
          <p:cNvGraphicFramePr>
            <a:graphicFrameLocks/>
          </p:cNvGraphicFramePr>
          <p:nvPr>
            <p:extLst>
              <p:ext uri="{D42A27DB-BD31-4B8C-83A1-F6EECF244321}">
                <p14:modId xmlns:p14="http://schemas.microsoft.com/office/powerpoint/2010/main" val="3710140622"/>
              </p:ext>
            </p:extLst>
          </p:nvPr>
        </p:nvGraphicFramePr>
        <p:xfrm>
          <a:off x="4716016" y="2715766"/>
          <a:ext cx="3096344" cy="165618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78928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079087-7D05-38AE-5F43-9963AF33B4CD}"/>
              </a:ext>
            </a:extLst>
          </p:cNvPr>
          <p:cNvSpPr>
            <a:spLocks noGrp="1"/>
          </p:cNvSpPr>
          <p:nvPr>
            <p:ph type="title"/>
          </p:nvPr>
        </p:nvSpPr>
        <p:spPr>
          <a:xfrm>
            <a:off x="107504" y="-539"/>
            <a:ext cx="8805664" cy="574067"/>
          </a:xfrm>
        </p:spPr>
        <p:txBody>
          <a:bodyPr/>
          <a:lstStyle/>
          <a:p>
            <a:r>
              <a:rPr lang="en-US" dirty="0"/>
              <a:t>RESPECT and DNACPR</a:t>
            </a:r>
          </a:p>
        </p:txBody>
      </p:sp>
      <p:sp>
        <p:nvSpPr>
          <p:cNvPr id="4" name="Slide Number Placeholder 3">
            <a:extLst>
              <a:ext uri="{FF2B5EF4-FFF2-40B4-BE49-F238E27FC236}">
                <a16:creationId xmlns:a16="http://schemas.microsoft.com/office/drawing/2014/main" id="{792A7CD0-F7BC-9BA1-203F-2815F2286C6F}"/>
              </a:ext>
            </a:extLst>
          </p:cNvPr>
          <p:cNvSpPr>
            <a:spLocks noGrp="1"/>
          </p:cNvSpPr>
          <p:nvPr>
            <p:ph type="sldNum" sz="quarter" idx="10"/>
          </p:nvPr>
        </p:nvSpPr>
        <p:spPr>
          <a:xfrm>
            <a:off x="7010400" y="4869657"/>
            <a:ext cx="2133600" cy="273844"/>
          </a:xfrm>
        </p:spPr>
        <p:txBody>
          <a:bodyPr anchor="ctr">
            <a:normAutofit/>
          </a:bodyPr>
          <a:lstStyle/>
          <a:p>
            <a:pPr>
              <a:lnSpc>
                <a:spcPct val="90000"/>
              </a:lnSpc>
              <a:spcAft>
                <a:spcPts val="600"/>
              </a:spcAft>
            </a:pPr>
            <a:fld id="{888C7B6D-059F-7047-97E8-91D473D6AC17}" type="slidenum">
              <a:rPr lang="en-US" smtClean="0"/>
              <a:pPr>
                <a:lnSpc>
                  <a:spcPct val="90000"/>
                </a:lnSpc>
                <a:spcAft>
                  <a:spcPts val="600"/>
                </a:spcAft>
              </a:pPr>
              <a:t>41</a:t>
            </a:fld>
            <a:endParaRPr lang="en-US"/>
          </a:p>
        </p:txBody>
      </p:sp>
      <p:graphicFrame>
        <p:nvGraphicFramePr>
          <p:cNvPr id="6" name="Content Placeholder 2">
            <a:extLst>
              <a:ext uri="{FF2B5EF4-FFF2-40B4-BE49-F238E27FC236}">
                <a16:creationId xmlns:a16="http://schemas.microsoft.com/office/drawing/2014/main" id="{EA2F830A-3EDC-3ED7-9952-BF7ECEF31CA7}"/>
              </a:ext>
            </a:extLst>
          </p:cNvPr>
          <p:cNvGraphicFramePr>
            <a:graphicFrameLocks noGrp="1"/>
          </p:cNvGraphicFramePr>
          <p:nvPr>
            <p:ph idx="1"/>
            <p:extLst>
              <p:ext uri="{D42A27DB-BD31-4B8C-83A1-F6EECF244321}">
                <p14:modId xmlns:p14="http://schemas.microsoft.com/office/powerpoint/2010/main" val="2359502878"/>
              </p:ext>
            </p:extLst>
          </p:nvPr>
        </p:nvGraphicFramePr>
        <p:xfrm>
          <a:off x="107504" y="1005576"/>
          <a:ext cx="8856984" cy="3564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1799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glasses&#10;&#10;Description automatically generated with medium confidence">
            <a:extLst>
              <a:ext uri="{FF2B5EF4-FFF2-40B4-BE49-F238E27FC236}">
                <a16:creationId xmlns:a16="http://schemas.microsoft.com/office/drawing/2014/main" id="{CDBE18C4-91DA-2691-5ED4-390F815FD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9821" y="2035387"/>
            <a:ext cx="900330" cy="1314904"/>
          </a:xfrm>
          <a:prstGeom prst="rect">
            <a:avLst/>
          </a:prstGeom>
        </p:spPr>
      </p:pic>
      <p:sp>
        <p:nvSpPr>
          <p:cNvPr id="3" name="Title 2">
            <a:extLst>
              <a:ext uri="{FF2B5EF4-FFF2-40B4-BE49-F238E27FC236}">
                <a16:creationId xmlns:a16="http://schemas.microsoft.com/office/drawing/2014/main" id="{4DA038EC-568F-E5D3-44C2-EB462ED3A5B9}"/>
              </a:ext>
            </a:extLst>
          </p:cNvPr>
          <p:cNvSpPr>
            <a:spLocks noGrp="1"/>
          </p:cNvSpPr>
          <p:nvPr>
            <p:ph type="title"/>
          </p:nvPr>
        </p:nvSpPr>
        <p:spPr/>
        <p:txBody>
          <a:bodyPr/>
          <a:lstStyle/>
          <a:p>
            <a:r>
              <a:rPr lang="en-GB" dirty="0">
                <a:solidFill>
                  <a:schemeClr val="tx2"/>
                </a:solidFill>
              </a:rPr>
              <a:t>Feedback about LeDeR and what is found out…</a:t>
            </a:r>
          </a:p>
        </p:txBody>
      </p:sp>
      <p:sp>
        <p:nvSpPr>
          <p:cNvPr id="4" name="Slide Number Placeholder 3">
            <a:extLst>
              <a:ext uri="{FF2B5EF4-FFF2-40B4-BE49-F238E27FC236}">
                <a16:creationId xmlns:a16="http://schemas.microsoft.com/office/drawing/2014/main" id="{477B14A9-407F-4A5E-A42E-0A65B489EF94}"/>
              </a:ext>
            </a:extLst>
          </p:cNvPr>
          <p:cNvSpPr>
            <a:spLocks noGrp="1"/>
          </p:cNvSpPr>
          <p:nvPr>
            <p:ph type="sldNum" sz="quarter" idx="10"/>
          </p:nvPr>
        </p:nvSpPr>
        <p:spPr/>
        <p:txBody>
          <a:bodyPr/>
          <a:lstStyle/>
          <a:p>
            <a:fld id="{A6C719F5-27D9-AE4E-A696-60AA9607DDE4}" type="slidenum">
              <a:rPr lang="en-US" smtClean="0"/>
              <a:pPr/>
              <a:t>42</a:t>
            </a:fld>
            <a:endParaRPr lang="en-US" dirty="0"/>
          </a:p>
        </p:txBody>
      </p:sp>
      <p:pic>
        <p:nvPicPr>
          <p:cNvPr id="5" name="Picture 4" descr="A person sitting in front of a computer&#10;&#10;Description automatically generated">
            <a:extLst>
              <a:ext uri="{FF2B5EF4-FFF2-40B4-BE49-F238E27FC236}">
                <a16:creationId xmlns:a16="http://schemas.microsoft.com/office/drawing/2014/main" id="{1E56BE03-2DA5-4EB8-B099-72E4BA2928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18" r="13308"/>
          <a:stretch/>
        </p:blipFill>
        <p:spPr bwMode="auto">
          <a:xfrm>
            <a:off x="3216392" y="684817"/>
            <a:ext cx="1408818" cy="1670910"/>
          </a:xfrm>
          <a:prstGeom prst="rect">
            <a:avLst/>
          </a:prstGeom>
          <a:ln>
            <a:noFill/>
          </a:ln>
          <a:extLst>
            <a:ext uri="{53640926-AAD7-44D8-BBD7-CCE9431645EC}">
              <a14:shadowObscured xmlns:a14="http://schemas.microsoft.com/office/drawing/2010/main"/>
            </a:ext>
          </a:extLst>
        </p:spPr>
      </p:pic>
      <p:sp>
        <p:nvSpPr>
          <p:cNvPr id="6" name="Rectangular Callout 9222">
            <a:extLst>
              <a:ext uri="{FF2B5EF4-FFF2-40B4-BE49-F238E27FC236}">
                <a16:creationId xmlns:a16="http://schemas.microsoft.com/office/drawing/2014/main" id="{78D9095F-23DC-ADFC-502C-E7DEC499369F}"/>
              </a:ext>
            </a:extLst>
          </p:cNvPr>
          <p:cNvSpPr/>
          <p:nvPr/>
        </p:nvSpPr>
        <p:spPr bwMode="auto">
          <a:xfrm>
            <a:off x="83770" y="853705"/>
            <a:ext cx="2688029" cy="1502021"/>
          </a:xfrm>
          <a:prstGeom prst="wedgeRectCallout">
            <a:avLst>
              <a:gd name="adj1" fmla="val 72499"/>
              <a:gd name="adj2" fmla="val -10797"/>
            </a:avLst>
          </a:prstGeom>
        </p:spPr>
        <p:style>
          <a:lnRef idx="2">
            <a:schemeClr val="dk1"/>
          </a:lnRef>
          <a:fillRef idx="1">
            <a:schemeClr val="lt1"/>
          </a:fillRef>
          <a:effectRef idx="0">
            <a:schemeClr val="dk1"/>
          </a:effectRef>
          <a:fontRef idx="minor">
            <a:schemeClr val="dk1"/>
          </a:fontRef>
        </p:style>
        <p:txBody>
          <a:bodyPr wrap="square" anchor="ctr">
            <a:noAutofit/>
          </a:bodyPr>
          <a:lstStyle/>
          <a:p>
            <a:pPr algn="ctr">
              <a:lnSpc>
                <a:spcPct val="150000"/>
              </a:lnSpc>
              <a:spcAft>
                <a:spcPts val="1800"/>
              </a:spcAft>
            </a:pPr>
            <a:r>
              <a:rPr lang="en-GB" sz="1400" b="1" dirty="0">
                <a:solidFill>
                  <a:schemeClr val="tx2"/>
                </a:solidFill>
                <a:effectLst/>
                <a:latin typeface="Arial" panose="020B0604020202020204" pitchFamily="34" charset="0"/>
                <a:ea typeface="Arial" panose="020B0604020202020204" pitchFamily="34" charset="0"/>
                <a:cs typeface="Arial" panose="020B0604020202020204" pitchFamily="34" charset="0"/>
              </a:rPr>
              <a:t>Attitudes need to change. Stop seeing us all as statistics and difficult people. Help us to help ourselves!</a:t>
            </a:r>
            <a:endParaRPr lang="en-GB" sz="12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descr="disabled person drinking coffee - learning disability adult stock pictures, royalty-free photos &amp; images">
            <a:extLst>
              <a:ext uri="{FF2B5EF4-FFF2-40B4-BE49-F238E27FC236}">
                <a16:creationId xmlns:a16="http://schemas.microsoft.com/office/drawing/2014/main" id="{578F05CB-ECD5-5031-26FA-1C8D3EAFB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769" r="15865"/>
          <a:stretch/>
        </p:blipFill>
        <p:spPr bwMode="auto">
          <a:xfrm>
            <a:off x="5069803" y="837458"/>
            <a:ext cx="874975" cy="1094846"/>
          </a:xfrm>
          <a:prstGeom prst="rect">
            <a:avLst/>
          </a:prstGeom>
          <a:noFill/>
          <a:ln>
            <a:noFill/>
          </a:ln>
          <a:extLst>
            <a:ext uri="{53640926-AAD7-44D8-BBD7-CCE9431645EC}">
              <a14:shadowObscured xmlns:a14="http://schemas.microsoft.com/office/drawing/2010/main"/>
            </a:ext>
          </a:extLst>
        </p:spPr>
      </p:pic>
      <p:sp>
        <p:nvSpPr>
          <p:cNvPr id="8" name="Rectangular Callout 14343">
            <a:extLst>
              <a:ext uri="{FF2B5EF4-FFF2-40B4-BE49-F238E27FC236}">
                <a16:creationId xmlns:a16="http://schemas.microsoft.com/office/drawing/2014/main" id="{A065A1C2-FCBC-9739-2751-BE94BA013A42}"/>
              </a:ext>
            </a:extLst>
          </p:cNvPr>
          <p:cNvSpPr/>
          <p:nvPr/>
        </p:nvSpPr>
        <p:spPr>
          <a:xfrm>
            <a:off x="6516216" y="636160"/>
            <a:ext cx="2304256" cy="1296144"/>
          </a:xfrm>
          <a:prstGeom prst="wedgeRectCallout">
            <a:avLst>
              <a:gd name="adj1" fmla="val -77899"/>
              <a:gd name="adj2" fmla="val -6732"/>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800"/>
              </a:spcAft>
            </a:pPr>
            <a:r>
              <a:rPr lang="en-GB" sz="1400" b="1" dirty="0">
                <a:solidFill>
                  <a:schemeClr val="tx2"/>
                </a:solidFill>
                <a:effectLst/>
                <a:latin typeface="Arial" panose="020B0604020202020204" pitchFamily="34" charset="0"/>
                <a:ea typeface="Arial" panose="020B0604020202020204" pitchFamily="34" charset="0"/>
                <a:cs typeface="Arial" panose="020B0604020202020204" pitchFamily="34" charset="0"/>
              </a:rPr>
              <a:t>I think doctors and nurses need to be aware of LeDeR to stop it from happening again!</a:t>
            </a:r>
            <a:endParaRPr lang="en-GB" sz="12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ular Callout 14351">
            <a:extLst>
              <a:ext uri="{FF2B5EF4-FFF2-40B4-BE49-F238E27FC236}">
                <a16:creationId xmlns:a16="http://schemas.microsoft.com/office/drawing/2014/main" id="{CE7E79C6-D6A2-CAD2-04E9-2EEB0B584024}"/>
              </a:ext>
            </a:extLst>
          </p:cNvPr>
          <p:cNvSpPr/>
          <p:nvPr/>
        </p:nvSpPr>
        <p:spPr>
          <a:xfrm>
            <a:off x="6516216" y="2035387"/>
            <a:ext cx="2520280" cy="857250"/>
          </a:xfrm>
          <a:prstGeom prst="wedgeRectCallout">
            <a:avLst>
              <a:gd name="adj1" fmla="val -82149"/>
              <a:gd name="adj2" fmla="val 37175"/>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spcAft>
                <a:spcPts val="1800"/>
              </a:spcAft>
            </a:pPr>
            <a:r>
              <a:rPr lang="en-GB"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We have the right people involved who are just so motivated to make change happen</a:t>
            </a:r>
            <a:endParaRPr lang="en-GB"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7FD80107-0BE9-53E8-9554-A1EFBE658F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334" y="2647455"/>
            <a:ext cx="1186876" cy="1790560"/>
          </a:xfrm>
          <a:prstGeom prst="rect">
            <a:avLst/>
          </a:prstGeom>
          <a:noFill/>
          <a:ln>
            <a:noFill/>
          </a:ln>
        </p:spPr>
      </p:pic>
      <p:sp>
        <p:nvSpPr>
          <p:cNvPr id="12" name="Rectangular Callout 9222">
            <a:extLst>
              <a:ext uri="{FF2B5EF4-FFF2-40B4-BE49-F238E27FC236}">
                <a16:creationId xmlns:a16="http://schemas.microsoft.com/office/drawing/2014/main" id="{46DB5A08-3795-F7EB-3C1A-2761B333D2E8}"/>
              </a:ext>
            </a:extLst>
          </p:cNvPr>
          <p:cNvSpPr/>
          <p:nvPr/>
        </p:nvSpPr>
        <p:spPr bwMode="auto">
          <a:xfrm>
            <a:off x="41200" y="2499742"/>
            <a:ext cx="3306664" cy="2369915"/>
          </a:xfrm>
          <a:prstGeom prst="wedgeRectCallout">
            <a:avLst>
              <a:gd name="adj1" fmla="val 60547"/>
              <a:gd name="adj2" fmla="val -7234"/>
            </a:avLst>
          </a:prstGeom>
        </p:spPr>
        <p:style>
          <a:lnRef idx="2">
            <a:schemeClr val="dk1"/>
          </a:lnRef>
          <a:fillRef idx="1">
            <a:schemeClr val="lt1"/>
          </a:fillRef>
          <a:effectRef idx="0">
            <a:schemeClr val="dk1"/>
          </a:effectRef>
          <a:fontRef idx="minor">
            <a:schemeClr val="dk1"/>
          </a:fontRef>
        </p:style>
        <p:txBody>
          <a:bodyPr wrap="square" anchor="ctr">
            <a:noAutofit/>
          </a:bodyPr>
          <a:lstStyle/>
          <a:p>
            <a:pPr algn="ctr">
              <a:lnSpc>
                <a:spcPct val="150000"/>
              </a:lnSpc>
              <a:spcAft>
                <a:spcPts val="1800"/>
              </a:spcAft>
            </a:pPr>
            <a:r>
              <a:rPr lang="en-GB" sz="1000" dirty="0">
                <a:solidFill>
                  <a:schemeClr val="tx2"/>
                </a:solidFill>
                <a:effectLst/>
                <a:latin typeface="Arial" panose="020B0604020202020204" pitchFamily="34" charset="0"/>
                <a:ea typeface="Arial" panose="020B0604020202020204" pitchFamily="34" charset="0"/>
              </a:rPr>
              <a:t>“Experts by experience now have a role in the Steering and Learning into Action groups, making sure the valuable learning we get from LeDeR is put in to action. We have also played a key role co-producing and co presenting the learning with professionals, carers and people with a learning disability and autistic people. The increasing focus on co production puts people with learning disabilities and autistic people at the centre of the LeDeR programme in Gloucestershire going into the future”</a:t>
            </a:r>
            <a:endPar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654603B-6BD3-751D-0A59-292DF4361CD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5844" y="3353599"/>
            <a:ext cx="1211210" cy="1705848"/>
          </a:xfrm>
          <a:prstGeom prst="rect">
            <a:avLst/>
          </a:prstGeom>
          <a:noFill/>
          <a:ln>
            <a:noFill/>
          </a:ln>
        </p:spPr>
      </p:pic>
      <p:sp>
        <p:nvSpPr>
          <p:cNvPr id="14" name="Rectangular Callout 14351">
            <a:extLst>
              <a:ext uri="{FF2B5EF4-FFF2-40B4-BE49-F238E27FC236}">
                <a16:creationId xmlns:a16="http://schemas.microsoft.com/office/drawing/2014/main" id="{D009179A-446E-03B9-5458-AFD215B1C1D4}"/>
              </a:ext>
            </a:extLst>
          </p:cNvPr>
          <p:cNvSpPr/>
          <p:nvPr/>
        </p:nvSpPr>
        <p:spPr>
          <a:xfrm>
            <a:off x="6372201" y="2995720"/>
            <a:ext cx="2664296" cy="1952293"/>
          </a:xfrm>
          <a:prstGeom prst="wedgeRectCallout">
            <a:avLst>
              <a:gd name="adj1" fmla="val -81770"/>
              <a:gd name="adj2" fmla="val -1521"/>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spcAft>
                <a:spcPts val="1800"/>
              </a:spcAft>
            </a:pPr>
            <a:r>
              <a:rPr lang="en-GB"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The QA Panel is a strong example of co-production in action.  We work together as a multi-disciplinary team to discover the learning opportunities we can share</a:t>
            </a:r>
            <a:endParaRPr lang="en-GB" sz="1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919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89D13-5D7A-DB08-928C-099F3EE3FDEB}"/>
              </a:ext>
            </a:extLst>
          </p:cNvPr>
          <p:cNvSpPr>
            <a:spLocks noGrp="1"/>
          </p:cNvSpPr>
          <p:nvPr>
            <p:ph idx="1"/>
          </p:nvPr>
        </p:nvSpPr>
        <p:spPr/>
        <p:txBody>
          <a:bodyPr/>
          <a:lstStyle/>
          <a:p>
            <a:pPr marL="0" indent="0"/>
            <a:r>
              <a:rPr lang="en-GB" sz="1800" i="1" dirty="0">
                <a:effectLst/>
                <a:latin typeface="Calibri" panose="020F0502020204030204" pitchFamily="34" charset="0"/>
                <a:ea typeface="Times New Roman" panose="02020603050405020304" pitchFamily="18" charset="0"/>
              </a:rPr>
              <a:t>“I was more than happy to contribute  to record the key people and moments in my sister's life,  particularly in the beginning, i.e., her upbringing, and at the end of her life, the care and clinical support, and  to help anyone else faced with similar challenges maximise their life chances.</a:t>
            </a:r>
            <a:endParaRPr lang="en-GB" sz="1800" i="1" dirty="0">
              <a:effectLst/>
              <a:latin typeface="Calibri" panose="020F0502020204030204" pitchFamily="34" charset="0"/>
              <a:ea typeface="Calibri" panose="020F0502020204030204" pitchFamily="34" charset="0"/>
            </a:endParaRPr>
          </a:p>
          <a:p>
            <a:pPr marL="0" indent="0"/>
            <a:endParaRPr lang="en-GB" sz="1800" i="1" dirty="0">
              <a:effectLst/>
              <a:latin typeface="Calibri" panose="020F0502020204030204" pitchFamily="34" charset="0"/>
              <a:ea typeface="Calibri" panose="020F0502020204030204" pitchFamily="34" charset="0"/>
            </a:endParaRPr>
          </a:p>
          <a:p>
            <a:pPr marL="0" indent="0"/>
            <a:r>
              <a:rPr lang="en-GB" sz="1800" i="1" dirty="0">
                <a:effectLst/>
                <a:latin typeface="Calibri" panose="020F0502020204030204" pitchFamily="34" charset="0"/>
                <a:ea typeface="Times New Roman" panose="02020603050405020304" pitchFamily="18" charset="0"/>
              </a:rPr>
              <a:t>I found the reviewer’s  approach very helpful in terms of care, empathy and understanding and not overbearing nor invasive. </a:t>
            </a:r>
          </a:p>
          <a:p>
            <a:pPr>
              <a:buFont typeface="Arial" panose="020B0604020202020204" pitchFamily="34" charset="0"/>
              <a:buChar char="•"/>
            </a:pPr>
            <a:endParaRPr lang="en-GB" sz="1800" i="1" dirty="0">
              <a:latin typeface="Calibri" panose="020F0502020204030204" pitchFamily="34" charset="0"/>
              <a:ea typeface="Times New Roman" panose="02020603050405020304" pitchFamily="18" charset="0"/>
            </a:endParaRPr>
          </a:p>
          <a:p>
            <a:pPr marL="0" indent="0"/>
            <a:r>
              <a:rPr lang="en-GB" sz="1800" i="1" dirty="0">
                <a:effectLst/>
                <a:latin typeface="Calibri" panose="020F0502020204030204" pitchFamily="34" charset="0"/>
                <a:ea typeface="Times New Roman" panose="02020603050405020304" pitchFamily="18" charset="0"/>
              </a:rPr>
              <a:t>I also found the process helpful personally as it encouraged me to reflect on my sister’s life and celebrate all those positive moments and contributions from others along the way.”</a:t>
            </a:r>
            <a:endParaRPr lang="en-GB" sz="1800" i="1" dirty="0">
              <a:effectLst/>
              <a:latin typeface="Calibri" panose="020F0502020204030204" pitchFamily="34" charset="0"/>
              <a:ea typeface="Calibri" panose="020F0502020204030204" pitchFamily="34" charset="0"/>
            </a:endParaRPr>
          </a:p>
          <a:p>
            <a:endParaRPr lang="en-GB" dirty="0"/>
          </a:p>
        </p:txBody>
      </p:sp>
      <p:sp>
        <p:nvSpPr>
          <p:cNvPr id="3" name="Title 2">
            <a:extLst>
              <a:ext uri="{FF2B5EF4-FFF2-40B4-BE49-F238E27FC236}">
                <a16:creationId xmlns:a16="http://schemas.microsoft.com/office/drawing/2014/main" id="{E62F066A-0738-CA50-A541-6D894582330C}"/>
              </a:ext>
            </a:extLst>
          </p:cNvPr>
          <p:cNvSpPr>
            <a:spLocks noGrp="1"/>
          </p:cNvSpPr>
          <p:nvPr>
            <p:ph type="title"/>
          </p:nvPr>
        </p:nvSpPr>
        <p:spPr/>
        <p:txBody>
          <a:bodyPr/>
          <a:lstStyle/>
          <a:p>
            <a:r>
              <a:rPr lang="en-GB" dirty="0"/>
              <a:t>A Family Carers Perspective</a:t>
            </a:r>
          </a:p>
        </p:txBody>
      </p:sp>
      <p:sp>
        <p:nvSpPr>
          <p:cNvPr id="4" name="Slide Number Placeholder 3">
            <a:extLst>
              <a:ext uri="{FF2B5EF4-FFF2-40B4-BE49-F238E27FC236}">
                <a16:creationId xmlns:a16="http://schemas.microsoft.com/office/drawing/2014/main" id="{6330EBA8-1585-0FEF-8C1A-31E64A5109A8}"/>
              </a:ext>
            </a:extLst>
          </p:cNvPr>
          <p:cNvSpPr>
            <a:spLocks noGrp="1"/>
          </p:cNvSpPr>
          <p:nvPr>
            <p:ph type="sldNum" sz="quarter" idx="10"/>
          </p:nvPr>
        </p:nvSpPr>
        <p:spPr/>
        <p:txBody>
          <a:bodyPr/>
          <a:lstStyle/>
          <a:p>
            <a:fld id="{A6C719F5-27D9-AE4E-A696-60AA9607DDE4}" type="slidenum">
              <a:rPr lang="en-US" smtClean="0"/>
              <a:pPr/>
              <a:t>43</a:t>
            </a:fld>
            <a:endParaRPr lang="en-US" dirty="0"/>
          </a:p>
        </p:txBody>
      </p:sp>
    </p:spTree>
    <p:extLst>
      <p:ext uri="{BB962C8B-B14F-4D97-AF65-F5344CB8AC3E}">
        <p14:creationId xmlns:p14="http://schemas.microsoft.com/office/powerpoint/2010/main" val="3331765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C14597-36CE-4AE6-E284-4D392FB876B5}"/>
              </a:ext>
            </a:extLst>
          </p:cNvPr>
          <p:cNvSpPr>
            <a:spLocks noGrp="1"/>
          </p:cNvSpPr>
          <p:nvPr>
            <p:ph idx="1"/>
          </p:nvPr>
        </p:nvSpPr>
        <p:spPr>
          <a:xfrm>
            <a:off x="2555776" y="1131589"/>
            <a:ext cx="5688632" cy="3438381"/>
          </a:xfrm>
        </p:spPr>
        <p:txBody>
          <a:bodyPr anchor="ctr">
            <a:normAutofit/>
          </a:bodyPr>
          <a:lstStyle/>
          <a:p>
            <a:pPr marL="0" indent="0"/>
            <a:r>
              <a:rPr lang="en-GB" sz="1400" i="1" dirty="0">
                <a:solidFill>
                  <a:srgbClr val="000000"/>
                </a:solidFill>
                <a:effectLst/>
                <a:latin typeface="Calibri" panose="020F0502020204030204" pitchFamily="34" charset="0"/>
                <a:ea typeface="Times New Roman" panose="02020603050405020304" pitchFamily="18" charset="0"/>
              </a:rPr>
              <a:t>“It is a privilege to work with people with lived experience, bereaved families, voluntary sector organisations, commissioners, health and care providers to make local services better and influence national services to improve the quality of life for people with a learning disability and autistic people. Completing reviews can sometimes be upsetting,  especially when people in the health and social care system are unaware of the LeDeR programme, it's aims and their roles in relation to those. However, it is uplifting when actions are implemented and recommendations acted on to improve care, reduce health inequalities and prevent premature death of people with learning disabilities and autistic people. My favourite part of the process is talking with family and friends who knew the person well and appreciate the opportunity to discuss the life, and circumstances leading to the death, of their loved ones.” </a:t>
            </a:r>
          </a:p>
          <a:p>
            <a:pPr marL="0" indent="0"/>
            <a:r>
              <a:rPr lang="en-GB" sz="1400" b="1" dirty="0">
                <a:solidFill>
                  <a:srgbClr val="000000"/>
                </a:solidFill>
                <a:latin typeface="Calibri" panose="020F0502020204030204" pitchFamily="34" charset="0"/>
              </a:rPr>
              <a:t>Deborah Livingstone - Senior Reviewer LeDeR</a:t>
            </a:r>
            <a:endParaRPr lang="en-GB" sz="1400" b="1" dirty="0"/>
          </a:p>
        </p:txBody>
      </p:sp>
      <p:sp>
        <p:nvSpPr>
          <p:cNvPr id="3" name="Title 2">
            <a:extLst>
              <a:ext uri="{FF2B5EF4-FFF2-40B4-BE49-F238E27FC236}">
                <a16:creationId xmlns:a16="http://schemas.microsoft.com/office/drawing/2014/main" id="{337947ED-4A8F-B1CB-2399-048D1198777E}"/>
              </a:ext>
            </a:extLst>
          </p:cNvPr>
          <p:cNvSpPr>
            <a:spLocks noGrp="1"/>
          </p:cNvSpPr>
          <p:nvPr>
            <p:ph type="title"/>
          </p:nvPr>
        </p:nvSpPr>
        <p:spPr/>
        <p:txBody>
          <a:bodyPr/>
          <a:lstStyle/>
          <a:p>
            <a:r>
              <a:rPr lang="en-GB" dirty="0"/>
              <a:t>A Reviewer’s Perspective</a:t>
            </a:r>
          </a:p>
        </p:txBody>
      </p:sp>
      <p:sp>
        <p:nvSpPr>
          <p:cNvPr id="4" name="Slide Number Placeholder 3">
            <a:extLst>
              <a:ext uri="{FF2B5EF4-FFF2-40B4-BE49-F238E27FC236}">
                <a16:creationId xmlns:a16="http://schemas.microsoft.com/office/drawing/2014/main" id="{035435BA-C8EA-3FC2-2035-C3E48DB4ABFB}"/>
              </a:ext>
            </a:extLst>
          </p:cNvPr>
          <p:cNvSpPr>
            <a:spLocks noGrp="1"/>
          </p:cNvSpPr>
          <p:nvPr>
            <p:ph type="sldNum" sz="quarter" idx="10"/>
          </p:nvPr>
        </p:nvSpPr>
        <p:spPr/>
        <p:txBody>
          <a:bodyPr/>
          <a:lstStyle/>
          <a:p>
            <a:fld id="{A6C719F5-27D9-AE4E-A696-60AA9607DDE4}" type="slidenum">
              <a:rPr lang="en-US" smtClean="0"/>
              <a:pPr/>
              <a:t>44</a:t>
            </a:fld>
            <a:endParaRPr lang="en-US" dirty="0"/>
          </a:p>
        </p:txBody>
      </p:sp>
      <p:pic>
        <p:nvPicPr>
          <p:cNvPr id="7" name="Picture 6" descr="A person with blonde hair&#10;&#10;Description automatically generated with low confidence">
            <a:extLst>
              <a:ext uri="{FF2B5EF4-FFF2-40B4-BE49-F238E27FC236}">
                <a16:creationId xmlns:a16="http://schemas.microsoft.com/office/drawing/2014/main" id="{EEC0CA6A-624F-0388-CEB8-692E2970C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275606"/>
            <a:ext cx="1586855" cy="1899211"/>
          </a:xfrm>
          <a:prstGeom prst="rect">
            <a:avLst/>
          </a:prstGeom>
        </p:spPr>
      </p:pic>
    </p:spTree>
    <p:extLst>
      <p:ext uri="{BB962C8B-B14F-4D97-AF65-F5344CB8AC3E}">
        <p14:creationId xmlns:p14="http://schemas.microsoft.com/office/powerpoint/2010/main" val="1613343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up of a person&#10;&#10;Description automatically generated">
            <a:extLst>
              <a:ext uri="{FF2B5EF4-FFF2-40B4-BE49-F238E27FC236}">
                <a16:creationId xmlns:a16="http://schemas.microsoft.com/office/drawing/2014/main" id="{3170F4AE-4B41-CCF9-68F5-A072D8ECCF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934095"/>
            <a:ext cx="914400" cy="914400"/>
          </a:xfrm>
        </p:spPr>
      </p:pic>
      <p:sp>
        <p:nvSpPr>
          <p:cNvPr id="3" name="Title 2">
            <a:extLst>
              <a:ext uri="{FF2B5EF4-FFF2-40B4-BE49-F238E27FC236}">
                <a16:creationId xmlns:a16="http://schemas.microsoft.com/office/drawing/2014/main" id="{D15BC854-8699-53DB-B9E4-A7DFE7A623A2}"/>
              </a:ext>
            </a:extLst>
          </p:cNvPr>
          <p:cNvSpPr>
            <a:spLocks noGrp="1"/>
          </p:cNvSpPr>
          <p:nvPr>
            <p:ph type="title"/>
          </p:nvPr>
        </p:nvSpPr>
        <p:spPr/>
        <p:txBody>
          <a:bodyPr/>
          <a:lstStyle/>
          <a:p>
            <a:r>
              <a:rPr lang="en-GB" dirty="0"/>
              <a:t>A Reviewer’s Perspective</a:t>
            </a:r>
          </a:p>
        </p:txBody>
      </p:sp>
      <p:sp>
        <p:nvSpPr>
          <p:cNvPr id="4" name="Slide Number Placeholder 3">
            <a:extLst>
              <a:ext uri="{FF2B5EF4-FFF2-40B4-BE49-F238E27FC236}">
                <a16:creationId xmlns:a16="http://schemas.microsoft.com/office/drawing/2014/main" id="{9AAC9BC3-B79D-ED56-5925-D0C608CDC04C}"/>
              </a:ext>
            </a:extLst>
          </p:cNvPr>
          <p:cNvSpPr>
            <a:spLocks noGrp="1"/>
          </p:cNvSpPr>
          <p:nvPr>
            <p:ph type="sldNum" sz="quarter" idx="10"/>
          </p:nvPr>
        </p:nvSpPr>
        <p:spPr/>
        <p:txBody>
          <a:bodyPr/>
          <a:lstStyle/>
          <a:p>
            <a:fld id="{A6C719F5-27D9-AE4E-A696-60AA9607DDE4}" type="slidenum">
              <a:rPr lang="en-US" smtClean="0"/>
              <a:pPr/>
              <a:t>45</a:t>
            </a:fld>
            <a:endParaRPr lang="en-US" dirty="0"/>
          </a:p>
        </p:txBody>
      </p:sp>
      <p:sp>
        <p:nvSpPr>
          <p:cNvPr id="6" name="TextBox 5">
            <a:extLst>
              <a:ext uri="{FF2B5EF4-FFF2-40B4-BE49-F238E27FC236}">
                <a16:creationId xmlns:a16="http://schemas.microsoft.com/office/drawing/2014/main" id="{1299B9D9-61A4-4008-2296-E8E2C54B7E6B}"/>
              </a:ext>
            </a:extLst>
          </p:cNvPr>
          <p:cNvSpPr txBox="1"/>
          <p:nvPr/>
        </p:nvSpPr>
        <p:spPr>
          <a:xfrm>
            <a:off x="1835696" y="1131590"/>
            <a:ext cx="6462464" cy="3539430"/>
          </a:xfrm>
          <a:prstGeom prst="rect">
            <a:avLst/>
          </a:prstGeom>
          <a:noFill/>
        </p:spPr>
        <p:txBody>
          <a:bodyPr wrap="square" anchor="ctr">
            <a:spAutoFit/>
          </a:bodyPr>
          <a:lstStyle/>
          <a:p>
            <a:r>
              <a:rPr lang="en-GB" sz="1400" i="1" dirty="0">
                <a:solidFill>
                  <a:srgbClr val="000000"/>
                </a:solidFill>
                <a:effectLst/>
                <a:latin typeface="Calibri" panose="020F0502020204030204" pitchFamily="34" charset="0"/>
                <a:ea typeface="Times New Roman" panose="02020603050405020304" pitchFamily="18" charset="0"/>
              </a:rPr>
              <a:t>“I have been a LeDeR Reviewer now for over three years and during that time I am pleased to say that I have seen some real positive changes within the health and social care system, as a result of the learning that we have all achieved locally, through the LeDeR and Learning into Action process.</a:t>
            </a:r>
            <a:endParaRPr lang="en-GB" sz="1400" i="1" dirty="0">
              <a:effectLst/>
              <a:latin typeface="Calibri" panose="020F0502020204030204" pitchFamily="34" charset="0"/>
              <a:ea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rPr>
              <a:t> </a:t>
            </a:r>
            <a:endParaRPr lang="en-GB" sz="1400" i="1" dirty="0">
              <a:effectLst/>
              <a:latin typeface="Calibri" panose="020F0502020204030204" pitchFamily="34" charset="0"/>
              <a:ea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rPr>
              <a:t>Many local providers that I have visited have been very receptive to being involved in the process of conducting a review and are also equally keen to enhance the service they are able to provide within their own service, to the Learning Disability and Autism community.</a:t>
            </a:r>
            <a:endParaRPr lang="en-GB" sz="1400" i="1" dirty="0">
              <a:effectLst/>
              <a:latin typeface="Calibri" panose="020F0502020204030204" pitchFamily="34" charset="0"/>
              <a:ea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rPr>
              <a:t> </a:t>
            </a:r>
            <a:endParaRPr lang="en-GB" sz="1400" i="1" dirty="0">
              <a:effectLst/>
              <a:latin typeface="Calibri" panose="020F0502020204030204" pitchFamily="34" charset="0"/>
              <a:ea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rPr>
              <a:t>There is still more to do to bring the good standards that we all want to see being delivered across the whole of the county, to ensure that individuals from the learning disability and autism community, can access health and social care services, and are therefore able to lead their best life possible.”</a:t>
            </a:r>
          </a:p>
          <a:p>
            <a:endParaRPr lang="en-GB" sz="1400" b="1" dirty="0">
              <a:solidFill>
                <a:srgbClr val="000000"/>
              </a:solidFill>
              <a:latin typeface="Calibri" panose="020F0502020204030204" pitchFamily="34" charset="0"/>
            </a:endParaRPr>
          </a:p>
          <a:p>
            <a:r>
              <a:rPr lang="en-GB" sz="1400" b="1" dirty="0">
                <a:solidFill>
                  <a:srgbClr val="000000"/>
                </a:solidFill>
                <a:latin typeface="Calibri" panose="020F0502020204030204" pitchFamily="34" charset="0"/>
              </a:rPr>
              <a:t>Paul Yeatman – Senior LeDeR Reviewer</a:t>
            </a:r>
            <a:endParaRPr lang="en-GB" sz="1400" b="1" dirty="0"/>
          </a:p>
        </p:txBody>
      </p:sp>
    </p:spTree>
    <p:extLst>
      <p:ext uri="{BB962C8B-B14F-4D97-AF65-F5344CB8AC3E}">
        <p14:creationId xmlns:p14="http://schemas.microsoft.com/office/powerpoint/2010/main" val="2662264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6249CC-D464-07CD-3074-FCF23A0093B4}"/>
              </a:ext>
            </a:extLst>
          </p:cNvPr>
          <p:cNvSpPr>
            <a:spLocks noGrp="1"/>
          </p:cNvSpPr>
          <p:nvPr>
            <p:ph idx="1"/>
          </p:nvPr>
        </p:nvSpPr>
        <p:spPr>
          <a:xfrm>
            <a:off x="107504" y="555526"/>
            <a:ext cx="8856984" cy="4014446"/>
          </a:xfrm>
        </p:spPr>
        <p:txBody>
          <a:bodyPr>
            <a:normAutofit fontScale="85000" lnSpcReduction="20000"/>
          </a:bodyPr>
          <a:lstStyle/>
          <a:p>
            <a:pPr algn="just">
              <a:buFont typeface="Arial" panose="020B0604020202020204" pitchFamily="34" charset="0"/>
              <a:buChar char="•"/>
            </a:pPr>
            <a:r>
              <a:rPr lang="en-GB" sz="1700" dirty="0">
                <a:hlinkClick r:id="rId2"/>
              </a:rPr>
              <a:t>Learning from Lives and Deaths - people with a learning disability and autistic people (LeDeR) - King's College London (kcl.ac.uk </a:t>
            </a:r>
            <a:r>
              <a:rPr lang="en-GB" sz="1700" dirty="0"/>
              <a:t> - watch  how LeDeR works video by the Staying Alive and Well Group - </a:t>
            </a:r>
          </a:p>
          <a:p>
            <a:pPr algn="just">
              <a:buFont typeface="Arial" panose="020B0604020202020204" pitchFamily="34" charset="0"/>
              <a:buChar char="•"/>
            </a:pPr>
            <a:endParaRPr lang="en-GB" sz="1700" dirty="0"/>
          </a:p>
          <a:p>
            <a:pPr algn="just">
              <a:buFont typeface="Arial" panose="020B0604020202020204" pitchFamily="34" charset="0"/>
              <a:buChar char="•"/>
            </a:pPr>
            <a:r>
              <a:rPr lang="en-GB" sz="1700" dirty="0">
                <a:hlinkClick r:id="rId3"/>
              </a:rPr>
              <a:t>https://leder.nhs.uk/resources/action-from-learning-reports</a:t>
            </a:r>
            <a:endParaRPr lang="en-GB" sz="1700" dirty="0"/>
          </a:p>
          <a:p>
            <a:pPr algn="just">
              <a:buFont typeface="Arial" panose="020B0604020202020204" pitchFamily="34" charset="0"/>
              <a:buChar char="•"/>
            </a:pPr>
            <a:endParaRPr lang="en-GB" sz="1700" dirty="0"/>
          </a:p>
          <a:p>
            <a:pPr algn="just">
              <a:lnSpc>
                <a:spcPct val="107000"/>
              </a:lnSpc>
              <a:spcAft>
                <a:spcPts val="800"/>
              </a:spcAft>
              <a:buFont typeface="Arial" panose="020B0604020202020204" pitchFamily="34" charset="0"/>
              <a:buChar char="•"/>
            </a:pPr>
            <a:r>
              <a:rPr lang="en-GB" sz="17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latest-leder-take-home-facts-infographic-format.pdf (kcl.ac.uk)</a:t>
            </a:r>
            <a:endParaRPr lang="en-GB" sz="17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Char char="•"/>
            </a:pPr>
            <a:r>
              <a:rPr lang="en-GB" sz="1700" dirty="0">
                <a:hlinkClick r:id="rId5"/>
              </a:rPr>
              <a:t>The orange part - Could more people with a learning disability have lived longer? – YouTube</a:t>
            </a:r>
            <a:endParaRPr lang="en-GB" sz="1700" dirty="0"/>
          </a:p>
          <a:p>
            <a:pPr algn="just">
              <a:lnSpc>
                <a:spcPct val="107000"/>
              </a:lnSpc>
              <a:spcAft>
                <a:spcPts val="800"/>
              </a:spcAft>
              <a:buFont typeface="Arial" panose="020B0604020202020204" pitchFamily="34" charset="0"/>
              <a:buChar char="•"/>
            </a:pPr>
            <a:r>
              <a:rPr lang="en-GB" sz="1400" dirty="0">
                <a:hlinkClick r:id="rId6"/>
              </a:rPr>
              <a:t>LeDeR - Resource Bank</a:t>
            </a:r>
            <a:endParaRPr lang="en-GB" sz="1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Char char="•"/>
            </a:pPr>
            <a:r>
              <a:rPr lang="en-GB" sz="17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Learning from Lives and Deaths - people with a learning disability and autistic people (LeDeR) - King's College London (kcl.ac.uk)</a:t>
            </a:r>
            <a:endParaRPr lang="en-GB" sz="17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Char char="•"/>
            </a:pPr>
            <a:r>
              <a:rPr lang="en-GB" sz="1700" dirty="0">
                <a:hlinkClick r:id="rId7"/>
              </a:rPr>
              <a:t>LeDeR - LeDeR policy</a:t>
            </a:r>
            <a:endParaRPr lang="en-GB" sz="1700" dirty="0"/>
          </a:p>
          <a:p>
            <a:pPr algn="just">
              <a:lnSpc>
                <a:spcPct val="107000"/>
              </a:lnSpc>
              <a:spcAft>
                <a:spcPts val="800"/>
              </a:spcAft>
              <a:buFont typeface="Arial" panose="020B0604020202020204" pitchFamily="34" charset="0"/>
              <a:buChar char="•"/>
            </a:pPr>
            <a:r>
              <a:rPr lang="en-GB" sz="1700" dirty="0">
                <a:hlinkClick r:id="rId8"/>
              </a:rPr>
              <a:t>Learning from Deaths Review Gloucestershire (LeDeR) : NHS Gloucestershire ICB (nhsglos.nhs.uk)</a:t>
            </a:r>
            <a:endParaRPr lang="en-GB" sz="1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700" dirty="0"/>
          </a:p>
          <a:p>
            <a:endParaRPr lang="en-GB" sz="1400" dirty="0"/>
          </a:p>
          <a:p>
            <a:endParaRPr lang="en-GB" sz="1400" dirty="0"/>
          </a:p>
          <a:p>
            <a:r>
              <a:rPr lang="en-GB" sz="1400" dirty="0"/>
              <a:t> </a:t>
            </a:r>
          </a:p>
        </p:txBody>
      </p:sp>
      <p:sp>
        <p:nvSpPr>
          <p:cNvPr id="3" name="Title 2">
            <a:extLst>
              <a:ext uri="{FF2B5EF4-FFF2-40B4-BE49-F238E27FC236}">
                <a16:creationId xmlns:a16="http://schemas.microsoft.com/office/drawing/2014/main" id="{1B3A06FD-2DD6-5182-5335-41ED4441211F}"/>
              </a:ext>
            </a:extLst>
          </p:cNvPr>
          <p:cNvSpPr>
            <a:spLocks noGrp="1"/>
          </p:cNvSpPr>
          <p:nvPr>
            <p:ph type="title"/>
          </p:nvPr>
        </p:nvSpPr>
        <p:spPr>
          <a:xfrm>
            <a:off x="107504" y="-3545"/>
            <a:ext cx="8928992" cy="577073"/>
          </a:xfrm>
        </p:spPr>
        <p:txBody>
          <a:bodyPr/>
          <a:lstStyle/>
          <a:p>
            <a:r>
              <a:rPr lang="en-GB" dirty="0"/>
              <a:t>Useful Resources</a:t>
            </a:r>
          </a:p>
        </p:txBody>
      </p:sp>
      <p:sp>
        <p:nvSpPr>
          <p:cNvPr id="4" name="Slide Number Placeholder 3">
            <a:extLst>
              <a:ext uri="{FF2B5EF4-FFF2-40B4-BE49-F238E27FC236}">
                <a16:creationId xmlns:a16="http://schemas.microsoft.com/office/drawing/2014/main" id="{1655FF05-53B4-36EA-F87A-7AB285E0A73F}"/>
              </a:ext>
            </a:extLst>
          </p:cNvPr>
          <p:cNvSpPr>
            <a:spLocks noGrp="1"/>
          </p:cNvSpPr>
          <p:nvPr>
            <p:ph type="sldNum" sz="quarter" idx="10"/>
          </p:nvPr>
        </p:nvSpPr>
        <p:spPr/>
        <p:txBody>
          <a:bodyPr/>
          <a:lstStyle/>
          <a:p>
            <a:fld id="{A6C719F5-27D9-AE4E-A696-60AA9607DDE4}" type="slidenum">
              <a:rPr lang="en-US" smtClean="0"/>
              <a:pPr/>
              <a:t>46</a:t>
            </a:fld>
            <a:endParaRPr lang="en-US" dirty="0"/>
          </a:p>
        </p:txBody>
      </p:sp>
    </p:spTree>
    <p:extLst>
      <p:ext uri="{BB962C8B-B14F-4D97-AF65-F5344CB8AC3E}">
        <p14:creationId xmlns:p14="http://schemas.microsoft.com/office/powerpoint/2010/main" val="2089547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otter's 8-Step Change Model - Expert Program Management">
            <a:extLst>
              <a:ext uri="{FF2B5EF4-FFF2-40B4-BE49-F238E27FC236}">
                <a16:creationId xmlns:a16="http://schemas.microsoft.com/office/drawing/2014/main" id="{6A81D176-20E6-F8B4-07B2-27BB57A2F40C}"/>
              </a:ext>
            </a:extLst>
          </p:cNvPr>
          <p:cNvPicPr>
            <a:picLocks noChangeAspect="1"/>
          </p:cNvPicPr>
          <p:nvPr/>
        </p:nvPicPr>
        <p:blipFill rotWithShape="1">
          <a:blip r:embed="rId3">
            <a:extLst>
              <a:ext uri="{28A0092B-C50C-407E-A947-70E740481C1C}">
                <a14:useLocalDpi xmlns:a14="http://schemas.microsoft.com/office/drawing/2010/main" val="0"/>
              </a:ext>
            </a:extLst>
          </a:blip>
          <a:srcRect b="5811"/>
          <a:stretch/>
        </p:blipFill>
        <p:spPr bwMode="auto">
          <a:xfrm>
            <a:off x="0" y="802103"/>
            <a:ext cx="4743450" cy="3672408"/>
          </a:xfrm>
          <a:prstGeom prst="rect">
            <a:avLst/>
          </a:prstGeom>
          <a:noFill/>
          <a:ln>
            <a:solidFill>
              <a:schemeClr val="tx1"/>
            </a:solidFill>
          </a:ln>
        </p:spPr>
      </p:pic>
      <p:sp>
        <p:nvSpPr>
          <p:cNvPr id="13" name="Arrow: Left 12">
            <a:extLst>
              <a:ext uri="{FF2B5EF4-FFF2-40B4-BE49-F238E27FC236}">
                <a16:creationId xmlns:a16="http://schemas.microsoft.com/office/drawing/2014/main" id="{18D700AF-F135-3E02-A086-625DBC29B169}"/>
              </a:ext>
            </a:extLst>
          </p:cNvPr>
          <p:cNvSpPr/>
          <p:nvPr/>
        </p:nvSpPr>
        <p:spPr>
          <a:xfrm>
            <a:off x="4693568" y="1370011"/>
            <a:ext cx="4450431" cy="548394"/>
          </a:xfrm>
          <a:prstGeom prst="leftArrow">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dirty="0">
                <a:latin typeface="Arial" panose="020B0604020202020204" pitchFamily="34" charset="0"/>
                <a:cs typeface="Arial" panose="020B0604020202020204" pitchFamily="34" charset="0"/>
              </a:rPr>
              <a:t>50% felt the workforce had the right skills to deliver change</a:t>
            </a:r>
          </a:p>
        </p:txBody>
      </p:sp>
      <p:sp>
        <p:nvSpPr>
          <p:cNvPr id="12" name="Arrow: Left 11">
            <a:extLst>
              <a:ext uri="{FF2B5EF4-FFF2-40B4-BE49-F238E27FC236}">
                <a16:creationId xmlns:a16="http://schemas.microsoft.com/office/drawing/2014/main" id="{1465A087-4DD4-C318-DEAB-212549821A14}"/>
              </a:ext>
            </a:extLst>
          </p:cNvPr>
          <p:cNvSpPr/>
          <p:nvPr/>
        </p:nvSpPr>
        <p:spPr>
          <a:xfrm>
            <a:off x="4510336" y="1735324"/>
            <a:ext cx="4633664" cy="548394"/>
          </a:xfrm>
          <a:prstGeom prst="leftArrow">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dirty="0">
                <a:latin typeface="Arial" panose="020B0604020202020204" pitchFamily="34" charset="0"/>
                <a:cs typeface="Arial" panose="020B0604020202020204" pitchFamily="34" charset="0"/>
              </a:rPr>
              <a:t>100% felt the programme had managed to sustain momentum</a:t>
            </a:r>
          </a:p>
        </p:txBody>
      </p:sp>
      <p:sp>
        <p:nvSpPr>
          <p:cNvPr id="11" name="Arrow: Left 10">
            <a:extLst>
              <a:ext uri="{FF2B5EF4-FFF2-40B4-BE49-F238E27FC236}">
                <a16:creationId xmlns:a16="http://schemas.microsoft.com/office/drawing/2014/main" id="{EB79CB27-DDD0-D4D4-7392-74BEAC3F2947}"/>
              </a:ext>
            </a:extLst>
          </p:cNvPr>
          <p:cNvSpPr/>
          <p:nvPr/>
        </p:nvSpPr>
        <p:spPr>
          <a:xfrm>
            <a:off x="4296088" y="2067694"/>
            <a:ext cx="4847912" cy="548394"/>
          </a:xfrm>
          <a:prstGeom prst="leftArrow">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300" dirty="0">
                <a:latin typeface="Arial" panose="020B0604020202020204" pitchFamily="34" charset="0"/>
                <a:cs typeface="Arial" panose="020B0604020202020204" pitchFamily="34" charset="0"/>
              </a:rPr>
              <a:t>80% felt the programme had achieved some short term wins</a:t>
            </a:r>
          </a:p>
        </p:txBody>
      </p:sp>
      <p:sp>
        <p:nvSpPr>
          <p:cNvPr id="10" name="Arrow: Left 9">
            <a:extLst>
              <a:ext uri="{FF2B5EF4-FFF2-40B4-BE49-F238E27FC236}">
                <a16:creationId xmlns:a16="http://schemas.microsoft.com/office/drawing/2014/main" id="{B7DC3BF4-77AC-15E9-9F25-930C05345FDD}"/>
              </a:ext>
            </a:extLst>
          </p:cNvPr>
          <p:cNvSpPr/>
          <p:nvPr/>
        </p:nvSpPr>
        <p:spPr>
          <a:xfrm>
            <a:off x="4012319" y="2362646"/>
            <a:ext cx="5131681" cy="713160"/>
          </a:xfrm>
          <a:prstGeom prst="leftArrow">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dirty="0">
                <a:latin typeface="Arial" panose="020B0604020202020204" pitchFamily="34" charset="0"/>
                <a:cs typeface="Arial" panose="020B0604020202020204" pitchFamily="34" charset="0"/>
              </a:rPr>
              <a:t>Only 40% felt the programme had engaged and enabled the whole system in taking learning forward</a:t>
            </a:r>
          </a:p>
        </p:txBody>
      </p:sp>
      <p:sp>
        <p:nvSpPr>
          <p:cNvPr id="8" name="Arrow: Left 7">
            <a:extLst>
              <a:ext uri="{FF2B5EF4-FFF2-40B4-BE49-F238E27FC236}">
                <a16:creationId xmlns:a16="http://schemas.microsoft.com/office/drawing/2014/main" id="{E9549F3A-1306-6CE1-E162-C987B8450DD9}"/>
              </a:ext>
            </a:extLst>
          </p:cNvPr>
          <p:cNvSpPr/>
          <p:nvPr/>
        </p:nvSpPr>
        <p:spPr>
          <a:xfrm>
            <a:off x="3563888" y="3153315"/>
            <a:ext cx="5580112" cy="54839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latin typeface="Arial" panose="020B0604020202020204" pitchFamily="34" charset="0"/>
                <a:cs typeface="Arial" panose="020B0604020202020204" pitchFamily="34" charset="0"/>
              </a:rPr>
              <a:t>90% of respondents felt the programme had a clear vision</a:t>
            </a:r>
          </a:p>
        </p:txBody>
      </p:sp>
      <p:sp>
        <p:nvSpPr>
          <p:cNvPr id="2" name="Title 1">
            <a:extLst>
              <a:ext uri="{FF2B5EF4-FFF2-40B4-BE49-F238E27FC236}">
                <a16:creationId xmlns:a16="http://schemas.microsoft.com/office/drawing/2014/main" id="{A149A723-976D-CC3D-4D03-BF9760B50BEC}"/>
              </a:ext>
            </a:extLst>
          </p:cNvPr>
          <p:cNvSpPr>
            <a:spLocks noGrp="1"/>
          </p:cNvSpPr>
          <p:nvPr>
            <p:ph type="title"/>
          </p:nvPr>
        </p:nvSpPr>
        <p:spPr>
          <a:xfrm>
            <a:off x="107504" y="-539"/>
            <a:ext cx="8805664" cy="628073"/>
          </a:xfrm>
        </p:spPr>
        <p:txBody>
          <a:bodyPr/>
          <a:lstStyle/>
          <a:p>
            <a:r>
              <a:rPr lang="en-GB" dirty="0">
                <a:solidFill>
                  <a:schemeClr val="tx2"/>
                </a:solidFill>
              </a:rPr>
              <a:t>Research project – Summer 2022</a:t>
            </a:r>
          </a:p>
        </p:txBody>
      </p:sp>
      <p:sp>
        <p:nvSpPr>
          <p:cNvPr id="4" name="Slide Number Placeholder 3">
            <a:extLst>
              <a:ext uri="{FF2B5EF4-FFF2-40B4-BE49-F238E27FC236}">
                <a16:creationId xmlns:a16="http://schemas.microsoft.com/office/drawing/2014/main" id="{59E46456-4212-5758-5310-259097FB13A9}"/>
              </a:ext>
            </a:extLst>
          </p:cNvPr>
          <p:cNvSpPr>
            <a:spLocks noGrp="1"/>
          </p:cNvSpPr>
          <p:nvPr>
            <p:ph type="sldNum" sz="quarter" idx="10"/>
          </p:nvPr>
        </p:nvSpPr>
        <p:spPr/>
        <p:txBody>
          <a:bodyPr/>
          <a:lstStyle/>
          <a:p>
            <a:fld id="{888C7B6D-059F-7047-97E8-91D473D6AC17}" type="slidenum">
              <a:rPr lang="en-US" smtClean="0"/>
              <a:pPr/>
              <a:t>47</a:t>
            </a:fld>
            <a:endParaRPr lang="en-US"/>
          </a:p>
        </p:txBody>
      </p:sp>
      <p:sp>
        <p:nvSpPr>
          <p:cNvPr id="6" name="Arrow: Left 5">
            <a:extLst>
              <a:ext uri="{FF2B5EF4-FFF2-40B4-BE49-F238E27FC236}">
                <a16:creationId xmlns:a16="http://schemas.microsoft.com/office/drawing/2014/main" id="{817654A1-3435-34DB-28DC-512201E7525A}"/>
              </a:ext>
            </a:extLst>
          </p:cNvPr>
          <p:cNvSpPr/>
          <p:nvPr/>
        </p:nvSpPr>
        <p:spPr>
          <a:xfrm>
            <a:off x="3279056" y="3414521"/>
            <a:ext cx="5864944" cy="855762"/>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latin typeface="Arial" panose="020B0604020202020204" pitchFamily="34" charset="0"/>
                <a:cs typeface="Arial" panose="020B0604020202020204" pitchFamily="34" charset="0"/>
              </a:rPr>
              <a:t>60% of respondents felt the programme had support from senior leaders</a:t>
            </a:r>
          </a:p>
        </p:txBody>
      </p:sp>
      <p:sp>
        <p:nvSpPr>
          <p:cNvPr id="7" name="Arrow: Left 6">
            <a:extLst>
              <a:ext uri="{FF2B5EF4-FFF2-40B4-BE49-F238E27FC236}">
                <a16:creationId xmlns:a16="http://schemas.microsoft.com/office/drawing/2014/main" id="{23F91932-F2B7-1114-889C-14B4BC9CA8F5}"/>
              </a:ext>
            </a:extLst>
          </p:cNvPr>
          <p:cNvSpPr/>
          <p:nvPr/>
        </p:nvSpPr>
        <p:spPr>
          <a:xfrm>
            <a:off x="3037880" y="3901681"/>
            <a:ext cx="6106119" cy="792088"/>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latin typeface="Arial" panose="020B0604020202020204" pitchFamily="34" charset="0"/>
                <a:cs typeface="Arial" panose="020B0604020202020204" pitchFamily="34" charset="0"/>
              </a:rPr>
              <a:t>80% of respondents felt the programme had been effective in engaging stakeholders</a:t>
            </a:r>
          </a:p>
        </p:txBody>
      </p:sp>
      <p:sp>
        <p:nvSpPr>
          <p:cNvPr id="9" name="Arrow: Left 8">
            <a:extLst>
              <a:ext uri="{FF2B5EF4-FFF2-40B4-BE49-F238E27FC236}">
                <a16:creationId xmlns:a16="http://schemas.microsoft.com/office/drawing/2014/main" id="{2F1949D5-1F80-EB7B-2423-CE7CA5484526}"/>
              </a:ext>
            </a:extLst>
          </p:cNvPr>
          <p:cNvSpPr/>
          <p:nvPr/>
        </p:nvSpPr>
        <p:spPr>
          <a:xfrm>
            <a:off x="3794527" y="2809612"/>
            <a:ext cx="5349473" cy="548394"/>
          </a:xfrm>
          <a:prstGeom prst="leftArrow">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latin typeface="Arial" panose="020B0604020202020204" pitchFamily="34" charset="0"/>
                <a:cs typeface="Arial" panose="020B0604020202020204" pitchFamily="34" charset="0"/>
              </a:rPr>
              <a:t>Respondents felt learning should have SMART objectives</a:t>
            </a:r>
          </a:p>
        </p:txBody>
      </p:sp>
    </p:spTree>
    <p:extLst>
      <p:ext uri="{BB962C8B-B14F-4D97-AF65-F5344CB8AC3E}">
        <p14:creationId xmlns:p14="http://schemas.microsoft.com/office/powerpoint/2010/main" val="3163747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640E-015B-6998-1455-54DBCE0DE2FE}"/>
              </a:ext>
            </a:extLst>
          </p:cNvPr>
          <p:cNvSpPr>
            <a:spLocks noGrp="1"/>
          </p:cNvSpPr>
          <p:nvPr>
            <p:ph type="title"/>
          </p:nvPr>
        </p:nvSpPr>
        <p:spPr/>
        <p:txBody>
          <a:bodyPr>
            <a:normAutofit fontScale="90000"/>
          </a:bodyPr>
          <a:lstStyle/>
          <a:p>
            <a:r>
              <a:rPr lang="en-GB" dirty="0"/>
              <a:t>LeDeR programme what works well and what needs to change?</a:t>
            </a:r>
          </a:p>
        </p:txBody>
      </p:sp>
      <p:graphicFrame>
        <p:nvGraphicFramePr>
          <p:cNvPr id="6" name="Content Placeholder 5">
            <a:extLst>
              <a:ext uri="{FF2B5EF4-FFF2-40B4-BE49-F238E27FC236}">
                <a16:creationId xmlns:a16="http://schemas.microsoft.com/office/drawing/2014/main" id="{8E4C0513-FF02-4661-E651-5F552EEB2410}"/>
              </a:ext>
            </a:extLst>
          </p:cNvPr>
          <p:cNvGraphicFramePr>
            <a:graphicFrameLocks noGrp="1"/>
          </p:cNvGraphicFramePr>
          <p:nvPr>
            <p:ph idx="1"/>
            <p:extLst>
              <p:ext uri="{D42A27DB-BD31-4B8C-83A1-F6EECF244321}">
                <p14:modId xmlns:p14="http://schemas.microsoft.com/office/powerpoint/2010/main" val="3670425886"/>
              </p:ext>
            </p:extLst>
          </p:nvPr>
        </p:nvGraphicFramePr>
        <p:xfrm>
          <a:off x="2987824" y="1059582"/>
          <a:ext cx="5976664" cy="3510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C695902-90D8-E9A6-1EDB-0C942072176A}"/>
              </a:ext>
            </a:extLst>
          </p:cNvPr>
          <p:cNvSpPr>
            <a:spLocks noGrp="1"/>
          </p:cNvSpPr>
          <p:nvPr>
            <p:ph type="sldNum" sz="quarter" idx="10"/>
          </p:nvPr>
        </p:nvSpPr>
        <p:spPr/>
        <p:txBody>
          <a:bodyPr/>
          <a:lstStyle/>
          <a:p>
            <a:fld id="{888C7B6D-059F-7047-97E8-91D473D6AC17}" type="slidenum">
              <a:rPr lang="en-US" smtClean="0"/>
              <a:pPr/>
              <a:t>48</a:t>
            </a:fld>
            <a:endParaRPr lang="en-US"/>
          </a:p>
        </p:txBody>
      </p:sp>
      <p:graphicFrame>
        <p:nvGraphicFramePr>
          <p:cNvPr id="5" name="Diagram 4">
            <a:extLst>
              <a:ext uri="{FF2B5EF4-FFF2-40B4-BE49-F238E27FC236}">
                <a16:creationId xmlns:a16="http://schemas.microsoft.com/office/drawing/2014/main" id="{B438BE35-1F48-8650-16A9-8522C0F1FDA6}"/>
              </a:ext>
            </a:extLst>
          </p:cNvPr>
          <p:cNvGraphicFramePr/>
          <p:nvPr>
            <p:extLst>
              <p:ext uri="{D42A27DB-BD31-4B8C-83A1-F6EECF244321}">
                <p14:modId xmlns:p14="http://schemas.microsoft.com/office/powerpoint/2010/main" val="3044729519"/>
              </p:ext>
            </p:extLst>
          </p:nvPr>
        </p:nvGraphicFramePr>
        <p:xfrm>
          <a:off x="179512" y="1059582"/>
          <a:ext cx="2808312" cy="23083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7641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E565-F153-699E-1D20-143A483899B8}"/>
              </a:ext>
            </a:extLst>
          </p:cNvPr>
          <p:cNvSpPr>
            <a:spLocks noGrp="1"/>
          </p:cNvSpPr>
          <p:nvPr>
            <p:ph type="title"/>
          </p:nvPr>
        </p:nvSpPr>
        <p:spPr/>
        <p:txBody>
          <a:bodyPr>
            <a:normAutofit fontScale="90000"/>
          </a:bodyPr>
          <a:lstStyle/>
          <a:p>
            <a:r>
              <a:rPr lang="en-GB" dirty="0"/>
              <a:t>Welcome and Introduction from our Experts By Experience</a:t>
            </a:r>
          </a:p>
        </p:txBody>
      </p:sp>
      <p:sp>
        <p:nvSpPr>
          <p:cNvPr id="3" name="Content Placeholder 2">
            <a:extLst>
              <a:ext uri="{FF2B5EF4-FFF2-40B4-BE49-F238E27FC236}">
                <a16:creationId xmlns:a16="http://schemas.microsoft.com/office/drawing/2014/main" id="{51C4E478-FA9D-F4FE-E695-67188F11365E}"/>
              </a:ext>
            </a:extLst>
          </p:cNvPr>
          <p:cNvSpPr>
            <a:spLocks noGrp="1"/>
          </p:cNvSpPr>
          <p:nvPr>
            <p:ph idx="1"/>
          </p:nvPr>
        </p:nvSpPr>
        <p:spPr/>
        <p:txBody>
          <a:bodyPr/>
          <a:lstStyle/>
          <a:p>
            <a:r>
              <a:rPr lang="en-GB" dirty="0"/>
              <a:t>					</a:t>
            </a:r>
          </a:p>
        </p:txBody>
      </p:sp>
      <p:sp>
        <p:nvSpPr>
          <p:cNvPr id="4" name="Slide Number Placeholder 3">
            <a:extLst>
              <a:ext uri="{FF2B5EF4-FFF2-40B4-BE49-F238E27FC236}">
                <a16:creationId xmlns:a16="http://schemas.microsoft.com/office/drawing/2014/main" id="{26E7C29B-791C-C8C6-E6E4-F230F42EC5AB}"/>
              </a:ext>
            </a:extLst>
          </p:cNvPr>
          <p:cNvSpPr>
            <a:spLocks noGrp="1"/>
          </p:cNvSpPr>
          <p:nvPr>
            <p:ph type="sldNum" sz="quarter" idx="10"/>
          </p:nvPr>
        </p:nvSpPr>
        <p:spPr/>
        <p:txBody>
          <a:bodyPr/>
          <a:lstStyle/>
          <a:p>
            <a:fld id="{888C7B6D-059F-7047-97E8-91D473D6AC17}" type="slidenum">
              <a:rPr lang="en-US" smtClean="0"/>
              <a:pPr/>
              <a:t>4</a:t>
            </a:fld>
            <a:endParaRPr lang="en-US"/>
          </a:p>
        </p:txBody>
      </p:sp>
      <p:pic>
        <p:nvPicPr>
          <p:cNvPr id="5" name="C67040D2">
            <a:hlinkClick r:id="" action="ppaction://media"/>
            <a:extLst>
              <a:ext uri="{FF2B5EF4-FFF2-40B4-BE49-F238E27FC236}">
                <a16:creationId xmlns:a16="http://schemas.microsoft.com/office/drawing/2014/main" id="{3C3A7A45-7391-D61A-4493-CD3652F7F56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23528" y="1488663"/>
            <a:ext cx="2653115" cy="1558358"/>
          </a:xfrm>
          <a:prstGeom prst="rect">
            <a:avLst/>
          </a:prstGeom>
        </p:spPr>
      </p:pic>
      <p:pic>
        <p:nvPicPr>
          <p:cNvPr id="7" name="Sammy's LeDeR video">
            <a:hlinkClick r:id="" action="ppaction://media"/>
            <a:extLst>
              <a:ext uri="{FF2B5EF4-FFF2-40B4-BE49-F238E27FC236}">
                <a16:creationId xmlns:a16="http://schemas.microsoft.com/office/drawing/2014/main" id="{8B969276-0E99-3102-032B-567DF65B6BBB}"/>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148064" y="1437801"/>
            <a:ext cx="2653116" cy="1609220"/>
          </a:xfrm>
          <a:prstGeom prst="rect">
            <a:avLst/>
          </a:prstGeom>
        </p:spPr>
      </p:pic>
      <p:pic>
        <p:nvPicPr>
          <p:cNvPr id="10" name="Nick's LeDeR video">
            <a:hlinkClick r:id="" action="ppaction://media"/>
            <a:extLst>
              <a:ext uri="{FF2B5EF4-FFF2-40B4-BE49-F238E27FC236}">
                <a16:creationId xmlns:a16="http://schemas.microsoft.com/office/drawing/2014/main" id="{FFC280F1-F635-E47D-C1C1-3620435CFEEE}"/>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2699792" y="3195886"/>
            <a:ext cx="2653116" cy="1133861"/>
          </a:xfrm>
          <a:prstGeom prst="rect">
            <a:avLst/>
          </a:prstGeom>
        </p:spPr>
      </p:pic>
    </p:spTree>
    <p:extLst>
      <p:ext uri="{BB962C8B-B14F-4D97-AF65-F5344CB8AC3E}">
        <p14:creationId xmlns:p14="http://schemas.microsoft.com/office/powerpoint/2010/main" val="18938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1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45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085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fill="hold" display="0">
                  <p:stCondLst>
                    <p:cond delay="indefinite"/>
                  </p:stCondLst>
                </p:cTn>
                <p:tgtEl>
                  <p:spTgt spid="10"/>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1535FA-2ECA-4FEE-A644-B3D3279309F7}"/>
              </a:ext>
            </a:extLst>
          </p:cNvPr>
          <p:cNvSpPr/>
          <p:nvPr/>
        </p:nvSpPr>
        <p:spPr>
          <a:xfrm>
            <a:off x="2779279" y="1172538"/>
            <a:ext cx="2553329" cy="38678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sp>
        <p:nvSpPr>
          <p:cNvPr id="23" name="Arrow: Left 22">
            <a:extLst>
              <a:ext uri="{FF2B5EF4-FFF2-40B4-BE49-F238E27FC236}">
                <a16:creationId xmlns:a16="http://schemas.microsoft.com/office/drawing/2014/main" id="{6E7739F0-785E-49ED-8461-5A56283E4099}"/>
              </a:ext>
            </a:extLst>
          </p:cNvPr>
          <p:cNvSpPr/>
          <p:nvPr/>
        </p:nvSpPr>
        <p:spPr>
          <a:xfrm>
            <a:off x="5183954" y="2679762"/>
            <a:ext cx="394680" cy="9181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EAA676CD-ED40-470C-83A4-8EC3C0BA2A71}"/>
              </a:ext>
            </a:extLst>
          </p:cNvPr>
          <p:cNvSpPr/>
          <p:nvPr/>
        </p:nvSpPr>
        <p:spPr>
          <a:xfrm>
            <a:off x="5449832" y="1218177"/>
            <a:ext cx="3529004" cy="3805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5F562F3-CB8D-4D82-BB77-A649DC9D9389}"/>
              </a:ext>
            </a:extLst>
          </p:cNvPr>
          <p:cNvSpPr>
            <a:spLocks noGrp="1"/>
          </p:cNvSpPr>
          <p:nvPr>
            <p:ph type="title"/>
          </p:nvPr>
        </p:nvSpPr>
        <p:spPr>
          <a:xfrm>
            <a:off x="539552" y="91657"/>
            <a:ext cx="8291007" cy="637043"/>
          </a:xfrm>
        </p:spPr>
        <p:txBody>
          <a:bodyPr>
            <a:noAutofit/>
          </a:bodyPr>
          <a:lstStyle/>
          <a:p>
            <a:r>
              <a:rPr lang="en-GB" sz="2100" dirty="0"/>
              <a:t>LeDeR Programme Service Improvement Driver Diagram</a:t>
            </a:r>
          </a:p>
        </p:txBody>
      </p:sp>
      <p:sp>
        <p:nvSpPr>
          <p:cNvPr id="3" name="Rectangle 2">
            <a:extLst>
              <a:ext uri="{FF2B5EF4-FFF2-40B4-BE49-F238E27FC236}">
                <a16:creationId xmlns:a16="http://schemas.microsoft.com/office/drawing/2014/main" id="{C4BD99D2-48A3-4729-A756-9D79DE0F1A5A}"/>
              </a:ext>
            </a:extLst>
          </p:cNvPr>
          <p:cNvSpPr/>
          <p:nvPr/>
        </p:nvSpPr>
        <p:spPr>
          <a:xfrm>
            <a:off x="240966" y="851925"/>
            <a:ext cx="2253367" cy="31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Strategic Outcome</a:t>
            </a:r>
          </a:p>
        </p:txBody>
      </p:sp>
      <p:sp>
        <p:nvSpPr>
          <p:cNvPr id="4" name="Rectangle 3">
            <a:extLst>
              <a:ext uri="{FF2B5EF4-FFF2-40B4-BE49-F238E27FC236}">
                <a16:creationId xmlns:a16="http://schemas.microsoft.com/office/drawing/2014/main" id="{9508A972-D51C-45F3-BD62-D2C1CF9BC8B5}"/>
              </a:ext>
            </a:extLst>
          </p:cNvPr>
          <p:cNvSpPr/>
          <p:nvPr/>
        </p:nvSpPr>
        <p:spPr>
          <a:xfrm>
            <a:off x="2964397" y="851925"/>
            <a:ext cx="2227583" cy="31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Primary Measures</a:t>
            </a:r>
          </a:p>
        </p:txBody>
      </p:sp>
      <p:sp>
        <p:nvSpPr>
          <p:cNvPr id="5" name="Rectangle 4">
            <a:extLst>
              <a:ext uri="{FF2B5EF4-FFF2-40B4-BE49-F238E27FC236}">
                <a16:creationId xmlns:a16="http://schemas.microsoft.com/office/drawing/2014/main" id="{5DF25B49-0D5A-4272-887B-3025F7AD62C4}"/>
              </a:ext>
            </a:extLst>
          </p:cNvPr>
          <p:cNvSpPr/>
          <p:nvPr/>
        </p:nvSpPr>
        <p:spPr>
          <a:xfrm>
            <a:off x="5574990" y="840136"/>
            <a:ext cx="3361620" cy="332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Work programmes</a:t>
            </a:r>
          </a:p>
        </p:txBody>
      </p:sp>
      <p:grpSp>
        <p:nvGrpSpPr>
          <p:cNvPr id="12" name="Group 11">
            <a:extLst>
              <a:ext uri="{FF2B5EF4-FFF2-40B4-BE49-F238E27FC236}">
                <a16:creationId xmlns:a16="http://schemas.microsoft.com/office/drawing/2014/main" id="{91FED8D8-D003-4151-AE3C-3AFE917221C3}"/>
              </a:ext>
            </a:extLst>
          </p:cNvPr>
          <p:cNvGrpSpPr/>
          <p:nvPr/>
        </p:nvGrpSpPr>
        <p:grpSpPr>
          <a:xfrm>
            <a:off x="2628641" y="1437622"/>
            <a:ext cx="2565338" cy="1064909"/>
            <a:chOff x="1962516" y="1916830"/>
            <a:chExt cx="3808468" cy="1419878"/>
          </a:xfrm>
        </p:grpSpPr>
        <p:sp>
          <p:nvSpPr>
            <p:cNvPr id="6" name="Rectangle 5">
              <a:extLst>
                <a:ext uri="{FF2B5EF4-FFF2-40B4-BE49-F238E27FC236}">
                  <a16:creationId xmlns:a16="http://schemas.microsoft.com/office/drawing/2014/main" id="{7004AF41-E2C4-479F-BC41-7ED85C0F65E3}"/>
                </a:ext>
              </a:extLst>
            </p:cNvPr>
            <p:cNvSpPr/>
            <p:nvPr/>
          </p:nvSpPr>
          <p:spPr>
            <a:xfrm>
              <a:off x="2428528" y="1916830"/>
              <a:ext cx="3342456" cy="14198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Learning from reviews is acted upon in a systematic way.</a:t>
              </a:r>
            </a:p>
          </p:txBody>
        </p:sp>
        <p:sp>
          <p:nvSpPr>
            <p:cNvPr id="9" name="Arrow: Left 8">
              <a:extLst>
                <a:ext uri="{FF2B5EF4-FFF2-40B4-BE49-F238E27FC236}">
                  <a16:creationId xmlns:a16="http://schemas.microsoft.com/office/drawing/2014/main" id="{E6939436-2DA1-4BE9-839B-FB6115998794}"/>
                </a:ext>
              </a:extLst>
            </p:cNvPr>
            <p:cNvSpPr/>
            <p:nvPr/>
          </p:nvSpPr>
          <p:spPr>
            <a:xfrm>
              <a:off x="1962516" y="2410745"/>
              <a:ext cx="484780" cy="432047"/>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grpSp>
      <p:sp>
        <p:nvSpPr>
          <p:cNvPr id="11" name="AutoShape 7">
            <a:extLst>
              <a:ext uri="{FF2B5EF4-FFF2-40B4-BE49-F238E27FC236}">
                <a16:creationId xmlns:a16="http://schemas.microsoft.com/office/drawing/2014/main" id="{0C8C9F70-9E22-4656-89F6-A14BBE8A8922}"/>
              </a:ext>
            </a:extLst>
          </p:cNvPr>
          <p:cNvSpPr>
            <a:spLocks noChangeArrowheads="1"/>
          </p:cNvSpPr>
          <p:nvPr/>
        </p:nvSpPr>
        <p:spPr bwMode="auto">
          <a:xfrm>
            <a:off x="245072" y="1590988"/>
            <a:ext cx="2145077" cy="2800350"/>
          </a:xfrm>
          <a:prstGeom prst="roundRect">
            <a:avLst>
              <a:gd name="adj" fmla="val 12394"/>
            </a:avLst>
          </a:prstGeom>
          <a:solidFill>
            <a:srgbClr val="FFEFA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pPr algn="ctr"/>
            <a:r>
              <a:rPr lang="en-US" sz="900" dirty="0">
                <a:latin typeface="Arial" panose="020B0604020202020204" pitchFamily="34" charset="0"/>
                <a:ea typeface="Cambria" panose="02040503050406030204" pitchFamily="18" charset="0"/>
                <a:cs typeface="Arial" panose="020B0604020202020204" pitchFamily="34" charset="0"/>
              </a:rPr>
              <a:t> </a:t>
            </a:r>
            <a:endParaRPr lang="en-GB" sz="900" dirty="0">
              <a:latin typeface="Arial" panose="020B0604020202020204" pitchFamily="34" charset="0"/>
              <a:ea typeface="Cambria" panose="02040503050406030204" pitchFamily="18" charset="0"/>
              <a:cs typeface="Arial" panose="020B0604020202020204" pitchFamily="34" charset="0"/>
            </a:endParaRPr>
          </a:p>
          <a:p>
            <a:pPr algn="ctr"/>
            <a:r>
              <a:rPr lang="en-US" sz="900" dirty="0">
                <a:latin typeface="Arial" panose="020B0604020202020204" pitchFamily="34" charset="0"/>
                <a:ea typeface="Cambria" panose="02040503050406030204" pitchFamily="18" charset="0"/>
                <a:cs typeface="Arial" panose="020B0604020202020204" pitchFamily="34" charset="0"/>
              </a:rPr>
              <a:t> </a:t>
            </a:r>
            <a:endParaRPr lang="en-GB" sz="900" dirty="0">
              <a:latin typeface="Arial" panose="020B0604020202020204" pitchFamily="34" charset="0"/>
              <a:ea typeface="Cambria" panose="02040503050406030204" pitchFamily="18" charset="0"/>
              <a:cs typeface="Arial" panose="020B0604020202020204" pitchFamily="34" charset="0"/>
            </a:endParaRPr>
          </a:p>
          <a:p>
            <a:pPr algn="ctr"/>
            <a:endParaRPr lang="en-US" sz="1350" b="1" dirty="0">
              <a:latin typeface="Arial" panose="020B0604020202020204" pitchFamily="34" charset="0"/>
              <a:ea typeface="Cambria" panose="02040503050406030204" pitchFamily="18" charset="0"/>
              <a:cs typeface="Arial" panose="020B0604020202020204" pitchFamily="34" charset="0"/>
            </a:endParaRPr>
          </a:p>
          <a:p>
            <a:pPr algn="ctr"/>
            <a:endParaRPr lang="en-US" sz="1350" b="1" dirty="0">
              <a:latin typeface="Arial" panose="020B0604020202020204" pitchFamily="34" charset="0"/>
              <a:ea typeface="Cambria" panose="02040503050406030204" pitchFamily="18" charset="0"/>
              <a:cs typeface="Arial" panose="020B0604020202020204" pitchFamily="34" charset="0"/>
            </a:endParaRPr>
          </a:p>
          <a:p>
            <a:pPr algn="ctr"/>
            <a:r>
              <a:rPr lang="en-US" sz="1350" b="1" dirty="0">
                <a:latin typeface="Arial" panose="020B0604020202020204" pitchFamily="34" charset="0"/>
                <a:ea typeface="Cambria" panose="02040503050406030204" pitchFamily="18" charset="0"/>
                <a:cs typeface="Arial" panose="020B0604020202020204" pitchFamily="34" charset="0"/>
              </a:rPr>
              <a:t>Improve health outcomes for people with learning disabilities and autism &amp; reduce health inequalities</a:t>
            </a:r>
            <a:endParaRPr lang="en-GB" sz="900" dirty="0">
              <a:latin typeface="Arial" panose="020B0604020202020204" pitchFamily="34" charset="0"/>
              <a:ea typeface="Cambria" panose="02040503050406030204" pitchFamily="18" charset="0"/>
              <a:cs typeface="Arial" panose="020B0604020202020204" pitchFamily="34" charset="0"/>
            </a:endParaRPr>
          </a:p>
        </p:txBody>
      </p:sp>
      <p:grpSp>
        <p:nvGrpSpPr>
          <p:cNvPr id="14" name="Group 13">
            <a:extLst>
              <a:ext uri="{FF2B5EF4-FFF2-40B4-BE49-F238E27FC236}">
                <a16:creationId xmlns:a16="http://schemas.microsoft.com/office/drawing/2014/main" id="{65E63C35-A11E-4183-8E89-35B083E4FB7B}"/>
              </a:ext>
            </a:extLst>
          </p:cNvPr>
          <p:cNvGrpSpPr/>
          <p:nvPr/>
        </p:nvGrpSpPr>
        <p:grpSpPr>
          <a:xfrm>
            <a:off x="2594800" y="2526870"/>
            <a:ext cx="2579414" cy="756084"/>
            <a:chOff x="1944059" y="3573014"/>
            <a:chExt cx="3826925" cy="1008112"/>
          </a:xfrm>
        </p:grpSpPr>
        <p:sp>
          <p:nvSpPr>
            <p:cNvPr id="7" name="Rectangle 6">
              <a:extLst>
                <a:ext uri="{FF2B5EF4-FFF2-40B4-BE49-F238E27FC236}">
                  <a16:creationId xmlns:a16="http://schemas.microsoft.com/office/drawing/2014/main" id="{DE56EFD8-2951-4756-A910-A0A636659364}"/>
                </a:ext>
              </a:extLst>
            </p:cNvPr>
            <p:cNvSpPr/>
            <p:nvPr/>
          </p:nvSpPr>
          <p:spPr>
            <a:xfrm>
              <a:off x="2447296" y="3573014"/>
              <a:ext cx="3323688" cy="10081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Resources are developed in co-production to improve health literacy</a:t>
              </a:r>
            </a:p>
          </p:txBody>
        </p:sp>
        <p:sp>
          <p:nvSpPr>
            <p:cNvPr id="13" name="Arrow: Left 12">
              <a:extLst>
                <a:ext uri="{FF2B5EF4-FFF2-40B4-BE49-F238E27FC236}">
                  <a16:creationId xmlns:a16="http://schemas.microsoft.com/office/drawing/2014/main" id="{765F17D8-756D-4FF9-8D33-47ED58859C5A}"/>
                </a:ext>
              </a:extLst>
            </p:cNvPr>
            <p:cNvSpPr/>
            <p:nvPr/>
          </p:nvSpPr>
          <p:spPr>
            <a:xfrm>
              <a:off x="1944059" y="3979200"/>
              <a:ext cx="484470" cy="38590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1FBB2BF9-6181-4981-9FD3-EC9BCBFFC2CE}"/>
              </a:ext>
            </a:extLst>
          </p:cNvPr>
          <p:cNvGrpSpPr/>
          <p:nvPr/>
        </p:nvGrpSpPr>
        <p:grpSpPr>
          <a:xfrm>
            <a:off x="2609631" y="3315143"/>
            <a:ext cx="2554844" cy="864096"/>
            <a:chOff x="1960236" y="4797152"/>
            <a:chExt cx="3810748" cy="1152128"/>
          </a:xfrm>
        </p:grpSpPr>
        <p:sp>
          <p:nvSpPr>
            <p:cNvPr id="8" name="Rectangle 7">
              <a:extLst>
                <a:ext uri="{FF2B5EF4-FFF2-40B4-BE49-F238E27FC236}">
                  <a16:creationId xmlns:a16="http://schemas.microsoft.com/office/drawing/2014/main" id="{5A084CE6-6411-4978-85CA-1E3538E40C2D}"/>
                </a:ext>
              </a:extLst>
            </p:cNvPr>
            <p:cNvSpPr/>
            <p:nvPr/>
          </p:nvSpPr>
          <p:spPr>
            <a:xfrm>
              <a:off x="2447296" y="4797152"/>
              <a:ext cx="3323688" cy="11521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Health inequalities faced by people with LD &amp; Autistic Adults are reduced</a:t>
              </a:r>
            </a:p>
          </p:txBody>
        </p:sp>
        <p:sp>
          <p:nvSpPr>
            <p:cNvPr id="16" name="Arrow: Left 15">
              <a:extLst>
                <a:ext uri="{FF2B5EF4-FFF2-40B4-BE49-F238E27FC236}">
                  <a16:creationId xmlns:a16="http://schemas.microsoft.com/office/drawing/2014/main" id="{12301C2E-88C6-4B96-A5D3-F7DE2BDE9ADF}"/>
                </a:ext>
              </a:extLst>
            </p:cNvPr>
            <p:cNvSpPr/>
            <p:nvPr/>
          </p:nvSpPr>
          <p:spPr>
            <a:xfrm>
              <a:off x="1960236" y="5131328"/>
              <a:ext cx="487061" cy="38590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dirty="0">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E342E589-C12A-4689-BEB8-1C6EF01B7CD3}"/>
              </a:ext>
            </a:extLst>
          </p:cNvPr>
          <p:cNvSpPr/>
          <p:nvPr/>
        </p:nvSpPr>
        <p:spPr>
          <a:xfrm>
            <a:off x="5598114" y="1491630"/>
            <a:ext cx="3232445" cy="576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latin typeface="Arial" panose="020B0604020202020204" pitchFamily="34" charset="0"/>
                <a:cs typeface="Arial" panose="020B0604020202020204" pitchFamily="34" charset="0"/>
              </a:rPr>
              <a:t>Quality Improvement</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Implement QI methodology</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Improved programme governance</a:t>
            </a:r>
          </a:p>
        </p:txBody>
      </p:sp>
      <p:sp>
        <p:nvSpPr>
          <p:cNvPr id="19" name="Rectangle 18">
            <a:extLst>
              <a:ext uri="{FF2B5EF4-FFF2-40B4-BE49-F238E27FC236}">
                <a16:creationId xmlns:a16="http://schemas.microsoft.com/office/drawing/2014/main" id="{E4764CE6-0659-4185-BEE7-0D6E0E1943FA}"/>
              </a:ext>
            </a:extLst>
          </p:cNvPr>
          <p:cNvSpPr/>
          <p:nvPr/>
        </p:nvSpPr>
        <p:spPr>
          <a:xfrm>
            <a:off x="5598113" y="2157703"/>
            <a:ext cx="3232444" cy="9181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latin typeface="Arial" panose="020B0604020202020204" pitchFamily="34" charset="0"/>
                <a:cs typeface="Arial" panose="020B0604020202020204" pitchFamily="34" charset="0"/>
              </a:rPr>
              <a:t>Learning into Action is clear</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LIA Action tracker</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Adoption &amp; Spread</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Evaluation of change</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LIA Group</a:t>
            </a:r>
          </a:p>
        </p:txBody>
      </p:sp>
      <p:sp>
        <p:nvSpPr>
          <p:cNvPr id="20" name="Rectangle 19">
            <a:extLst>
              <a:ext uri="{FF2B5EF4-FFF2-40B4-BE49-F238E27FC236}">
                <a16:creationId xmlns:a16="http://schemas.microsoft.com/office/drawing/2014/main" id="{AC99D4C5-71C4-4D90-A852-74432F06AA27}"/>
              </a:ext>
            </a:extLst>
          </p:cNvPr>
          <p:cNvSpPr/>
          <p:nvPr/>
        </p:nvSpPr>
        <p:spPr>
          <a:xfrm>
            <a:off x="5617554" y="3152441"/>
            <a:ext cx="3232443" cy="165155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latin typeface="Arial" panose="020B0604020202020204" pitchFamily="34" charset="0"/>
                <a:cs typeface="Arial" panose="020B0604020202020204" pitchFamily="34" charset="0"/>
              </a:rPr>
              <a:t>Improved Communication</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Communicating upwards</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Feeding back to those involved</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Use of digital solutions – website, podcasts, social media etc</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Co-production &amp; Accessibility Guide</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Learning into Action Strategy</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Reasonable Adjustments toolkit</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Improved Annual Report</a:t>
            </a:r>
          </a:p>
        </p:txBody>
      </p:sp>
      <p:grpSp>
        <p:nvGrpSpPr>
          <p:cNvPr id="25" name="Group 24">
            <a:extLst>
              <a:ext uri="{FF2B5EF4-FFF2-40B4-BE49-F238E27FC236}">
                <a16:creationId xmlns:a16="http://schemas.microsoft.com/office/drawing/2014/main" id="{BD045A0E-BDC8-4E77-958C-D221A1896146}"/>
              </a:ext>
            </a:extLst>
          </p:cNvPr>
          <p:cNvGrpSpPr/>
          <p:nvPr/>
        </p:nvGrpSpPr>
        <p:grpSpPr>
          <a:xfrm>
            <a:off x="2628642" y="4211427"/>
            <a:ext cx="2535833" cy="829003"/>
            <a:chOff x="1818104" y="5839798"/>
            <a:chExt cx="3782392" cy="1105338"/>
          </a:xfrm>
        </p:grpSpPr>
        <p:sp>
          <p:nvSpPr>
            <p:cNvPr id="26" name="Rectangle 25">
              <a:extLst>
                <a:ext uri="{FF2B5EF4-FFF2-40B4-BE49-F238E27FC236}">
                  <a16:creationId xmlns:a16="http://schemas.microsoft.com/office/drawing/2014/main" id="{C91D389F-44E9-4AAA-A43E-A0ABC234CB66}"/>
                </a:ext>
              </a:extLst>
            </p:cNvPr>
            <p:cNvSpPr/>
            <p:nvPr/>
          </p:nvSpPr>
          <p:spPr>
            <a:xfrm>
              <a:off x="2291335" y="5839798"/>
              <a:ext cx="3309161" cy="1105338"/>
            </a:xfrm>
            <a:prstGeom prst="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Carers (paid and unpaid) and family feel supported and have the right skills to support someone</a:t>
              </a:r>
            </a:p>
          </p:txBody>
        </p:sp>
        <p:sp>
          <p:nvSpPr>
            <p:cNvPr id="27" name="Arrow: Left 26">
              <a:extLst>
                <a:ext uri="{FF2B5EF4-FFF2-40B4-BE49-F238E27FC236}">
                  <a16:creationId xmlns:a16="http://schemas.microsoft.com/office/drawing/2014/main" id="{78E15468-FD3E-4CA9-AE2F-6BC4A3CAA39A}"/>
                </a:ext>
              </a:extLst>
            </p:cNvPr>
            <p:cNvSpPr/>
            <p:nvPr/>
          </p:nvSpPr>
          <p:spPr>
            <a:xfrm>
              <a:off x="1818104" y="6051375"/>
              <a:ext cx="487061" cy="38590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05375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0C1A-624C-5D25-AC47-393F67552B70}"/>
              </a:ext>
            </a:extLst>
          </p:cNvPr>
          <p:cNvSpPr>
            <a:spLocks noGrp="1"/>
          </p:cNvSpPr>
          <p:nvPr>
            <p:ph type="title"/>
          </p:nvPr>
        </p:nvSpPr>
        <p:spPr/>
        <p:txBody>
          <a:bodyPr/>
          <a:lstStyle/>
          <a:p>
            <a:r>
              <a:rPr lang="en-GB" dirty="0">
                <a:solidFill>
                  <a:schemeClr val="tx2"/>
                </a:solidFill>
              </a:rPr>
              <a:t>Risks / issues and controls </a:t>
            </a:r>
          </a:p>
        </p:txBody>
      </p:sp>
      <p:sp>
        <p:nvSpPr>
          <p:cNvPr id="3" name="Content Placeholder 2">
            <a:extLst>
              <a:ext uri="{FF2B5EF4-FFF2-40B4-BE49-F238E27FC236}">
                <a16:creationId xmlns:a16="http://schemas.microsoft.com/office/drawing/2014/main" id="{9C1594DF-499F-FA39-61BC-0DD052498502}"/>
              </a:ext>
            </a:extLst>
          </p:cNvPr>
          <p:cNvSpPr>
            <a:spLocks noGrp="1"/>
          </p:cNvSpPr>
          <p:nvPr>
            <p:ph idx="1"/>
          </p:nvPr>
        </p:nvSpPr>
        <p:spPr>
          <a:xfrm>
            <a:off x="133909" y="798956"/>
            <a:ext cx="1786997" cy="500307"/>
          </a:xfrm>
          <a:ln>
            <a:solidFill>
              <a:schemeClr val="tx2"/>
            </a:solidFill>
          </a:ln>
        </p:spPr>
        <p:txBody>
          <a:bodyPr>
            <a:normAutofit/>
          </a:bodyPr>
          <a:lstStyle/>
          <a:p>
            <a:r>
              <a:rPr lang="en-GB" sz="1200" dirty="0">
                <a:solidFill>
                  <a:schemeClr val="tx2"/>
                </a:solidFill>
              </a:rPr>
              <a:t>Financial</a:t>
            </a:r>
          </a:p>
        </p:txBody>
      </p:sp>
      <p:sp>
        <p:nvSpPr>
          <p:cNvPr id="4" name="Slide Number Placeholder 3">
            <a:extLst>
              <a:ext uri="{FF2B5EF4-FFF2-40B4-BE49-F238E27FC236}">
                <a16:creationId xmlns:a16="http://schemas.microsoft.com/office/drawing/2014/main" id="{051549C3-B476-40B5-CB6A-869674D8B01D}"/>
              </a:ext>
            </a:extLst>
          </p:cNvPr>
          <p:cNvSpPr>
            <a:spLocks noGrp="1"/>
          </p:cNvSpPr>
          <p:nvPr>
            <p:ph type="sldNum" sz="quarter" idx="10"/>
          </p:nvPr>
        </p:nvSpPr>
        <p:spPr/>
        <p:txBody>
          <a:bodyPr/>
          <a:lstStyle/>
          <a:p>
            <a:fld id="{888C7B6D-059F-7047-97E8-91D473D6AC17}" type="slidenum">
              <a:rPr lang="en-US" smtClean="0"/>
              <a:pPr/>
              <a:t>50</a:t>
            </a:fld>
            <a:endParaRPr lang="en-US"/>
          </a:p>
        </p:txBody>
      </p:sp>
      <p:sp>
        <p:nvSpPr>
          <p:cNvPr id="5" name="Content Placeholder 2">
            <a:extLst>
              <a:ext uri="{FF2B5EF4-FFF2-40B4-BE49-F238E27FC236}">
                <a16:creationId xmlns:a16="http://schemas.microsoft.com/office/drawing/2014/main" id="{123BE890-4FD4-853E-6DA7-BCE00C95C086}"/>
              </a:ext>
            </a:extLst>
          </p:cNvPr>
          <p:cNvSpPr txBox="1">
            <a:spLocks/>
          </p:cNvSpPr>
          <p:nvPr/>
        </p:nvSpPr>
        <p:spPr>
          <a:xfrm>
            <a:off x="1835696" y="798957"/>
            <a:ext cx="7200800" cy="558062"/>
          </a:xfrm>
          <a:prstGeom prst="rect">
            <a:avLst/>
          </a:prstGeom>
          <a:solidFill>
            <a:srgbClr val="1F497D"/>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400" dirty="0">
                <a:solidFill>
                  <a:schemeClr val="bg1"/>
                </a:solidFill>
                <a:effectLst/>
                <a:ea typeface="Times New Roman" panose="02020603050405020304" pitchFamily="18" charset="0"/>
              </a:rPr>
              <a:t>Develop robust evidence base to inform business cases of benefits of undertaking the change to improved outcomes and potentially also savings opportunities.</a:t>
            </a:r>
            <a:endParaRPr lang="en-GB" sz="1400" dirty="0">
              <a:solidFill>
                <a:schemeClr val="bg1"/>
              </a:solidFill>
            </a:endParaRPr>
          </a:p>
        </p:txBody>
      </p:sp>
      <p:sp>
        <p:nvSpPr>
          <p:cNvPr id="6" name="Content Placeholder 2">
            <a:extLst>
              <a:ext uri="{FF2B5EF4-FFF2-40B4-BE49-F238E27FC236}">
                <a16:creationId xmlns:a16="http://schemas.microsoft.com/office/drawing/2014/main" id="{FFD88E0B-969E-9D9E-09C6-C85FC7E73F4A}"/>
              </a:ext>
            </a:extLst>
          </p:cNvPr>
          <p:cNvSpPr txBox="1">
            <a:spLocks/>
          </p:cNvSpPr>
          <p:nvPr/>
        </p:nvSpPr>
        <p:spPr>
          <a:xfrm>
            <a:off x="133911" y="1289275"/>
            <a:ext cx="1701786" cy="615920"/>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200" dirty="0">
                <a:solidFill>
                  <a:schemeClr val="tx2"/>
                </a:solidFill>
              </a:rPr>
              <a:t>Pace of change</a:t>
            </a:r>
          </a:p>
        </p:txBody>
      </p:sp>
      <p:sp>
        <p:nvSpPr>
          <p:cNvPr id="7" name="Content Placeholder 2">
            <a:extLst>
              <a:ext uri="{FF2B5EF4-FFF2-40B4-BE49-F238E27FC236}">
                <a16:creationId xmlns:a16="http://schemas.microsoft.com/office/drawing/2014/main" id="{E704F3C9-0A97-6180-F627-ACC36CA7C716}"/>
              </a:ext>
            </a:extLst>
          </p:cNvPr>
          <p:cNvSpPr txBox="1">
            <a:spLocks/>
          </p:cNvSpPr>
          <p:nvPr/>
        </p:nvSpPr>
        <p:spPr>
          <a:xfrm>
            <a:off x="1835696" y="1327213"/>
            <a:ext cx="7200800" cy="577982"/>
          </a:xfrm>
          <a:prstGeom prst="rect">
            <a:avLst/>
          </a:prstGeom>
          <a:solidFill>
            <a:srgbClr val="1F497D"/>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400" dirty="0">
                <a:solidFill>
                  <a:schemeClr val="bg1"/>
                </a:solidFill>
                <a:effectLst/>
                <a:ea typeface="Times New Roman" panose="02020603050405020304" pitchFamily="18" charset="0"/>
              </a:rPr>
              <a:t>Rationalise the number of LeDeR Learning into action tasks by prioritising themes at the beginning of each year in co-production with stakeholders.</a:t>
            </a:r>
            <a:endParaRPr lang="en-GB" sz="1400" dirty="0">
              <a:solidFill>
                <a:schemeClr val="bg1"/>
              </a:solidFill>
            </a:endParaRPr>
          </a:p>
        </p:txBody>
      </p:sp>
      <p:sp>
        <p:nvSpPr>
          <p:cNvPr id="8" name="Content Placeholder 2">
            <a:extLst>
              <a:ext uri="{FF2B5EF4-FFF2-40B4-BE49-F238E27FC236}">
                <a16:creationId xmlns:a16="http://schemas.microsoft.com/office/drawing/2014/main" id="{AF6D94F5-A04A-D7B4-A7AA-D1C87D9C07D0}"/>
              </a:ext>
            </a:extLst>
          </p:cNvPr>
          <p:cNvSpPr txBox="1">
            <a:spLocks/>
          </p:cNvSpPr>
          <p:nvPr/>
        </p:nvSpPr>
        <p:spPr>
          <a:xfrm>
            <a:off x="133910" y="1905195"/>
            <a:ext cx="1701786" cy="522539"/>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200" dirty="0">
                <a:solidFill>
                  <a:schemeClr val="tx2"/>
                </a:solidFill>
              </a:rPr>
              <a:t>Programme Capacity</a:t>
            </a:r>
          </a:p>
        </p:txBody>
      </p:sp>
      <p:sp>
        <p:nvSpPr>
          <p:cNvPr id="9" name="Content Placeholder 2">
            <a:extLst>
              <a:ext uri="{FF2B5EF4-FFF2-40B4-BE49-F238E27FC236}">
                <a16:creationId xmlns:a16="http://schemas.microsoft.com/office/drawing/2014/main" id="{51AB600B-BB2F-E3DF-EF1A-27FBE8272FA2}"/>
              </a:ext>
            </a:extLst>
          </p:cNvPr>
          <p:cNvSpPr txBox="1">
            <a:spLocks/>
          </p:cNvSpPr>
          <p:nvPr/>
        </p:nvSpPr>
        <p:spPr>
          <a:xfrm>
            <a:off x="1835695" y="1905195"/>
            <a:ext cx="7200800" cy="522539"/>
          </a:xfrm>
          <a:prstGeom prst="rect">
            <a:avLst/>
          </a:prstGeom>
          <a:solidFill>
            <a:srgbClr val="1F497D"/>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400" dirty="0">
                <a:solidFill>
                  <a:schemeClr val="bg1"/>
                </a:solidFill>
                <a:effectLst/>
                <a:ea typeface="Times New Roman" panose="02020603050405020304" pitchFamily="18" charset="0"/>
              </a:rPr>
              <a:t>Rationalise the number of LeDeR Learning into action tasks by prioritising themes at the beginning of each year in co-production with stakeholders.</a:t>
            </a:r>
            <a:endParaRPr lang="en-GB" sz="1400" dirty="0">
              <a:solidFill>
                <a:schemeClr val="bg1"/>
              </a:solidFill>
            </a:endParaRPr>
          </a:p>
        </p:txBody>
      </p:sp>
      <p:sp>
        <p:nvSpPr>
          <p:cNvPr id="10" name="Content Placeholder 2">
            <a:extLst>
              <a:ext uri="{FF2B5EF4-FFF2-40B4-BE49-F238E27FC236}">
                <a16:creationId xmlns:a16="http://schemas.microsoft.com/office/drawing/2014/main" id="{A3D72528-BB34-33EC-46F5-BE7D9299D015}"/>
              </a:ext>
            </a:extLst>
          </p:cNvPr>
          <p:cNvSpPr txBox="1">
            <a:spLocks/>
          </p:cNvSpPr>
          <p:nvPr/>
        </p:nvSpPr>
        <p:spPr>
          <a:xfrm>
            <a:off x="133910" y="2426405"/>
            <a:ext cx="1701786" cy="522539"/>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200" dirty="0">
                <a:solidFill>
                  <a:schemeClr val="tx2"/>
                </a:solidFill>
              </a:rPr>
              <a:t>Impact on the people we are supporting</a:t>
            </a:r>
          </a:p>
        </p:txBody>
      </p:sp>
      <p:sp>
        <p:nvSpPr>
          <p:cNvPr id="11" name="Content Placeholder 2">
            <a:extLst>
              <a:ext uri="{FF2B5EF4-FFF2-40B4-BE49-F238E27FC236}">
                <a16:creationId xmlns:a16="http://schemas.microsoft.com/office/drawing/2014/main" id="{84F446F1-5156-028E-1C0D-D4C4BED4D37F}"/>
              </a:ext>
            </a:extLst>
          </p:cNvPr>
          <p:cNvSpPr txBox="1">
            <a:spLocks/>
          </p:cNvSpPr>
          <p:nvPr/>
        </p:nvSpPr>
        <p:spPr>
          <a:xfrm>
            <a:off x="1835695" y="2426405"/>
            <a:ext cx="7200800" cy="522539"/>
          </a:xfrm>
          <a:prstGeom prst="rect">
            <a:avLst/>
          </a:prstGeom>
          <a:solidFill>
            <a:srgbClr val="1F497D"/>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400" dirty="0">
                <a:solidFill>
                  <a:schemeClr val="bg1"/>
                </a:solidFill>
                <a:effectLst/>
                <a:ea typeface="Times New Roman" panose="02020603050405020304" pitchFamily="18" charset="0"/>
              </a:rPr>
              <a:t>Ensure all learning actions have SMART objectives so we can measure the impact of the change.</a:t>
            </a:r>
            <a:endParaRPr lang="en-GB" sz="1400" dirty="0">
              <a:solidFill>
                <a:schemeClr val="bg1"/>
              </a:solidFill>
            </a:endParaRPr>
          </a:p>
        </p:txBody>
      </p:sp>
      <p:sp>
        <p:nvSpPr>
          <p:cNvPr id="12" name="Content Placeholder 2">
            <a:extLst>
              <a:ext uri="{FF2B5EF4-FFF2-40B4-BE49-F238E27FC236}">
                <a16:creationId xmlns:a16="http://schemas.microsoft.com/office/drawing/2014/main" id="{45511569-6271-400F-7BF1-832FC621A426}"/>
              </a:ext>
            </a:extLst>
          </p:cNvPr>
          <p:cNvSpPr txBox="1">
            <a:spLocks/>
          </p:cNvSpPr>
          <p:nvPr/>
        </p:nvSpPr>
        <p:spPr>
          <a:xfrm>
            <a:off x="133911" y="2944252"/>
            <a:ext cx="1701786" cy="692083"/>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200" dirty="0">
                <a:solidFill>
                  <a:schemeClr val="tx2"/>
                </a:solidFill>
                <a:effectLst/>
                <a:ea typeface="Times New Roman" panose="02020603050405020304" pitchFamily="18" charset="0"/>
              </a:rPr>
              <a:t>Spread and adoption of the change at scale</a:t>
            </a:r>
            <a:endParaRPr lang="en-GB" sz="900" dirty="0">
              <a:solidFill>
                <a:schemeClr val="tx2"/>
              </a:solidFill>
            </a:endParaRPr>
          </a:p>
        </p:txBody>
      </p:sp>
      <p:sp>
        <p:nvSpPr>
          <p:cNvPr id="13" name="Content Placeholder 2">
            <a:extLst>
              <a:ext uri="{FF2B5EF4-FFF2-40B4-BE49-F238E27FC236}">
                <a16:creationId xmlns:a16="http://schemas.microsoft.com/office/drawing/2014/main" id="{419365C8-87F7-682A-D719-FD658E06D752}"/>
              </a:ext>
            </a:extLst>
          </p:cNvPr>
          <p:cNvSpPr txBox="1">
            <a:spLocks/>
          </p:cNvSpPr>
          <p:nvPr/>
        </p:nvSpPr>
        <p:spPr>
          <a:xfrm>
            <a:off x="1835696" y="2944252"/>
            <a:ext cx="7200800" cy="707618"/>
          </a:xfrm>
          <a:prstGeom prst="rect">
            <a:avLst/>
          </a:prstGeom>
          <a:solidFill>
            <a:srgbClr val="1F497D"/>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400" dirty="0">
                <a:solidFill>
                  <a:schemeClr val="bg1"/>
                </a:solidFill>
                <a:effectLst/>
                <a:ea typeface="Times New Roman" panose="02020603050405020304" pitchFamily="18" charset="0"/>
              </a:rPr>
              <a:t>Group events, global briefs/newsletters, team meetings and individual supervisions and use of social media are all recognised methods for engaging with people when it comes to change management</a:t>
            </a:r>
            <a:endParaRPr lang="en-GB" sz="1400" dirty="0">
              <a:solidFill>
                <a:schemeClr val="bg1"/>
              </a:solidFill>
            </a:endParaRPr>
          </a:p>
        </p:txBody>
      </p:sp>
      <p:sp>
        <p:nvSpPr>
          <p:cNvPr id="14" name="Content Placeholder 2">
            <a:extLst>
              <a:ext uri="{FF2B5EF4-FFF2-40B4-BE49-F238E27FC236}">
                <a16:creationId xmlns:a16="http://schemas.microsoft.com/office/drawing/2014/main" id="{3CB96C81-572F-A808-A6DC-2888BDC9FE30}"/>
              </a:ext>
            </a:extLst>
          </p:cNvPr>
          <p:cNvSpPr txBox="1">
            <a:spLocks/>
          </p:cNvSpPr>
          <p:nvPr/>
        </p:nvSpPr>
        <p:spPr>
          <a:xfrm>
            <a:off x="133908" y="3651870"/>
            <a:ext cx="1701786" cy="692083"/>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200" dirty="0">
                <a:solidFill>
                  <a:schemeClr val="tx2"/>
                </a:solidFill>
                <a:effectLst/>
                <a:ea typeface="Times New Roman" panose="02020603050405020304" pitchFamily="18" charset="0"/>
              </a:rPr>
              <a:t>Resistance to change from operational teams</a:t>
            </a:r>
            <a:endParaRPr lang="en-GB" sz="900" dirty="0">
              <a:solidFill>
                <a:schemeClr val="tx2"/>
              </a:solidFill>
            </a:endParaRPr>
          </a:p>
        </p:txBody>
      </p:sp>
      <p:sp>
        <p:nvSpPr>
          <p:cNvPr id="15" name="Content Placeholder 2">
            <a:extLst>
              <a:ext uri="{FF2B5EF4-FFF2-40B4-BE49-F238E27FC236}">
                <a16:creationId xmlns:a16="http://schemas.microsoft.com/office/drawing/2014/main" id="{B1B7A7C3-11E5-1A6E-4E54-AB81654BF0F2}"/>
              </a:ext>
            </a:extLst>
          </p:cNvPr>
          <p:cNvSpPr txBox="1">
            <a:spLocks/>
          </p:cNvSpPr>
          <p:nvPr/>
        </p:nvSpPr>
        <p:spPr>
          <a:xfrm>
            <a:off x="1835695" y="3651870"/>
            <a:ext cx="7200800" cy="707618"/>
          </a:xfrm>
          <a:prstGeom prst="rect">
            <a:avLst/>
          </a:prstGeom>
          <a:solidFill>
            <a:srgbClr val="1F497D"/>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sz="1400" dirty="0">
                <a:solidFill>
                  <a:schemeClr val="bg1"/>
                </a:solidFill>
                <a:effectLst/>
                <a:ea typeface="Times New Roman" panose="02020603050405020304" pitchFamily="18" charset="0"/>
              </a:rPr>
              <a:t>Engagement of key transformational leaders across the system to help the programme embed and sustain change by embedding the learning into Transformational change programmes</a:t>
            </a:r>
            <a:endParaRPr lang="en-GB" sz="1400" dirty="0">
              <a:solidFill>
                <a:schemeClr val="bg1"/>
              </a:solidFill>
            </a:endParaRPr>
          </a:p>
        </p:txBody>
      </p:sp>
    </p:spTree>
    <p:extLst>
      <p:ext uri="{BB962C8B-B14F-4D97-AF65-F5344CB8AC3E}">
        <p14:creationId xmlns:p14="http://schemas.microsoft.com/office/powerpoint/2010/main" val="254120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ECD5-DE0B-ABA3-3739-E4CB4E934C82}"/>
              </a:ext>
            </a:extLst>
          </p:cNvPr>
          <p:cNvSpPr>
            <a:spLocks noGrp="1"/>
          </p:cNvSpPr>
          <p:nvPr>
            <p:ph type="title"/>
          </p:nvPr>
        </p:nvSpPr>
        <p:spPr>
          <a:xfrm>
            <a:off x="107504" y="-539"/>
            <a:ext cx="8805664" cy="459972"/>
          </a:xfrm>
        </p:spPr>
        <p:txBody>
          <a:bodyPr>
            <a:normAutofit fontScale="90000"/>
          </a:bodyPr>
          <a:lstStyle/>
          <a:p>
            <a:r>
              <a:rPr lang="en-GB" dirty="0"/>
              <a:t>Glossary</a:t>
            </a:r>
          </a:p>
        </p:txBody>
      </p:sp>
      <p:graphicFrame>
        <p:nvGraphicFramePr>
          <p:cNvPr id="5" name="Content Placeholder 4">
            <a:extLst>
              <a:ext uri="{FF2B5EF4-FFF2-40B4-BE49-F238E27FC236}">
                <a16:creationId xmlns:a16="http://schemas.microsoft.com/office/drawing/2014/main" id="{53C867CD-AE73-E0AD-19A1-01815486693F}"/>
              </a:ext>
            </a:extLst>
          </p:cNvPr>
          <p:cNvGraphicFramePr>
            <a:graphicFrameLocks noGrp="1"/>
          </p:cNvGraphicFramePr>
          <p:nvPr>
            <p:ph idx="1"/>
            <p:extLst>
              <p:ext uri="{D42A27DB-BD31-4B8C-83A1-F6EECF244321}">
                <p14:modId xmlns:p14="http://schemas.microsoft.com/office/powerpoint/2010/main" val="1326855725"/>
              </p:ext>
            </p:extLst>
          </p:nvPr>
        </p:nvGraphicFramePr>
        <p:xfrm>
          <a:off x="107504" y="627534"/>
          <a:ext cx="8805664" cy="3942864"/>
        </p:xfrm>
        <a:graphic>
          <a:graphicData uri="http://schemas.openxmlformats.org/drawingml/2006/table">
            <a:tbl>
              <a:tblPr firstRow="1" firstCol="1" bandRow="1">
                <a:tableStyleId>{5C22544A-7EE6-4342-B048-85BDC9FD1C3A}</a:tableStyleId>
              </a:tblPr>
              <a:tblGrid>
                <a:gridCol w="1486896">
                  <a:extLst>
                    <a:ext uri="{9D8B030D-6E8A-4147-A177-3AD203B41FA5}">
                      <a16:colId xmlns:a16="http://schemas.microsoft.com/office/drawing/2014/main" val="1805370422"/>
                    </a:ext>
                  </a:extLst>
                </a:gridCol>
                <a:gridCol w="7318768">
                  <a:extLst>
                    <a:ext uri="{9D8B030D-6E8A-4147-A177-3AD203B41FA5}">
                      <a16:colId xmlns:a16="http://schemas.microsoft.com/office/drawing/2014/main" val="1978315676"/>
                    </a:ext>
                  </a:extLst>
                </a:gridCol>
              </a:tblGrid>
              <a:tr h="109524">
                <a:tc>
                  <a:txBody>
                    <a:bodyPr/>
                    <a:lstStyle/>
                    <a:p>
                      <a:pPr>
                        <a:lnSpc>
                          <a:spcPct val="107000"/>
                        </a:lnSpc>
                        <a:spcAft>
                          <a:spcPts val="800"/>
                        </a:spcAft>
                      </a:pPr>
                      <a:r>
                        <a:rPr lang="en-GB" sz="600" kern="100">
                          <a:effectLst/>
                        </a:rPr>
                        <a:t>ASC</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Adult Social Care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276424282"/>
                  </a:ext>
                </a:extLst>
              </a:tr>
              <a:tr h="109524">
                <a:tc>
                  <a:txBody>
                    <a:bodyPr/>
                    <a:lstStyle/>
                    <a:p>
                      <a:pPr>
                        <a:lnSpc>
                          <a:spcPct val="107000"/>
                        </a:lnSpc>
                        <a:spcAft>
                          <a:spcPts val="800"/>
                        </a:spcAft>
                      </a:pPr>
                      <a:r>
                        <a:rPr lang="en-GB" sz="600" kern="100">
                          <a:effectLst/>
                        </a:rPr>
                        <a:t>AHC</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Annual Health Check</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4113026448"/>
                  </a:ext>
                </a:extLst>
              </a:tr>
              <a:tr h="109524">
                <a:tc>
                  <a:txBody>
                    <a:bodyPr/>
                    <a:lstStyle/>
                    <a:p>
                      <a:pPr>
                        <a:lnSpc>
                          <a:spcPct val="107000"/>
                        </a:lnSpc>
                        <a:spcAft>
                          <a:spcPts val="800"/>
                        </a:spcAft>
                      </a:pPr>
                      <a:r>
                        <a:rPr lang="en-GB" sz="600" kern="100">
                          <a:effectLst/>
                        </a:rPr>
                        <a:t>BME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Black and Ethnic Minority </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714797852"/>
                  </a:ext>
                </a:extLst>
              </a:tr>
              <a:tr h="109524">
                <a:tc>
                  <a:txBody>
                    <a:bodyPr/>
                    <a:lstStyle/>
                    <a:p>
                      <a:pPr>
                        <a:lnSpc>
                          <a:spcPct val="107000"/>
                        </a:lnSpc>
                        <a:spcAft>
                          <a:spcPts val="800"/>
                        </a:spcAft>
                      </a:pPr>
                      <a:r>
                        <a:rPr lang="en-GB" sz="600" kern="100">
                          <a:effectLst/>
                        </a:rPr>
                        <a:t>CIDOP</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Child Death Overview Process</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608370004"/>
                  </a:ext>
                </a:extLst>
              </a:tr>
              <a:tr h="109524">
                <a:tc>
                  <a:txBody>
                    <a:bodyPr/>
                    <a:lstStyle/>
                    <a:p>
                      <a:pPr>
                        <a:lnSpc>
                          <a:spcPct val="107000"/>
                        </a:lnSpc>
                        <a:spcAft>
                          <a:spcPts val="800"/>
                        </a:spcAft>
                      </a:pPr>
                      <a:r>
                        <a:rPr lang="en-GB" sz="600" kern="100">
                          <a:effectLst/>
                        </a:rPr>
                        <a:t>CIPOLD</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Confidential Inquiry into the Deaths of People with Learning Disabilities</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2905959331"/>
                  </a:ext>
                </a:extLst>
              </a:tr>
              <a:tr h="109524">
                <a:tc>
                  <a:txBody>
                    <a:bodyPr/>
                    <a:lstStyle/>
                    <a:p>
                      <a:pPr>
                        <a:lnSpc>
                          <a:spcPct val="107000"/>
                        </a:lnSpc>
                        <a:spcAft>
                          <a:spcPts val="800"/>
                        </a:spcAft>
                      </a:pPr>
                      <a:r>
                        <a:rPr lang="en-GB" sz="600" kern="100">
                          <a:effectLst/>
                        </a:rPr>
                        <a:t>CLDT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Community Learning Disability Team</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409993337"/>
                  </a:ext>
                </a:extLst>
              </a:tr>
              <a:tr h="109524">
                <a:tc>
                  <a:txBody>
                    <a:bodyPr/>
                    <a:lstStyle/>
                    <a:p>
                      <a:pPr>
                        <a:lnSpc>
                          <a:spcPct val="107000"/>
                        </a:lnSpc>
                        <a:spcAft>
                          <a:spcPts val="800"/>
                        </a:spcAft>
                      </a:pPr>
                      <a:r>
                        <a:rPr lang="en-GB" sz="600" kern="100">
                          <a:effectLst/>
                        </a:rPr>
                        <a:t>CQC</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Care Quality Commission</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17105639"/>
                  </a:ext>
                </a:extLst>
              </a:tr>
              <a:tr h="109524">
                <a:tc>
                  <a:txBody>
                    <a:bodyPr/>
                    <a:lstStyle/>
                    <a:p>
                      <a:pPr>
                        <a:lnSpc>
                          <a:spcPct val="107000"/>
                        </a:lnSpc>
                        <a:spcAft>
                          <a:spcPts val="800"/>
                        </a:spcAft>
                      </a:pPr>
                      <a:r>
                        <a:rPr lang="en-GB" sz="600" kern="100">
                          <a:effectLst/>
                        </a:rPr>
                        <a:t>DNACPR</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Do Not Attempt Cardiopulmonary Resuscitation</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465112139"/>
                  </a:ext>
                </a:extLst>
              </a:tr>
              <a:tr h="109524">
                <a:tc>
                  <a:txBody>
                    <a:bodyPr/>
                    <a:lstStyle/>
                    <a:p>
                      <a:pPr>
                        <a:lnSpc>
                          <a:spcPct val="107000"/>
                        </a:lnSpc>
                        <a:spcAft>
                          <a:spcPts val="800"/>
                        </a:spcAft>
                      </a:pPr>
                      <a:r>
                        <a:rPr lang="en-GB" sz="600" kern="100">
                          <a:effectLst/>
                        </a:rPr>
                        <a:t>EOL</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End of Life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646060393"/>
                  </a:ext>
                </a:extLst>
              </a:tr>
              <a:tr h="109524">
                <a:tc>
                  <a:txBody>
                    <a:bodyPr/>
                    <a:lstStyle/>
                    <a:p>
                      <a:pPr>
                        <a:lnSpc>
                          <a:spcPct val="107000"/>
                        </a:lnSpc>
                        <a:spcAft>
                          <a:spcPts val="800"/>
                        </a:spcAft>
                      </a:pPr>
                      <a:r>
                        <a:rPr lang="en-GB" sz="600" kern="100">
                          <a:effectLst/>
                        </a:rPr>
                        <a:t>GCC</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Gloucestershire County Council</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501485439"/>
                  </a:ext>
                </a:extLst>
              </a:tr>
              <a:tr h="109524">
                <a:tc>
                  <a:txBody>
                    <a:bodyPr/>
                    <a:lstStyle/>
                    <a:p>
                      <a:pPr>
                        <a:lnSpc>
                          <a:spcPct val="107000"/>
                        </a:lnSpc>
                        <a:spcAft>
                          <a:spcPts val="800"/>
                        </a:spcAft>
                      </a:pPr>
                      <a:r>
                        <a:rPr lang="en-GB" sz="600" kern="100">
                          <a:effectLst/>
                        </a:rPr>
                        <a:t>GHC</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NHS Gloucestershire Health and Care Trust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924530100"/>
                  </a:ext>
                </a:extLst>
              </a:tr>
              <a:tr h="109524">
                <a:tc>
                  <a:txBody>
                    <a:bodyPr/>
                    <a:lstStyle/>
                    <a:p>
                      <a:pPr>
                        <a:lnSpc>
                          <a:spcPct val="107000"/>
                        </a:lnSpc>
                        <a:spcAft>
                          <a:spcPts val="800"/>
                        </a:spcAft>
                      </a:pPr>
                      <a:r>
                        <a:rPr lang="en-GB" sz="600" kern="100">
                          <a:effectLst/>
                        </a:rPr>
                        <a:t>GRH</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Gloucester Royal Hospital</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954393095"/>
                  </a:ext>
                </a:extLst>
              </a:tr>
              <a:tr h="109524">
                <a:tc>
                  <a:txBody>
                    <a:bodyPr/>
                    <a:lstStyle/>
                    <a:p>
                      <a:pPr>
                        <a:lnSpc>
                          <a:spcPct val="107000"/>
                        </a:lnSpc>
                        <a:spcAft>
                          <a:spcPts val="800"/>
                        </a:spcAft>
                      </a:pPr>
                      <a:r>
                        <a:rPr lang="en-GB" sz="600" kern="100">
                          <a:effectLst/>
                        </a:rPr>
                        <a:t>GSAB</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Gloucestershire Safeguarding Adults Board</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653495704"/>
                  </a:ext>
                </a:extLst>
              </a:tr>
              <a:tr h="109524">
                <a:tc>
                  <a:txBody>
                    <a:bodyPr/>
                    <a:lstStyle/>
                    <a:p>
                      <a:pPr>
                        <a:lnSpc>
                          <a:spcPct val="107000"/>
                        </a:lnSpc>
                        <a:spcAft>
                          <a:spcPts val="800"/>
                        </a:spcAft>
                      </a:pPr>
                      <a:r>
                        <a:rPr lang="en-GB" sz="600" kern="100">
                          <a:effectLst/>
                        </a:rPr>
                        <a:t>HAP</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Health Action Plan</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785137062"/>
                  </a:ext>
                </a:extLst>
              </a:tr>
              <a:tr h="109524">
                <a:tc>
                  <a:txBody>
                    <a:bodyPr/>
                    <a:lstStyle/>
                    <a:p>
                      <a:pPr>
                        <a:lnSpc>
                          <a:spcPct val="107000"/>
                        </a:lnSpc>
                        <a:spcAft>
                          <a:spcPts val="800"/>
                        </a:spcAft>
                      </a:pPr>
                      <a:r>
                        <a:rPr lang="en-GB" sz="600" kern="100">
                          <a:effectLst/>
                        </a:rPr>
                        <a:t>ICB</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Integrated Care Board</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152360486"/>
                  </a:ext>
                </a:extLst>
              </a:tr>
              <a:tr h="109524">
                <a:tc>
                  <a:txBody>
                    <a:bodyPr/>
                    <a:lstStyle/>
                    <a:p>
                      <a:pPr>
                        <a:lnSpc>
                          <a:spcPct val="107000"/>
                        </a:lnSpc>
                        <a:spcAft>
                          <a:spcPts val="800"/>
                        </a:spcAft>
                      </a:pPr>
                      <a:r>
                        <a:rPr lang="en-GB" sz="600" kern="100">
                          <a:effectLst/>
                        </a:rPr>
                        <a:t>ISCM</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Integrated Social Care Manager</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613754102"/>
                  </a:ext>
                </a:extLst>
              </a:tr>
              <a:tr h="109524">
                <a:tc>
                  <a:txBody>
                    <a:bodyPr/>
                    <a:lstStyle/>
                    <a:p>
                      <a:pPr>
                        <a:lnSpc>
                          <a:spcPct val="107000"/>
                        </a:lnSpc>
                        <a:spcAft>
                          <a:spcPts val="800"/>
                        </a:spcAft>
                      </a:pPr>
                      <a:r>
                        <a:rPr lang="en-GB" sz="600" kern="100">
                          <a:effectLst/>
                        </a:rPr>
                        <a:t>IHAL</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Improving Health and Lives Learning Disabilities Observatory</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4131742460"/>
                  </a:ext>
                </a:extLst>
              </a:tr>
              <a:tr h="109524">
                <a:tc>
                  <a:txBody>
                    <a:bodyPr/>
                    <a:lstStyle/>
                    <a:p>
                      <a:pPr>
                        <a:lnSpc>
                          <a:spcPct val="107000"/>
                        </a:lnSpc>
                        <a:spcAft>
                          <a:spcPts val="800"/>
                        </a:spcAft>
                      </a:pPr>
                      <a:r>
                        <a:rPr lang="en-GB" sz="600" kern="100">
                          <a:effectLst/>
                        </a:rPr>
                        <a:t>KPI</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Key Performance Indicator</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117360385"/>
                  </a:ext>
                </a:extLst>
              </a:tr>
              <a:tr h="109524">
                <a:tc>
                  <a:txBody>
                    <a:bodyPr/>
                    <a:lstStyle/>
                    <a:p>
                      <a:pPr>
                        <a:lnSpc>
                          <a:spcPct val="107000"/>
                        </a:lnSpc>
                        <a:spcAft>
                          <a:spcPts val="800"/>
                        </a:spcAft>
                      </a:pPr>
                      <a:r>
                        <a:rPr lang="en-GB" sz="600" kern="100">
                          <a:effectLst/>
                        </a:rPr>
                        <a:t>LAC</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Local Area Coordinator</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2440727866"/>
                  </a:ext>
                </a:extLst>
              </a:tr>
              <a:tr h="109524">
                <a:tc>
                  <a:txBody>
                    <a:bodyPr/>
                    <a:lstStyle/>
                    <a:p>
                      <a:pPr>
                        <a:lnSpc>
                          <a:spcPct val="107000"/>
                        </a:lnSpc>
                        <a:spcAft>
                          <a:spcPts val="800"/>
                        </a:spcAft>
                      </a:pPr>
                      <a:r>
                        <a:rPr lang="en-GB" sz="600" kern="100">
                          <a:effectLst/>
                        </a:rPr>
                        <a:t>LeDeR</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Learning from Lives and Death People with a Learning disability and Autistic People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525428803"/>
                  </a:ext>
                </a:extLst>
              </a:tr>
              <a:tr h="109524">
                <a:tc>
                  <a:txBody>
                    <a:bodyPr/>
                    <a:lstStyle/>
                    <a:p>
                      <a:pPr algn="just">
                        <a:lnSpc>
                          <a:spcPct val="107000"/>
                        </a:lnSpc>
                        <a:spcAft>
                          <a:spcPts val="800"/>
                        </a:spcAft>
                      </a:pPr>
                      <a:r>
                        <a:rPr lang="en-GB" sz="600" kern="100">
                          <a:effectLst/>
                        </a:rPr>
                        <a:t>LD</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Learning Disability</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2501725637"/>
                  </a:ext>
                </a:extLst>
              </a:tr>
              <a:tr h="109524">
                <a:tc>
                  <a:txBody>
                    <a:bodyPr/>
                    <a:lstStyle/>
                    <a:p>
                      <a:pPr>
                        <a:lnSpc>
                          <a:spcPct val="107000"/>
                        </a:lnSpc>
                        <a:spcAft>
                          <a:spcPts val="800"/>
                        </a:spcAft>
                      </a:pPr>
                      <a:r>
                        <a:rPr lang="en-GB" sz="600" kern="100">
                          <a:effectLst/>
                        </a:rPr>
                        <a:t>LIA</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Learning into Action</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682611190"/>
                  </a:ext>
                </a:extLst>
              </a:tr>
              <a:tr h="109524">
                <a:tc>
                  <a:txBody>
                    <a:bodyPr/>
                    <a:lstStyle/>
                    <a:p>
                      <a:pPr>
                        <a:lnSpc>
                          <a:spcPct val="107000"/>
                        </a:lnSpc>
                        <a:spcAft>
                          <a:spcPts val="800"/>
                        </a:spcAft>
                      </a:pPr>
                      <a:r>
                        <a:rPr lang="en-GB" sz="600" kern="100">
                          <a:effectLst/>
                        </a:rPr>
                        <a:t>MCA</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Mental Capacity Act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357282230"/>
                  </a:ext>
                </a:extLst>
              </a:tr>
              <a:tr h="109524">
                <a:tc>
                  <a:txBody>
                    <a:bodyPr/>
                    <a:lstStyle/>
                    <a:p>
                      <a:pPr>
                        <a:lnSpc>
                          <a:spcPct val="107000"/>
                        </a:lnSpc>
                        <a:spcAft>
                          <a:spcPts val="800"/>
                        </a:spcAft>
                      </a:pPr>
                      <a:r>
                        <a:rPr lang="en-GB" sz="600" kern="100">
                          <a:effectLst/>
                        </a:rPr>
                        <a:t>MDT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Multidisciplinary Team</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4125919516"/>
                  </a:ext>
                </a:extLst>
              </a:tr>
              <a:tr h="109524">
                <a:tc>
                  <a:txBody>
                    <a:bodyPr/>
                    <a:lstStyle/>
                    <a:p>
                      <a:pPr>
                        <a:lnSpc>
                          <a:spcPct val="107000"/>
                        </a:lnSpc>
                        <a:spcAft>
                          <a:spcPts val="800"/>
                        </a:spcAft>
                      </a:pPr>
                      <a:r>
                        <a:rPr lang="en-GB" sz="600" kern="100">
                          <a:effectLst/>
                        </a:rPr>
                        <a:t>NHSE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National Health Service England</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461305734"/>
                  </a:ext>
                </a:extLst>
              </a:tr>
              <a:tr h="109524">
                <a:tc>
                  <a:txBody>
                    <a:bodyPr/>
                    <a:lstStyle/>
                    <a:p>
                      <a:pPr>
                        <a:lnSpc>
                          <a:spcPct val="107000"/>
                        </a:lnSpc>
                        <a:spcAft>
                          <a:spcPts val="800"/>
                        </a:spcAft>
                      </a:pPr>
                      <a:r>
                        <a:rPr lang="en-GB" sz="600" kern="100">
                          <a:effectLst/>
                        </a:rPr>
                        <a:t>OT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Occupational Therapist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589857889"/>
                  </a:ext>
                </a:extLst>
              </a:tr>
              <a:tr h="109524">
                <a:tc>
                  <a:txBody>
                    <a:bodyPr/>
                    <a:lstStyle/>
                    <a:p>
                      <a:pPr>
                        <a:lnSpc>
                          <a:spcPct val="107000"/>
                        </a:lnSpc>
                        <a:spcAft>
                          <a:spcPts val="800"/>
                        </a:spcAft>
                      </a:pPr>
                      <a:r>
                        <a:rPr lang="en-GB" sz="600" kern="100">
                          <a:effectLst/>
                        </a:rPr>
                        <a:t>PEG</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Percutaneous Endoscopic Gastrostomy</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2268843080"/>
                  </a:ext>
                </a:extLst>
              </a:tr>
              <a:tr h="109524">
                <a:tc>
                  <a:txBody>
                    <a:bodyPr/>
                    <a:lstStyle/>
                    <a:p>
                      <a:pPr>
                        <a:lnSpc>
                          <a:spcPct val="107000"/>
                        </a:lnSpc>
                        <a:spcAft>
                          <a:spcPts val="800"/>
                        </a:spcAft>
                      </a:pPr>
                      <a:r>
                        <a:rPr lang="en-GB" sz="600" kern="100">
                          <a:effectLst/>
                        </a:rPr>
                        <a:t>PHE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Public Health England</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2030035676"/>
                  </a:ext>
                </a:extLst>
              </a:tr>
              <a:tr h="109524">
                <a:tc>
                  <a:txBody>
                    <a:bodyPr/>
                    <a:lstStyle/>
                    <a:p>
                      <a:pPr>
                        <a:lnSpc>
                          <a:spcPct val="107000"/>
                        </a:lnSpc>
                        <a:spcAft>
                          <a:spcPts val="800"/>
                        </a:spcAft>
                      </a:pPr>
                      <a:r>
                        <a:rPr lang="en-GB" sz="600" kern="100">
                          <a:effectLst/>
                        </a:rPr>
                        <a:t>QA</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Quality Assurance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4273901675"/>
                  </a:ext>
                </a:extLst>
              </a:tr>
              <a:tr h="109524">
                <a:tc>
                  <a:txBody>
                    <a:bodyPr/>
                    <a:lstStyle/>
                    <a:p>
                      <a:pPr>
                        <a:lnSpc>
                          <a:spcPct val="107000"/>
                        </a:lnSpc>
                        <a:spcAft>
                          <a:spcPts val="800"/>
                        </a:spcAft>
                      </a:pPr>
                      <a:r>
                        <a:rPr lang="en-GB" sz="600" kern="100">
                          <a:effectLst/>
                        </a:rPr>
                        <a:t>ReSPECT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Recommended Summary Plan for Care and Treatment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4136783744"/>
                  </a:ext>
                </a:extLst>
              </a:tr>
              <a:tr h="109524">
                <a:tc>
                  <a:txBody>
                    <a:bodyPr/>
                    <a:lstStyle/>
                    <a:p>
                      <a:pPr>
                        <a:lnSpc>
                          <a:spcPct val="107000"/>
                        </a:lnSpc>
                        <a:spcAft>
                          <a:spcPts val="800"/>
                        </a:spcAft>
                      </a:pPr>
                      <a:r>
                        <a:rPr lang="en-GB" sz="600" kern="100">
                          <a:effectLst/>
                        </a:rPr>
                        <a:t>RESTORE 2</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Recognise Early Soft Signs, Take Observations, Respond and Escalate</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862954409"/>
                  </a:ext>
                </a:extLst>
              </a:tr>
              <a:tr h="109524">
                <a:tc>
                  <a:txBody>
                    <a:bodyPr/>
                    <a:lstStyle/>
                    <a:p>
                      <a:pPr>
                        <a:lnSpc>
                          <a:spcPct val="107000"/>
                        </a:lnSpc>
                        <a:spcAft>
                          <a:spcPts val="800"/>
                        </a:spcAft>
                      </a:pPr>
                      <a:r>
                        <a:rPr lang="en-GB" sz="600" kern="100">
                          <a:effectLst/>
                        </a:rPr>
                        <a:t>SALT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Speech and Language Therapist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126980736"/>
                  </a:ext>
                </a:extLst>
              </a:tr>
              <a:tr h="109524">
                <a:tc>
                  <a:txBody>
                    <a:bodyPr/>
                    <a:lstStyle/>
                    <a:p>
                      <a:pPr>
                        <a:lnSpc>
                          <a:spcPct val="107000"/>
                        </a:lnSpc>
                        <a:spcAft>
                          <a:spcPts val="800"/>
                        </a:spcAft>
                      </a:pPr>
                      <a:r>
                        <a:rPr lang="en-GB" sz="600" kern="100">
                          <a:effectLst/>
                        </a:rPr>
                        <a:t>SATs</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Oxygen Saturation</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2763447014"/>
                  </a:ext>
                </a:extLst>
              </a:tr>
              <a:tr h="109524">
                <a:tc>
                  <a:txBody>
                    <a:bodyPr/>
                    <a:lstStyle/>
                    <a:p>
                      <a:pPr>
                        <a:lnSpc>
                          <a:spcPct val="107000"/>
                        </a:lnSpc>
                        <a:spcAft>
                          <a:spcPts val="800"/>
                        </a:spcAft>
                      </a:pPr>
                      <a:r>
                        <a:rPr lang="en-GB" sz="600" kern="100">
                          <a:effectLst/>
                        </a:rPr>
                        <a:t>SMART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Specific, Measurable, Achievable, Relevant, Timebound</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530548480"/>
                  </a:ext>
                </a:extLst>
              </a:tr>
              <a:tr h="109524">
                <a:tc>
                  <a:txBody>
                    <a:bodyPr/>
                    <a:lstStyle/>
                    <a:p>
                      <a:pPr>
                        <a:lnSpc>
                          <a:spcPct val="107000"/>
                        </a:lnSpc>
                        <a:spcAft>
                          <a:spcPts val="800"/>
                        </a:spcAft>
                      </a:pPr>
                      <a:r>
                        <a:rPr lang="en-GB" sz="600" kern="100">
                          <a:effectLst/>
                        </a:rPr>
                        <a:t>SWAST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a:effectLst/>
                        </a:rPr>
                        <a:t>Southwest Ambulance Trust</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3825681610"/>
                  </a:ext>
                </a:extLst>
              </a:tr>
              <a:tr h="109524">
                <a:tc>
                  <a:txBody>
                    <a:bodyPr/>
                    <a:lstStyle/>
                    <a:p>
                      <a:pPr>
                        <a:lnSpc>
                          <a:spcPct val="107000"/>
                        </a:lnSpc>
                        <a:spcAft>
                          <a:spcPts val="800"/>
                        </a:spcAft>
                      </a:pPr>
                      <a:r>
                        <a:rPr lang="en-GB" sz="600" kern="100" dirty="0">
                          <a:effectLst/>
                        </a:rPr>
                        <a:t>UTI</a:t>
                      </a:r>
                      <a:endParaRPr lang="en-GB"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tc>
                  <a:txBody>
                    <a:bodyPr/>
                    <a:lstStyle/>
                    <a:p>
                      <a:pPr>
                        <a:lnSpc>
                          <a:spcPct val="107000"/>
                        </a:lnSpc>
                        <a:spcAft>
                          <a:spcPts val="800"/>
                        </a:spcAft>
                      </a:pPr>
                      <a:r>
                        <a:rPr lang="en-GB" sz="600" kern="100" dirty="0">
                          <a:effectLst/>
                        </a:rPr>
                        <a:t>Urinary Tract Infection</a:t>
                      </a:r>
                      <a:endParaRPr lang="en-GB"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617" marR="39617" marT="0" marB="0"/>
                </a:tc>
                <a:extLst>
                  <a:ext uri="{0D108BD9-81ED-4DB2-BD59-A6C34878D82A}">
                    <a16:rowId xmlns:a16="http://schemas.microsoft.com/office/drawing/2014/main" val="108185027"/>
                  </a:ext>
                </a:extLst>
              </a:tr>
            </a:tbl>
          </a:graphicData>
        </a:graphic>
      </p:graphicFrame>
      <p:sp>
        <p:nvSpPr>
          <p:cNvPr id="4" name="Slide Number Placeholder 3">
            <a:extLst>
              <a:ext uri="{FF2B5EF4-FFF2-40B4-BE49-F238E27FC236}">
                <a16:creationId xmlns:a16="http://schemas.microsoft.com/office/drawing/2014/main" id="{F6335E5B-3C49-0D49-2D12-06BEA024CAC1}"/>
              </a:ext>
            </a:extLst>
          </p:cNvPr>
          <p:cNvSpPr>
            <a:spLocks noGrp="1"/>
          </p:cNvSpPr>
          <p:nvPr>
            <p:ph type="sldNum" sz="quarter" idx="10"/>
          </p:nvPr>
        </p:nvSpPr>
        <p:spPr/>
        <p:txBody>
          <a:bodyPr/>
          <a:lstStyle/>
          <a:p>
            <a:fld id="{888C7B6D-059F-7047-97E8-91D473D6AC17}" type="slidenum">
              <a:rPr lang="en-US" smtClean="0"/>
              <a:pPr/>
              <a:t>51</a:t>
            </a:fld>
            <a:endParaRPr lang="en-US"/>
          </a:p>
        </p:txBody>
      </p:sp>
    </p:spTree>
    <p:extLst>
      <p:ext uri="{BB962C8B-B14F-4D97-AF65-F5344CB8AC3E}">
        <p14:creationId xmlns:p14="http://schemas.microsoft.com/office/powerpoint/2010/main" val="398966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723324-7DAB-BFC2-98D5-19A899476DD7}"/>
              </a:ext>
            </a:extLst>
          </p:cNvPr>
          <p:cNvSpPr>
            <a:spLocks noGrp="1"/>
          </p:cNvSpPr>
          <p:nvPr>
            <p:ph type="sldNum" sz="quarter" idx="10"/>
          </p:nvPr>
        </p:nvSpPr>
        <p:spPr/>
        <p:txBody>
          <a:bodyPr/>
          <a:lstStyle/>
          <a:p>
            <a:fld id="{888C7B6D-059F-7047-97E8-91D473D6AC17}" type="slidenum">
              <a:rPr lang="en-US" smtClean="0"/>
              <a:pPr/>
              <a:t>52</a:t>
            </a:fld>
            <a:endParaRPr lang="en-US"/>
          </a:p>
        </p:txBody>
      </p:sp>
      <p:graphicFrame>
        <p:nvGraphicFramePr>
          <p:cNvPr id="5" name="Table 4">
            <a:extLst>
              <a:ext uri="{FF2B5EF4-FFF2-40B4-BE49-F238E27FC236}">
                <a16:creationId xmlns:a16="http://schemas.microsoft.com/office/drawing/2014/main" id="{4E85A526-2829-77D4-330D-41D2E3AA4D7E}"/>
              </a:ext>
            </a:extLst>
          </p:cNvPr>
          <p:cNvGraphicFramePr>
            <a:graphicFrameLocks noGrp="1"/>
          </p:cNvGraphicFramePr>
          <p:nvPr>
            <p:extLst>
              <p:ext uri="{D42A27DB-BD31-4B8C-83A1-F6EECF244321}">
                <p14:modId xmlns:p14="http://schemas.microsoft.com/office/powerpoint/2010/main" val="2312812683"/>
              </p:ext>
            </p:extLst>
          </p:nvPr>
        </p:nvGraphicFramePr>
        <p:xfrm>
          <a:off x="0" y="339502"/>
          <a:ext cx="4673743" cy="4334050"/>
        </p:xfrm>
        <a:graphic>
          <a:graphicData uri="http://schemas.openxmlformats.org/drawingml/2006/table">
            <a:tbl>
              <a:tblPr>
                <a:tableStyleId>{5C22544A-7EE6-4342-B048-85BDC9FD1C3A}</a:tableStyleId>
              </a:tblPr>
              <a:tblGrid>
                <a:gridCol w="1411765">
                  <a:extLst>
                    <a:ext uri="{9D8B030D-6E8A-4147-A177-3AD203B41FA5}">
                      <a16:colId xmlns:a16="http://schemas.microsoft.com/office/drawing/2014/main" val="2541277518"/>
                    </a:ext>
                  </a:extLst>
                </a:gridCol>
                <a:gridCol w="3261978">
                  <a:extLst>
                    <a:ext uri="{9D8B030D-6E8A-4147-A177-3AD203B41FA5}">
                      <a16:colId xmlns:a16="http://schemas.microsoft.com/office/drawing/2014/main" val="1201866188"/>
                    </a:ext>
                  </a:extLst>
                </a:gridCol>
              </a:tblGrid>
              <a:tr h="1040172">
                <a:tc>
                  <a:txBody>
                    <a:bodyPr/>
                    <a:lstStyle/>
                    <a:p>
                      <a:r>
                        <a:rPr lang="en-GB" sz="1000">
                          <a:effectLst/>
                          <a:latin typeface="Arial" panose="020B0604020202020204" pitchFamily="34" charset="0"/>
                          <a:cs typeface="Arial" panose="020B0604020202020204" pitchFamily="34" charset="0"/>
                        </a:rPr>
                        <a:t>Responsible committee: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tc>
                  <a:txBody>
                    <a:bodyPr/>
                    <a:lstStyle/>
                    <a:p>
                      <a:r>
                        <a:rPr lang="en-GB" sz="1000" dirty="0">
                          <a:effectLst/>
                          <a:latin typeface="Arial" panose="020B0604020202020204" pitchFamily="34" charset="0"/>
                          <a:cs typeface="Arial" panose="020B0604020202020204" pitchFamily="34" charset="0"/>
                        </a:rPr>
                        <a:t>Gloucestershire LeDeR Governance and Steering Group</a:t>
                      </a:r>
                    </a:p>
                    <a:p>
                      <a:r>
                        <a:rPr lang="en-GB" sz="1000" dirty="0">
                          <a:effectLst/>
                          <a:latin typeface="Arial" panose="020B0604020202020204" pitchFamily="34" charset="0"/>
                          <a:cs typeface="Arial" panose="020B0604020202020204" pitchFamily="34" charset="0"/>
                        </a:rPr>
                        <a:t>Learning Disability and Autism Clinical Programme Group</a:t>
                      </a:r>
                    </a:p>
                    <a:p>
                      <a:r>
                        <a:rPr lang="en-GB" sz="1000" dirty="0">
                          <a:effectLst/>
                          <a:latin typeface="Arial" panose="020B0604020202020204" pitchFamily="34" charset="0"/>
                          <a:cs typeface="Arial" panose="020B0604020202020204" pitchFamily="34" charset="0"/>
                        </a:rPr>
                        <a:t>Gloucestershire Clinical Commissioning Group Quality and Governance Committee</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extLst>
                  <a:ext uri="{0D108BD9-81ED-4DB2-BD59-A6C34878D82A}">
                    <a16:rowId xmlns:a16="http://schemas.microsoft.com/office/drawing/2014/main" val="2111653213"/>
                  </a:ext>
                </a:extLst>
              </a:tr>
              <a:tr h="2253706">
                <a:tc>
                  <a:txBody>
                    <a:bodyPr/>
                    <a:lstStyle/>
                    <a:p>
                      <a:r>
                        <a:rPr lang="en-GB" sz="1000">
                          <a:effectLst/>
                          <a:latin typeface="Arial" panose="020B0604020202020204" pitchFamily="34" charset="0"/>
                          <a:cs typeface="Arial" panose="020B0604020202020204" pitchFamily="34" charset="0"/>
                        </a:rPr>
                        <a:t>Target audience: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tc>
                  <a:txBody>
                    <a:bodyPr/>
                    <a:lstStyle/>
                    <a:p>
                      <a:r>
                        <a:rPr lang="en-GB" sz="1000" dirty="0">
                          <a:effectLst/>
                          <a:latin typeface="Arial" panose="020B0604020202020204" pitchFamily="34" charset="0"/>
                          <a:cs typeface="Arial" panose="020B0604020202020204" pitchFamily="34" charset="0"/>
                        </a:rPr>
                        <a:t>Report for those agencies involved in the programme.</a:t>
                      </a:r>
                    </a:p>
                    <a:p>
                      <a:r>
                        <a:rPr lang="en-GB" sz="1000" dirty="0">
                          <a:effectLst/>
                          <a:latin typeface="Arial" panose="020B0604020202020204" pitchFamily="34" charset="0"/>
                          <a:cs typeface="Arial" panose="020B0604020202020204" pitchFamily="34" charset="0"/>
                        </a:rPr>
                        <a:t>LeDeR Governance and Steering Group Members</a:t>
                      </a:r>
                    </a:p>
                    <a:p>
                      <a:r>
                        <a:rPr lang="en-GB" sz="1000" dirty="0">
                          <a:effectLst/>
                          <a:latin typeface="Arial" panose="020B0604020202020204" pitchFamily="34" charset="0"/>
                          <a:cs typeface="Arial" panose="020B0604020202020204" pitchFamily="34" charset="0"/>
                        </a:rPr>
                        <a:t>LeDeR Quality Assurance Panel</a:t>
                      </a:r>
                    </a:p>
                    <a:p>
                      <a:r>
                        <a:rPr lang="en-GB" sz="1000" dirty="0">
                          <a:effectLst/>
                          <a:latin typeface="Arial" panose="020B0604020202020204" pitchFamily="34" charset="0"/>
                          <a:cs typeface="Arial" panose="020B0604020202020204" pitchFamily="34" charset="0"/>
                        </a:rPr>
                        <a:t>LeDeR Learning into Action Group</a:t>
                      </a:r>
                    </a:p>
                    <a:p>
                      <a:r>
                        <a:rPr lang="en-GB" sz="1000" dirty="0">
                          <a:effectLst/>
                          <a:latin typeface="Arial" panose="020B0604020202020204" pitchFamily="34" charset="0"/>
                          <a:cs typeface="Arial" panose="020B0604020202020204" pitchFamily="34" charset="0"/>
                        </a:rPr>
                        <a:t>Learning Disability Partnership Board members</a:t>
                      </a:r>
                    </a:p>
                    <a:p>
                      <a:r>
                        <a:rPr lang="en-GB" sz="1000" dirty="0">
                          <a:effectLst/>
                          <a:latin typeface="Arial" panose="020B0604020202020204" pitchFamily="34" charset="0"/>
                          <a:cs typeface="Arial" panose="020B0604020202020204" pitchFamily="34" charset="0"/>
                        </a:rPr>
                        <a:t>Autism Partnership Board Members</a:t>
                      </a:r>
                    </a:p>
                    <a:p>
                      <a:r>
                        <a:rPr lang="en-GB" sz="1000" dirty="0">
                          <a:effectLst/>
                          <a:latin typeface="Arial" panose="020B0604020202020204" pitchFamily="34" charset="0"/>
                          <a:cs typeface="Arial" panose="020B0604020202020204" pitchFamily="34" charset="0"/>
                        </a:rPr>
                        <a:t>Gloucestershire Clinical Commissioning Group - Quality and Governance Committee</a:t>
                      </a:r>
                    </a:p>
                    <a:p>
                      <a:r>
                        <a:rPr lang="en-GB" sz="1000" dirty="0">
                          <a:effectLst/>
                          <a:latin typeface="Arial" panose="020B0604020202020204" pitchFamily="34" charset="0"/>
                          <a:cs typeface="Arial" panose="020B0604020202020204" pitchFamily="34" charset="0"/>
                        </a:rPr>
                        <a:t>Learning Disabilities Lead Commissioner</a:t>
                      </a:r>
                    </a:p>
                    <a:p>
                      <a:r>
                        <a:rPr lang="en-GB" sz="1000" dirty="0">
                          <a:effectLst/>
                          <a:latin typeface="Arial" panose="020B0604020202020204" pitchFamily="34" charset="0"/>
                          <a:cs typeface="Arial" panose="020B0604020202020204" pitchFamily="34" charset="0"/>
                        </a:rPr>
                        <a:t>Autism Lead Commissioner</a:t>
                      </a:r>
                    </a:p>
                    <a:p>
                      <a:r>
                        <a:rPr lang="en-GB" sz="1000" dirty="0">
                          <a:effectLst/>
                          <a:latin typeface="Arial" panose="020B0604020202020204" pitchFamily="34" charset="0"/>
                          <a:cs typeface="Arial" panose="020B0604020202020204" pitchFamily="34" charset="0"/>
                        </a:rPr>
                        <a:t>South West Regional LeDeR Operational Group</a:t>
                      </a:r>
                    </a:p>
                    <a:p>
                      <a:r>
                        <a:rPr lang="en-GB" sz="1000" dirty="0">
                          <a:effectLst/>
                          <a:latin typeface="Arial" panose="020B0604020202020204" pitchFamily="34" charset="0"/>
                          <a:cs typeface="Arial" panose="020B0604020202020204" pitchFamily="34" charset="0"/>
                        </a:rPr>
                        <a:t>South West Regional Health Equalities Group</a:t>
                      </a:r>
                    </a:p>
                    <a:p>
                      <a:r>
                        <a:rPr lang="en-GB" sz="1000" dirty="0">
                          <a:effectLst/>
                          <a:latin typeface="Arial" panose="020B0604020202020204" pitchFamily="34" charset="0"/>
                          <a:cs typeface="Arial" panose="020B0604020202020204" pitchFamily="34" charset="0"/>
                        </a:rPr>
                        <a:t>National LeDeR Programme NHS England</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extLst>
                  <a:ext uri="{0D108BD9-81ED-4DB2-BD59-A6C34878D82A}">
                    <a16:rowId xmlns:a16="http://schemas.microsoft.com/office/drawing/2014/main" val="584408500"/>
                  </a:ext>
                </a:extLst>
              </a:tr>
              <a:tr h="173362">
                <a:tc gridSpan="2">
                  <a:txBody>
                    <a:bodyPr/>
                    <a:lstStyle/>
                    <a:p>
                      <a:r>
                        <a:rPr lang="en-GB" sz="1000" dirty="0">
                          <a:effectLst/>
                          <a:latin typeface="Arial" panose="020B0604020202020204" pitchFamily="34" charset="0"/>
                          <a:cs typeface="Arial" panose="020B0604020202020204" pitchFamily="34" charset="0"/>
                        </a:rPr>
                        <a:t>Date of approval:   19.10.23</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tc hMerge="1">
                  <a:txBody>
                    <a:bodyPr/>
                    <a:lstStyle/>
                    <a:p>
                      <a:endParaRPr lang="en-GB"/>
                    </a:p>
                  </a:txBody>
                  <a:tcPr/>
                </a:tc>
                <a:extLst>
                  <a:ext uri="{0D108BD9-81ED-4DB2-BD59-A6C34878D82A}">
                    <a16:rowId xmlns:a16="http://schemas.microsoft.com/office/drawing/2014/main" val="1384493716"/>
                  </a:ext>
                </a:extLst>
              </a:tr>
              <a:tr h="173362">
                <a:tc gridSpan="2">
                  <a:txBody>
                    <a:bodyPr/>
                    <a:lstStyle/>
                    <a:p>
                      <a:r>
                        <a:rPr lang="en-GB" sz="1000" dirty="0">
                          <a:effectLst/>
                          <a:latin typeface="Arial" panose="020B0604020202020204" pitchFamily="34" charset="0"/>
                          <a:cs typeface="Arial" panose="020B0604020202020204" pitchFamily="34" charset="0"/>
                        </a:rPr>
                        <a:t>Review date: </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tc hMerge="1">
                  <a:txBody>
                    <a:bodyPr/>
                    <a:lstStyle/>
                    <a:p>
                      <a:endParaRPr lang="en-GB"/>
                    </a:p>
                  </a:txBody>
                  <a:tcPr/>
                </a:tc>
                <a:extLst>
                  <a:ext uri="{0D108BD9-81ED-4DB2-BD59-A6C34878D82A}">
                    <a16:rowId xmlns:a16="http://schemas.microsoft.com/office/drawing/2014/main" val="659100655"/>
                  </a:ext>
                </a:extLst>
              </a:tr>
              <a:tr h="173362">
                <a:tc>
                  <a:txBody>
                    <a:bodyPr/>
                    <a:lstStyle/>
                    <a:p>
                      <a:r>
                        <a:rPr lang="en-GB" sz="1000" dirty="0">
                          <a:effectLst/>
                          <a:latin typeface="Arial" panose="020B0604020202020204" pitchFamily="34" charset="0"/>
                          <a:cs typeface="Arial" panose="020B0604020202020204" pitchFamily="34" charset="0"/>
                        </a:rPr>
                        <a:t>Version </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tc>
                  <a:txBody>
                    <a:bodyPr/>
                    <a:lstStyle/>
                    <a:p>
                      <a:r>
                        <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2</a:t>
                      </a:r>
                    </a:p>
                  </a:txBody>
                  <a:tcPr marL="48935" marR="48935" marT="0" marB="0"/>
                </a:tc>
                <a:extLst>
                  <a:ext uri="{0D108BD9-81ED-4DB2-BD59-A6C34878D82A}">
                    <a16:rowId xmlns:a16="http://schemas.microsoft.com/office/drawing/2014/main" val="2213114753"/>
                  </a:ext>
                </a:extLst>
              </a:tr>
              <a:tr h="173362">
                <a:tc>
                  <a:txBody>
                    <a:bodyPr/>
                    <a:lstStyle/>
                    <a:p>
                      <a:r>
                        <a:rPr lang="en-GB" sz="1000">
                          <a:effectLst/>
                          <a:latin typeface="Arial" panose="020B0604020202020204" pitchFamily="34" charset="0"/>
                          <a:cs typeface="Arial" panose="020B0604020202020204" pitchFamily="34" charset="0"/>
                        </a:rPr>
                        <a:t>Document type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tc>
                  <a:txBody>
                    <a:bodyPr/>
                    <a:lstStyle/>
                    <a:p>
                      <a:r>
                        <a:rPr lang="en-GB" sz="1000">
                          <a:effectLst/>
                          <a:latin typeface="Arial" panose="020B0604020202020204" pitchFamily="34" charset="0"/>
                          <a:cs typeface="Arial" panose="020B0604020202020204" pitchFamily="34" charset="0"/>
                        </a:rPr>
                        <a:t>Quality Report</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extLst>
                  <a:ext uri="{0D108BD9-81ED-4DB2-BD59-A6C34878D82A}">
                    <a16:rowId xmlns:a16="http://schemas.microsoft.com/office/drawing/2014/main" val="3065781734"/>
                  </a:ext>
                </a:extLst>
              </a:tr>
              <a:tr h="346724">
                <a:tc>
                  <a:txBody>
                    <a:bodyPr/>
                    <a:lstStyle/>
                    <a:p>
                      <a:r>
                        <a:rPr lang="en-GB" sz="1000" dirty="0">
                          <a:effectLst/>
                          <a:latin typeface="Arial" panose="020B0604020202020204" pitchFamily="34" charset="0"/>
                          <a:cs typeface="Arial" panose="020B0604020202020204" pitchFamily="34" charset="0"/>
                        </a:rPr>
                        <a:t>Key Words </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tc>
                  <a:txBody>
                    <a:bodyPr/>
                    <a:lstStyle/>
                    <a:p>
                      <a:r>
                        <a:rPr lang="en-GB" sz="1000" dirty="0">
                          <a:effectLst/>
                          <a:latin typeface="Arial" panose="020B0604020202020204" pitchFamily="34" charset="0"/>
                          <a:cs typeface="Arial" panose="020B0604020202020204" pitchFamily="34" charset="0"/>
                        </a:rPr>
                        <a:t>Learning Disabilities, Autism, Mortality, Health inequalities, Service Improvement</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8935" marR="48935" marT="0" marB="0"/>
                </a:tc>
                <a:extLst>
                  <a:ext uri="{0D108BD9-81ED-4DB2-BD59-A6C34878D82A}">
                    <a16:rowId xmlns:a16="http://schemas.microsoft.com/office/drawing/2014/main" val="4169040774"/>
                  </a:ext>
                </a:extLst>
              </a:tr>
            </a:tbl>
          </a:graphicData>
        </a:graphic>
      </p:graphicFrame>
      <p:graphicFrame>
        <p:nvGraphicFramePr>
          <p:cNvPr id="6" name="Table 5">
            <a:extLst>
              <a:ext uri="{FF2B5EF4-FFF2-40B4-BE49-F238E27FC236}">
                <a16:creationId xmlns:a16="http://schemas.microsoft.com/office/drawing/2014/main" id="{21CB3A1C-4EE3-28D9-2328-BCBB2210E247}"/>
              </a:ext>
            </a:extLst>
          </p:cNvPr>
          <p:cNvGraphicFramePr>
            <a:graphicFrameLocks noGrp="1"/>
          </p:cNvGraphicFramePr>
          <p:nvPr>
            <p:extLst>
              <p:ext uri="{D42A27DB-BD31-4B8C-83A1-F6EECF244321}">
                <p14:modId xmlns:p14="http://schemas.microsoft.com/office/powerpoint/2010/main" val="2762283929"/>
              </p:ext>
            </p:extLst>
          </p:nvPr>
        </p:nvGraphicFramePr>
        <p:xfrm>
          <a:off x="4696584" y="0"/>
          <a:ext cx="4470256" cy="5029200"/>
        </p:xfrm>
        <a:graphic>
          <a:graphicData uri="http://schemas.openxmlformats.org/drawingml/2006/table">
            <a:tbl>
              <a:tblPr>
                <a:tableStyleId>{5C22544A-7EE6-4342-B048-85BDC9FD1C3A}</a:tableStyleId>
              </a:tblPr>
              <a:tblGrid>
                <a:gridCol w="663280">
                  <a:extLst>
                    <a:ext uri="{9D8B030D-6E8A-4147-A177-3AD203B41FA5}">
                      <a16:colId xmlns:a16="http://schemas.microsoft.com/office/drawing/2014/main" val="251447565"/>
                    </a:ext>
                  </a:extLst>
                </a:gridCol>
                <a:gridCol w="1831414">
                  <a:extLst>
                    <a:ext uri="{9D8B030D-6E8A-4147-A177-3AD203B41FA5}">
                      <a16:colId xmlns:a16="http://schemas.microsoft.com/office/drawing/2014/main" val="40476011"/>
                    </a:ext>
                  </a:extLst>
                </a:gridCol>
                <a:gridCol w="1975562">
                  <a:extLst>
                    <a:ext uri="{9D8B030D-6E8A-4147-A177-3AD203B41FA5}">
                      <a16:colId xmlns:a16="http://schemas.microsoft.com/office/drawing/2014/main" val="1913523940"/>
                    </a:ext>
                  </a:extLst>
                </a:gridCol>
              </a:tblGrid>
              <a:tr h="127221">
                <a:tc gridSpan="3">
                  <a:txBody>
                    <a:bodyPr/>
                    <a:lstStyle/>
                    <a:p>
                      <a:r>
                        <a:rPr lang="en-GB" sz="1000">
                          <a:effectLst/>
                          <a:latin typeface="Arial" panose="020B0604020202020204" pitchFamily="34" charset="0"/>
                          <a:cs typeface="Arial" panose="020B0604020202020204" pitchFamily="34" charset="0"/>
                        </a:rPr>
                        <a:t>Author: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8078007"/>
                  </a:ext>
                </a:extLst>
              </a:tr>
              <a:tr h="418012">
                <a:tc>
                  <a:txBody>
                    <a:bodyPr/>
                    <a:lstStyle/>
                    <a:p>
                      <a:r>
                        <a:rPr lang="en-GB" sz="1000" dirty="0">
                          <a:effectLst/>
                          <a:latin typeface="Arial" panose="020B0604020202020204" pitchFamily="34" charset="0"/>
                          <a:cs typeface="Arial" panose="020B0604020202020204" pitchFamily="34" charset="0"/>
                        </a:rPr>
                        <a:t> </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dirty="0">
                          <a:effectLst/>
                          <a:latin typeface="Arial" panose="020B0604020202020204" pitchFamily="34" charset="0"/>
                          <a:cs typeface="Arial" panose="020B0604020202020204" pitchFamily="34" charset="0"/>
                        </a:rPr>
                        <a:t>LeDeR Local Area Co-ordinator</a:t>
                      </a:r>
                    </a:p>
                    <a:p>
                      <a:r>
                        <a:rPr lang="en-GB" sz="1000" dirty="0">
                          <a:effectLst/>
                          <a:latin typeface="Arial" panose="020B0604020202020204" pitchFamily="34" charset="0"/>
                          <a:cs typeface="Arial" panose="020B0604020202020204" pitchFamily="34" charset="0"/>
                        </a:rPr>
                        <a:t>Email: althia.lyn@gloucestershire.gov.uk</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a:effectLst/>
                          <a:latin typeface="Arial" panose="020B0604020202020204" pitchFamily="34" charset="0"/>
                          <a:cs typeface="Arial" panose="020B0604020202020204" pitchFamily="34" charset="0"/>
                        </a:rPr>
                        <a:t>Report Author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extLst>
                  <a:ext uri="{0D108BD9-81ED-4DB2-BD59-A6C34878D82A}">
                    <a16:rowId xmlns:a16="http://schemas.microsoft.com/office/drawing/2014/main" val="920356918"/>
                  </a:ext>
                </a:extLst>
              </a:tr>
              <a:tr h="836024">
                <a:tc>
                  <a:txBody>
                    <a:bodyPr/>
                    <a:lstStyle/>
                    <a:p>
                      <a:r>
                        <a:rPr lang="en-GB" sz="1000">
                          <a:effectLst/>
                          <a:latin typeface="Arial" panose="020B0604020202020204" pitchFamily="34" charset="0"/>
                          <a:cs typeface="Arial" panose="020B0604020202020204" pitchFamily="34" charset="0"/>
                        </a:rPr>
                        <a:t>Sammy Roberts</a:t>
                      </a:r>
                    </a:p>
                    <a:p>
                      <a:r>
                        <a:rPr lang="en-GB" sz="1000">
                          <a:effectLst/>
                          <a:latin typeface="Arial" panose="020B0604020202020204" pitchFamily="34" charset="0"/>
                          <a:cs typeface="Arial" panose="020B0604020202020204" pitchFamily="34" charset="0"/>
                        </a:rPr>
                        <a:t> </a:t>
                      </a:r>
                    </a:p>
                    <a:p>
                      <a:r>
                        <a:rPr lang="en-GB" sz="1000">
                          <a:effectLst/>
                          <a:latin typeface="Arial" panose="020B0604020202020204" pitchFamily="34" charset="0"/>
                          <a:cs typeface="Arial" panose="020B0604020202020204" pitchFamily="34" charset="0"/>
                        </a:rPr>
                        <a:t>Emily Luckham</a:t>
                      </a:r>
                    </a:p>
                    <a:p>
                      <a:r>
                        <a:rPr lang="en-GB" sz="1000">
                          <a:effectLst/>
                          <a:latin typeface="Arial" panose="020B0604020202020204" pitchFamily="34" charset="0"/>
                          <a:cs typeface="Arial" panose="020B0604020202020204" pitchFamily="34" charset="0"/>
                        </a:rPr>
                        <a:t> </a:t>
                      </a:r>
                    </a:p>
                    <a:p>
                      <a:r>
                        <a:rPr lang="en-GB" sz="1000">
                          <a:effectLst/>
                          <a:latin typeface="Arial" panose="020B0604020202020204" pitchFamily="34" charset="0"/>
                          <a:cs typeface="Arial" panose="020B0604020202020204" pitchFamily="34" charset="0"/>
                        </a:rPr>
                        <a:t>Paul Tyrrell</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a:effectLst/>
                          <a:latin typeface="Arial" panose="020B0604020202020204" pitchFamily="34" charset="0"/>
                          <a:cs typeface="Arial" panose="020B0604020202020204" pitchFamily="34" charset="0"/>
                        </a:rPr>
                        <a:t>Inclusion Gloucestershire</a:t>
                      </a:r>
                    </a:p>
                    <a:p>
                      <a:r>
                        <a:rPr lang="en-GB" sz="1000">
                          <a:effectLst/>
                          <a:latin typeface="Arial" panose="020B0604020202020204" pitchFamily="34" charset="0"/>
                          <a:cs typeface="Arial" panose="020B0604020202020204" pitchFamily="34" charset="0"/>
                        </a:rPr>
                        <a:t>Experts by experience and user led feedback</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a:effectLst/>
                          <a:latin typeface="Arial" panose="020B0604020202020204" pitchFamily="34" charset="0"/>
                          <a:cs typeface="Arial" panose="020B0604020202020204" pitchFamily="34" charset="0"/>
                        </a:rPr>
                        <a:t>Report co-authors</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extLst>
                  <a:ext uri="{0D108BD9-81ED-4DB2-BD59-A6C34878D82A}">
                    <a16:rowId xmlns:a16="http://schemas.microsoft.com/office/drawing/2014/main" val="1712855480"/>
                  </a:ext>
                </a:extLst>
              </a:tr>
              <a:tr h="1149534">
                <a:tc>
                  <a:txBody>
                    <a:bodyPr/>
                    <a:lstStyle/>
                    <a:p>
                      <a:r>
                        <a:rPr lang="en-GB" sz="1000">
                          <a:effectLst/>
                          <a:latin typeface="Arial" panose="020B0604020202020204" pitchFamily="34" charset="0"/>
                          <a:cs typeface="Arial" panose="020B0604020202020204" pitchFamily="34" charset="0"/>
                        </a:rPr>
                        <a:t>Holly Beaman</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a:effectLst/>
                          <a:latin typeface="Arial" panose="020B0604020202020204" pitchFamily="34" charset="0"/>
                          <a:cs typeface="Arial" panose="020B0604020202020204" pitchFamily="34" charset="0"/>
                        </a:rPr>
                        <a:t>Head of Integrated Commissioning - Learning and Physical Disabilities Services </a:t>
                      </a:r>
                    </a:p>
                    <a:p>
                      <a:r>
                        <a:rPr lang="en-GB" sz="1000">
                          <a:effectLst/>
                          <a:latin typeface="Arial" panose="020B0604020202020204" pitchFamily="34" charset="0"/>
                          <a:cs typeface="Arial" panose="020B0604020202020204" pitchFamily="34" charset="0"/>
                        </a:rPr>
                        <a:t>Gloucestershire Clinical Commissioning Group / Gloucestershire County Council </a:t>
                      </a:r>
                    </a:p>
                    <a:p>
                      <a:r>
                        <a:rPr lang="en-GB" sz="1000">
                          <a:effectLst/>
                          <a:latin typeface="Arial" panose="020B0604020202020204" pitchFamily="34" charset="0"/>
                          <a:cs typeface="Arial" panose="020B0604020202020204" pitchFamily="34" charset="0"/>
                        </a:rPr>
                        <a:t>Integrated Disabilities Commissioning Hub</a:t>
                      </a:r>
                    </a:p>
                    <a:p>
                      <a:r>
                        <a:rPr lang="en-GB" sz="1000">
                          <a:effectLst/>
                          <a:latin typeface="Arial" panose="020B0604020202020204" pitchFamily="34" charset="0"/>
                          <a:cs typeface="Arial" panose="020B0604020202020204" pitchFamily="34" charset="0"/>
                        </a:rPr>
                        <a:t>Email: </a:t>
                      </a:r>
                      <a:r>
                        <a:rPr lang="en-GB" sz="1000" u="sng">
                          <a:effectLst/>
                          <a:latin typeface="Arial" panose="020B0604020202020204" pitchFamily="34" charset="0"/>
                          <a:cs typeface="Arial" panose="020B0604020202020204" pitchFamily="34" charset="0"/>
                          <a:hlinkClick r:id="rId2"/>
                        </a:rPr>
                        <a:t>holly.beaman@gloucestershire.gov.uk</a:t>
                      </a:r>
                      <a:r>
                        <a:rPr lang="en-GB" sz="1000">
                          <a:effectLst/>
                          <a:latin typeface="Arial" panose="020B0604020202020204" pitchFamily="34" charset="0"/>
                          <a:cs typeface="Arial" panose="020B0604020202020204" pitchFamily="34" charset="0"/>
                        </a:rPr>
                        <a:t>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a:effectLst/>
                          <a:latin typeface="Arial" panose="020B0604020202020204" pitchFamily="34" charset="0"/>
                          <a:cs typeface="Arial" panose="020B0604020202020204" pitchFamily="34" charset="0"/>
                        </a:rPr>
                        <a:t>Report Sponsor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extLst>
                  <a:ext uri="{0D108BD9-81ED-4DB2-BD59-A6C34878D82A}">
                    <a16:rowId xmlns:a16="http://schemas.microsoft.com/office/drawing/2014/main" val="1298444154"/>
                  </a:ext>
                </a:extLst>
              </a:tr>
              <a:tr h="731521">
                <a:tc>
                  <a:txBody>
                    <a:bodyPr/>
                    <a:lstStyle/>
                    <a:p>
                      <a:r>
                        <a:rPr lang="en-GB" sz="1000">
                          <a:effectLst/>
                          <a:latin typeface="Arial" panose="020B0604020202020204" pitchFamily="34" charset="0"/>
                          <a:cs typeface="Arial" panose="020B0604020202020204" pitchFamily="34" charset="0"/>
                        </a:rPr>
                        <a:t>Trudi Pigott</a:t>
                      </a:r>
                    </a:p>
                    <a:p>
                      <a:r>
                        <a:rPr lang="en-GB" sz="1000">
                          <a:effectLst/>
                          <a:latin typeface="Arial" panose="020B0604020202020204" pitchFamily="34" charset="0"/>
                          <a:cs typeface="Arial" panose="020B0604020202020204" pitchFamily="34" charset="0"/>
                        </a:rPr>
                        <a:t> </a:t>
                      </a:r>
                    </a:p>
                    <a:p>
                      <a:r>
                        <a:rPr lang="en-GB" sz="1000">
                          <a:effectLst/>
                          <a:latin typeface="Arial" panose="020B0604020202020204" pitchFamily="34" charset="0"/>
                          <a:cs typeface="Arial" panose="020B0604020202020204" pitchFamily="34" charset="0"/>
                        </a:rPr>
                        <a:t> </a:t>
                      </a:r>
                      <a:endParaRPr lang="en-GB" sz="10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dirty="0">
                          <a:effectLst/>
                          <a:latin typeface="Arial" panose="020B0604020202020204" pitchFamily="34" charset="0"/>
                          <a:cs typeface="Arial" panose="020B0604020202020204" pitchFamily="34" charset="0"/>
                        </a:rPr>
                        <a:t>Deputy Director of Quality and Chair of the Gloucestershire LeDeR Governance and Steering group</a:t>
                      </a:r>
                    </a:p>
                    <a:p>
                      <a:r>
                        <a:rPr lang="en-GB" sz="1000" dirty="0">
                          <a:effectLst/>
                          <a:latin typeface="Arial" panose="020B0604020202020204" pitchFamily="34" charset="0"/>
                          <a:cs typeface="Arial" panose="020B0604020202020204" pitchFamily="34" charset="0"/>
                        </a:rPr>
                        <a:t>Gloucestershire Clinical Commissioning Group</a:t>
                      </a:r>
                    </a:p>
                    <a:p>
                      <a:r>
                        <a:rPr lang="en-GB" sz="1000" dirty="0">
                          <a:effectLst/>
                          <a:latin typeface="Arial" panose="020B0604020202020204" pitchFamily="34" charset="0"/>
                          <a:cs typeface="Arial" panose="020B0604020202020204" pitchFamily="34" charset="0"/>
                        </a:rPr>
                        <a:t>Email: </a:t>
                      </a:r>
                      <a:r>
                        <a:rPr lang="en-GB" sz="1000" u="sng" dirty="0">
                          <a:effectLst/>
                          <a:latin typeface="Arial" panose="020B0604020202020204" pitchFamily="34" charset="0"/>
                          <a:cs typeface="Arial" panose="020B0604020202020204" pitchFamily="34" charset="0"/>
                          <a:hlinkClick r:id="rId3"/>
                        </a:rPr>
                        <a:t>Trudi.pigott@nhs.net</a:t>
                      </a:r>
                      <a:r>
                        <a:rPr lang="en-GB" sz="1000" dirty="0">
                          <a:effectLst/>
                          <a:latin typeface="Arial" panose="020B0604020202020204" pitchFamily="34" charset="0"/>
                          <a:cs typeface="Arial" panose="020B0604020202020204" pitchFamily="34" charset="0"/>
                        </a:rPr>
                        <a:t> </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tc>
                  <a:txBody>
                    <a:bodyPr/>
                    <a:lstStyle/>
                    <a:p>
                      <a:r>
                        <a:rPr lang="en-GB" sz="1000" dirty="0">
                          <a:effectLst/>
                          <a:latin typeface="Arial" panose="020B0604020202020204" pitchFamily="34" charset="0"/>
                          <a:cs typeface="Arial" panose="020B0604020202020204" pitchFamily="34" charset="0"/>
                        </a:rPr>
                        <a:t>Report Sponsor</a:t>
                      </a:r>
                      <a:endParaRPr lang="en-GB" sz="10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0892" marR="40892" marT="0" marB="0"/>
                </a:tc>
                <a:extLst>
                  <a:ext uri="{0D108BD9-81ED-4DB2-BD59-A6C34878D82A}">
                    <a16:rowId xmlns:a16="http://schemas.microsoft.com/office/drawing/2014/main" val="1056417421"/>
                  </a:ext>
                </a:extLst>
              </a:tr>
            </a:tbl>
          </a:graphicData>
        </a:graphic>
      </p:graphicFrame>
    </p:spTree>
    <p:extLst>
      <p:ext uri="{BB962C8B-B14F-4D97-AF65-F5344CB8AC3E}">
        <p14:creationId xmlns:p14="http://schemas.microsoft.com/office/powerpoint/2010/main" val="3498671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370C-B5A8-29EF-6EE6-82BF3DCFD6F8}"/>
              </a:ext>
            </a:extLst>
          </p:cNvPr>
          <p:cNvSpPr>
            <a:spLocks noGrp="1"/>
          </p:cNvSpPr>
          <p:nvPr>
            <p:ph type="title"/>
          </p:nvPr>
        </p:nvSpPr>
        <p:spPr/>
        <p:txBody>
          <a:bodyPr/>
          <a:lstStyle/>
          <a:p>
            <a:r>
              <a:rPr lang="en-GB" dirty="0"/>
              <a:t>Acknowledgements</a:t>
            </a:r>
          </a:p>
        </p:txBody>
      </p:sp>
      <p:sp>
        <p:nvSpPr>
          <p:cNvPr id="4" name="Slide Number Placeholder 3">
            <a:extLst>
              <a:ext uri="{FF2B5EF4-FFF2-40B4-BE49-F238E27FC236}">
                <a16:creationId xmlns:a16="http://schemas.microsoft.com/office/drawing/2014/main" id="{68ED3469-DE59-FC9D-C6B1-F0C0CE8B253E}"/>
              </a:ext>
            </a:extLst>
          </p:cNvPr>
          <p:cNvSpPr>
            <a:spLocks noGrp="1"/>
          </p:cNvSpPr>
          <p:nvPr>
            <p:ph type="sldNum" sz="quarter" idx="10"/>
          </p:nvPr>
        </p:nvSpPr>
        <p:spPr/>
        <p:txBody>
          <a:bodyPr/>
          <a:lstStyle/>
          <a:p>
            <a:fld id="{888C7B6D-059F-7047-97E8-91D473D6AC17}" type="slidenum">
              <a:rPr lang="en-US" smtClean="0"/>
              <a:pPr/>
              <a:t>53</a:t>
            </a:fld>
            <a:endParaRPr lang="en-US"/>
          </a:p>
        </p:txBody>
      </p:sp>
      <p:sp>
        <p:nvSpPr>
          <p:cNvPr id="5" name="Rectangle 2">
            <a:extLst>
              <a:ext uri="{FF2B5EF4-FFF2-40B4-BE49-F238E27FC236}">
                <a16:creationId xmlns:a16="http://schemas.microsoft.com/office/drawing/2014/main" id="{58368A07-9753-6B1A-EA15-3CDBF7E230EE}"/>
              </a:ext>
            </a:extLst>
          </p:cNvPr>
          <p:cNvSpPr>
            <a:spLocks noChangeArrowheads="1"/>
          </p:cNvSpPr>
          <p:nvPr/>
        </p:nvSpPr>
        <p:spPr bwMode="auto">
          <a:xfrm>
            <a:off x="36004" y="962835"/>
            <a:ext cx="47724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Pictures courtesy of Easy on the i, Photosymbols and Getty Images</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31">
            <a:extLst>
              <a:ext uri="{FF2B5EF4-FFF2-40B4-BE49-F238E27FC236}">
                <a16:creationId xmlns:a16="http://schemas.microsoft.com/office/drawing/2014/main" id="{C5997E01-02CC-FABB-7220-824F53D6BE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4" y="1329935"/>
            <a:ext cx="5702300" cy="577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F380B401-DF0E-1F9E-A513-DB93179714FF}"/>
              </a:ext>
            </a:extLst>
          </p:cNvPr>
          <p:cNvSpPr>
            <a:spLocks noChangeArrowheads="1"/>
          </p:cNvSpPr>
          <p:nvPr/>
        </p:nvSpPr>
        <p:spPr bwMode="auto">
          <a:xfrm>
            <a:off x="36004" y="19077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568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18C704-55F7-4BDA-AC6C-0E986A2FF036}"/>
              </a:ext>
            </a:extLst>
          </p:cNvPr>
          <p:cNvSpPr/>
          <p:nvPr/>
        </p:nvSpPr>
        <p:spPr>
          <a:xfrm>
            <a:off x="112318" y="3562557"/>
            <a:ext cx="3355211" cy="148549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88" dirty="0">
              <a:solidFill>
                <a:schemeClr val="tx1"/>
              </a:solidFill>
              <a:latin typeface="Arial" panose="020B0604020202020204" pitchFamily="34" charset="0"/>
              <a:cs typeface="Arial" panose="020B0604020202020204" pitchFamily="34" charset="0"/>
            </a:endParaRPr>
          </a:p>
        </p:txBody>
      </p:sp>
      <p:sp>
        <p:nvSpPr>
          <p:cNvPr id="28675" name="Title 1">
            <a:extLst>
              <a:ext uri="{FF2B5EF4-FFF2-40B4-BE49-F238E27FC236}">
                <a16:creationId xmlns:a16="http://schemas.microsoft.com/office/drawing/2014/main" id="{6F5C8F9B-52D2-4A56-8997-C09F82CD8A47}"/>
              </a:ext>
            </a:extLst>
          </p:cNvPr>
          <p:cNvSpPr>
            <a:spLocks noGrp="1"/>
          </p:cNvSpPr>
          <p:nvPr>
            <p:ph type="title"/>
          </p:nvPr>
        </p:nvSpPr>
        <p:spPr/>
        <p:txBody>
          <a:bodyPr>
            <a:normAutofit/>
          </a:bodyPr>
          <a:lstStyle/>
          <a:p>
            <a:pPr algn="l"/>
            <a:r>
              <a:rPr lang="en-GB" altLang="en-US" sz="2100" dirty="0"/>
              <a:t>Overview of the LeDeR Model - Gloucestershire</a:t>
            </a:r>
          </a:p>
        </p:txBody>
      </p:sp>
      <p:sp>
        <p:nvSpPr>
          <p:cNvPr id="7" name="Rectangle 6">
            <a:extLst>
              <a:ext uri="{FF2B5EF4-FFF2-40B4-BE49-F238E27FC236}">
                <a16:creationId xmlns:a16="http://schemas.microsoft.com/office/drawing/2014/main" id="{D2DBDED0-A634-470B-9712-856FFBF91FEC}"/>
              </a:ext>
            </a:extLst>
          </p:cNvPr>
          <p:cNvSpPr/>
          <p:nvPr/>
        </p:nvSpPr>
        <p:spPr>
          <a:xfrm>
            <a:off x="107505" y="3116682"/>
            <a:ext cx="3292673" cy="3327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solidFill>
                  <a:schemeClr val="tx1"/>
                </a:solidFill>
                <a:latin typeface="Arial" panose="020B0604020202020204" pitchFamily="34" charset="0"/>
                <a:cs typeface="Arial" panose="020B0604020202020204" pitchFamily="34" charset="0"/>
              </a:rPr>
              <a:t>Gloucestershire LeDeR Reviewers </a:t>
            </a:r>
          </a:p>
          <a:p>
            <a:pPr algn="ctr">
              <a:defRPr/>
            </a:pPr>
            <a:r>
              <a:rPr lang="en-GB" sz="900" dirty="0">
                <a:solidFill>
                  <a:schemeClr val="tx1"/>
                </a:solidFill>
                <a:latin typeface="Arial" panose="020B0604020202020204" pitchFamily="34" charset="0"/>
                <a:cs typeface="Arial" panose="020B0604020202020204" pitchFamily="34" charset="0"/>
              </a:rPr>
              <a:t>(Employed on ICB Bank Contract)</a:t>
            </a:r>
          </a:p>
        </p:txBody>
      </p:sp>
      <p:sp>
        <p:nvSpPr>
          <p:cNvPr id="8" name="Rectangle 7">
            <a:extLst>
              <a:ext uri="{FF2B5EF4-FFF2-40B4-BE49-F238E27FC236}">
                <a16:creationId xmlns:a16="http://schemas.microsoft.com/office/drawing/2014/main" id="{D4570327-671F-4FF3-8780-EF6AFBE27745}"/>
              </a:ext>
            </a:extLst>
          </p:cNvPr>
          <p:cNvSpPr/>
          <p:nvPr/>
        </p:nvSpPr>
        <p:spPr>
          <a:xfrm>
            <a:off x="127001" y="681038"/>
            <a:ext cx="1456363" cy="7967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tx1"/>
                </a:solidFill>
                <a:latin typeface="Arial" panose="020B0604020202020204" pitchFamily="34" charset="0"/>
                <a:cs typeface="Arial" panose="020B0604020202020204" pitchFamily="34" charset="0"/>
              </a:rPr>
              <a:t>Gloucestershire Local Area Contact (LAC</a:t>
            </a:r>
            <a:r>
              <a:rPr lang="en-GB" sz="1200" dirty="0">
                <a:solidFill>
                  <a:schemeClr val="tx1"/>
                </a:solidFill>
                <a:latin typeface="Arial" panose="020B0604020202020204" pitchFamily="34" charset="0"/>
                <a:cs typeface="Arial" panose="020B0604020202020204" pitchFamily="34" charset="0"/>
              </a:rPr>
              <a:t>)</a:t>
            </a:r>
          </a:p>
          <a:p>
            <a:pPr algn="ctr">
              <a:defRPr/>
            </a:pPr>
            <a:r>
              <a:rPr lang="en-GB" sz="1200" dirty="0">
                <a:solidFill>
                  <a:schemeClr val="tx1"/>
                </a:solidFill>
                <a:latin typeface="Arial" panose="020B0604020202020204" pitchFamily="34" charset="0"/>
                <a:cs typeface="Arial" panose="020B0604020202020204" pitchFamily="34" charset="0"/>
              </a:rPr>
              <a:t>Althia Lyn</a:t>
            </a:r>
          </a:p>
        </p:txBody>
      </p:sp>
      <p:sp>
        <p:nvSpPr>
          <p:cNvPr id="9" name="Rectangle 8">
            <a:extLst>
              <a:ext uri="{FF2B5EF4-FFF2-40B4-BE49-F238E27FC236}">
                <a16:creationId xmlns:a16="http://schemas.microsoft.com/office/drawing/2014/main" id="{EBCA9699-EC89-49A0-8C5A-29D4422A758E}"/>
              </a:ext>
            </a:extLst>
          </p:cNvPr>
          <p:cNvSpPr/>
          <p:nvPr/>
        </p:nvSpPr>
        <p:spPr>
          <a:xfrm>
            <a:off x="1583363" y="677065"/>
            <a:ext cx="1568235" cy="8180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tx1"/>
                </a:solidFill>
                <a:latin typeface="Arial" panose="020B0604020202020204" pitchFamily="34" charset="0"/>
                <a:cs typeface="Arial" panose="020B0604020202020204" pitchFamily="34" charset="0"/>
              </a:rPr>
              <a:t>Gloucestershire Secondary LAC</a:t>
            </a:r>
          </a:p>
          <a:p>
            <a:pPr algn="ctr">
              <a:defRPr/>
            </a:pPr>
            <a:r>
              <a:rPr lang="en-GB" sz="1200" dirty="0">
                <a:solidFill>
                  <a:schemeClr val="tx1"/>
                </a:solidFill>
                <a:latin typeface="Arial" panose="020B0604020202020204" pitchFamily="34" charset="0"/>
                <a:cs typeface="Arial" panose="020B0604020202020204" pitchFamily="34" charset="0"/>
              </a:rPr>
              <a:t>Bryony Steele</a:t>
            </a:r>
          </a:p>
        </p:txBody>
      </p:sp>
      <p:sp>
        <p:nvSpPr>
          <p:cNvPr id="10" name="Rectangle 9">
            <a:extLst>
              <a:ext uri="{FF2B5EF4-FFF2-40B4-BE49-F238E27FC236}">
                <a16:creationId xmlns:a16="http://schemas.microsoft.com/office/drawing/2014/main" id="{30BCF0EB-FBEC-4C63-B860-4EC7C21E3750}"/>
              </a:ext>
            </a:extLst>
          </p:cNvPr>
          <p:cNvSpPr/>
          <p:nvPr/>
        </p:nvSpPr>
        <p:spPr>
          <a:xfrm>
            <a:off x="127001" y="1610922"/>
            <a:ext cx="3024598" cy="12579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b="1" dirty="0">
                <a:solidFill>
                  <a:schemeClr val="tx1"/>
                </a:solidFill>
                <a:latin typeface="Arial" panose="020B0604020202020204" pitchFamily="34" charset="0"/>
                <a:cs typeface="Arial" panose="020B0604020202020204" pitchFamily="34" charset="0"/>
              </a:rPr>
              <a:t>Roles &amp; Responsibilities</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Allocate cases on system</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Manage QA Panel process (chair)</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Write Annual Report</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Manage Learning into Action Tracker</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Reporting to NHS England and attendance at regional meetings</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Lead on Learning into Action (chair)</a:t>
            </a:r>
          </a:p>
        </p:txBody>
      </p:sp>
      <p:grpSp>
        <p:nvGrpSpPr>
          <p:cNvPr id="46" name="Group 45">
            <a:extLst>
              <a:ext uri="{FF2B5EF4-FFF2-40B4-BE49-F238E27FC236}">
                <a16:creationId xmlns:a16="http://schemas.microsoft.com/office/drawing/2014/main" id="{4E574782-DFC1-3E09-F035-A32D62BD7CEA}"/>
              </a:ext>
            </a:extLst>
          </p:cNvPr>
          <p:cNvGrpSpPr/>
          <p:nvPr/>
        </p:nvGrpSpPr>
        <p:grpSpPr>
          <a:xfrm>
            <a:off x="165624" y="3449473"/>
            <a:ext cx="3194079" cy="1589789"/>
            <a:chOff x="220832" y="3952028"/>
            <a:chExt cx="4258772" cy="2119718"/>
          </a:xfrm>
        </p:grpSpPr>
        <p:sp>
          <p:nvSpPr>
            <p:cNvPr id="11" name="Rectangle 10">
              <a:extLst>
                <a:ext uri="{FF2B5EF4-FFF2-40B4-BE49-F238E27FC236}">
                  <a16:creationId xmlns:a16="http://schemas.microsoft.com/office/drawing/2014/main" id="{B3E737F2-5EAE-4739-8F26-7B0578DE2254}"/>
                </a:ext>
              </a:extLst>
            </p:cNvPr>
            <p:cNvSpPr/>
            <p:nvPr/>
          </p:nvSpPr>
          <p:spPr>
            <a:xfrm>
              <a:off x="220832" y="4137047"/>
              <a:ext cx="1964902" cy="11371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825" dirty="0">
                  <a:solidFill>
                    <a:schemeClr val="tx1"/>
                  </a:solidFill>
                  <a:latin typeface="Arial" panose="020B0604020202020204" pitchFamily="34" charset="0"/>
                  <a:cs typeface="Arial" panose="020B0604020202020204" pitchFamily="34" charset="0"/>
                </a:rPr>
                <a:t>Paul </a:t>
              </a:r>
              <a:r>
                <a:rPr lang="en-GB" sz="825" dirty="0" err="1">
                  <a:solidFill>
                    <a:schemeClr val="tx1"/>
                  </a:solidFill>
                  <a:latin typeface="Arial" panose="020B0604020202020204" pitchFamily="34" charset="0"/>
                  <a:cs typeface="Arial" panose="020B0604020202020204" pitchFamily="34" charset="0"/>
                </a:rPr>
                <a:t>Yeatman</a:t>
              </a:r>
              <a:endParaRPr lang="en-GB" sz="825" dirty="0">
                <a:solidFill>
                  <a:schemeClr val="tx1"/>
                </a:solidFill>
                <a:latin typeface="Arial" panose="020B0604020202020204" pitchFamily="34" charset="0"/>
                <a:cs typeface="Arial" panose="020B0604020202020204" pitchFamily="34" charset="0"/>
              </a:endParaRPr>
            </a:p>
            <a:p>
              <a:pPr algn="ctr">
                <a:defRPr/>
              </a:pPr>
              <a:r>
                <a:rPr lang="en-GB" sz="825" dirty="0">
                  <a:solidFill>
                    <a:schemeClr val="tx1"/>
                  </a:solidFill>
                  <a:latin typeface="Arial" panose="020B0604020202020204" pitchFamily="34" charset="0"/>
                  <a:cs typeface="Arial" panose="020B0604020202020204" pitchFamily="34" charset="0"/>
                </a:rPr>
                <a:t>Senior Reviewer</a:t>
              </a:r>
            </a:p>
            <a:p>
              <a:pPr algn="ctr">
                <a:defRPr/>
              </a:pPr>
              <a:r>
                <a:rPr lang="en-GB" sz="825" dirty="0">
                  <a:solidFill>
                    <a:schemeClr val="tx1"/>
                  </a:solidFill>
                  <a:latin typeface="Arial" panose="020B0604020202020204" pitchFamily="34" charset="0"/>
                  <a:cs typeface="Arial" panose="020B0604020202020204" pitchFamily="34" charset="0"/>
                </a:rPr>
                <a:t>Band 7</a:t>
              </a:r>
            </a:p>
            <a:p>
              <a:pPr algn="ctr">
                <a:defRPr/>
              </a:pPr>
              <a:r>
                <a:rPr lang="en-GB" sz="825" dirty="0">
                  <a:solidFill>
                    <a:schemeClr val="tx1"/>
                  </a:solidFill>
                  <a:latin typeface="Arial" panose="020B0604020202020204" pitchFamily="34" charset="0"/>
                  <a:cs typeface="Arial" panose="020B0604020202020204" pitchFamily="34" charset="0"/>
                </a:rPr>
                <a:t>(Complex/ Safeguarding / Full Review cases/ attend QA panel)</a:t>
              </a:r>
            </a:p>
          </p:txBody>
        </p:sp>
        <p:sp>
          <p:nvSpPr>
            <p:cNvPr id="12" name="Rectangle 11">
              <a:extLst>
                <a:ext uri="{FF2B5EF4-FFF2-40B4-BE49-F238E27FC236}">
                  <a16:creationId xmlns:a16="http://schemas.microsoft.com/office/drawing/2014/main" id="{DA3ABDC6-CBD1-44B4-961A-397AFBB0D58B}"/>
                </a:ext>
              </a:extLst>
            </p:cNvPr>
            <p:cNvSpPr/>
            <p:nvPr/>
          </p:nvSpPr>
          <p:spPr>
            <a:xfrm>
              <a:off x="2367136" y="4125908"/>
              <a:ext cx="2093039" cy="11483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825" dirty="0">
                  <a:solidFill>
                    <a:schemeClr val="tx1"/>
                  </a:solidFill>
                  <a:latin typeface="Arial" panose="020B0604020202020204" pitchFamily="34" charset="0"/>
                  <a:cs typeface="Arial" panose="020B0604020202020204" pitchFamily="34" charset="0"/>
                </a:rPr>
                <a:t>Deborah Livingstone</a:t>
              </a:r>
            </a:p>
            <a:p>
              <a:pPr algn="ctr">
                <a:defRPr/>
              </a:pPr>
              <a:r>
                <a:rPr lang="en-GB" sz="825" dirty="0">
                  <a:solidFill>
                    <a:schemeClr val="tx1"/>
                  </a:solidFill>
                  <a:latin typeface="Arial" panose="020B0604020202020204" pitchFamily="34" charset="0"/>
                  <a:cs typeface="Arial" panose="020B0604020202020204" pitchFamily="34" charset="0"/>
                </a:rPr>
                <a:t>Senior Reviewer</a:t>
              </a:r>
            </a:p>
            <a:p>
              <a:pPr algn="ctr">
                <a:defRPr/>
              </a:pPr>
              <a:r>
                <a:rPr lang="en-GB" sz="825" dirty="0">
                  <a:solidFill>
                    <a:schemeClr val="tx1"/>
                  </a:solidFill>
                  <a:latin typeface="Arial" panose="020B0604020202020204" pitchFamily="34" charset="0"/>
                  <a:cs typeface="Arial" panose="020B0604020202020204" pitchFamily="34" charset="0"/>
                </a:rPr>
                <a:t>Band 7</a:t>
              </a:r>
            </a:p>
            <a:p>
              <a:pPr algn="ctr">
                <a:defRPr/>
              </a:pPr>
              <a:r>
                <a:rPr lang="en-GB" sz="825" dirty="0">
                  <a:solidFill>
                    <a:schemeClr val="tx1"/>
                  </a:solidFill>
                  <a:latin typeface="Arial" panose="020B0604020202020204" pitchFamily="34" charset="0"/>
                  <a:cs typeface="Arial" panose="020B0604020202020204" pitchFamily="34" charset="0"/>
                </a:rPr>
                <a:t>(Complex/ CDOP/ Full Review cases/ attend QA panel)</a:t>
              </a:r>
            </a:p>
          </p:txBody>
        </p:sp>
        <p:sp>
          <p:nvSpPr>
            <p:cNvPr id="13" name="Rectangle 12">
              <a:extLst>
                <a:ext uri="{FF2B5EF4-FFF2-40B4-BE49-F238E27FC236}">
                  <a16:creationId xmlns:a16="http://schemas.microsoft.com/office/drawing/2014/main" id="{1C5FD28F-EFB5-453B-8E93-966CBE0FA614}"/>
                </a:ext>
              </a:extLst>
            </p:cNvPr>
            <p:cNvSpPr/>
            <p:nvPr/>
          </p:nvSpPr>
          <p:spPr>
            <a:xfrm>
              <a:off x="220832" y="5370094"/>
              <a:ext cx="1964901" cy="6860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788" dirty="0">
                  <a:solidFill>
                    <a:schemeClr val="tx1"/>
                  </a:solidFill>
                  <a:latin typeface="Arial" panose="020B0604020202020204" pitchFamily="34" charset="0"/>
                  <a:cs typeface="Arial" panose="020B0604020202020204" pitchFamily="34" charset="0"/>
                </a:rPr>
                <a:t>Carol Forbes</a:t>
              </a:r>
            </a:p>
            <a:p>
              <a:pPr algn="ctr">
                <a:defRPr/>
              </a:pPr>
              <a:r>
                <a:rPr lang="en-GB" sz="788" dirty="0">
                  <a:solidFill>
                    <a:schemeClr val="tx1"/>
                  </a:solidFill>
                  <a:latin typeface="Arial" panose="020B0604020202020204" pitchFamily="34" charset="0"/>
                  <a:cs typeface="Arial" panose="020B0604020202020204" pitchFamily="34" charset="0"/>
                </a:rPr>
                <a:t>LeDeR Reviewer</a:t>
              </a:r>
            </a:p>
            <a:p>
              <a:pPr algn="ctr">
                <a:defRPr/>
              </a:pPr>
              <a:r>
                <a:rPr lang="en-GB" sz="788" dirty="0">
                  <a:solidFill>
                    <a:schemeClr val="tx1"/>
                  </a:solidFill>
                  <a:latin typeface="Arial" panose="020B0604020202020204" pitchFamily="34" charset="0"/>
                  <a:cs typeface="Arial" panose="020B0604020202020204" pitchFamily="34" charset="0"/>
                </a:rPr>
                <a:t>Band 6</a:t>
              </a:r>
            </a:p>
            <a:p>
              <a:pPr algn="ctr">
                <a:defRPr/>
              </a:pPr>
              <a:r>
                <a:rPr lang="en-GB" sz="788" dirty="0">
                  <a:solidFill>
                    <a:schemeClr val="tx1"/>
                  </a:solidFill>
                  <a:latin typeface="Arial" panose="020B0604020202020204" pitchFamily="34" charset="0"/>
                  <a:cs typeface="Arial" panose="020B0604020202020204" pitchFamily="34" charset="0"/>
                </a:rPr>
                <a:t>(Initial Reviews)</a:t>
              </a:r>
            </a:p>
          </p:txBody>
        </p:sp>
        <p:sp>
          <p:nvSpPr>
            <p:cNvPr id="14" name="Rectangle 13">
              <a:extLst>
                <a:ext uri="{FF2B5EF4-FFF2-40B4-BE49-F238E27FC236}">
                  <a16:creationId xmlns:a16="http://schemas.microsoft.com/office/drawing/2014/main" id="{301142AD-AE47-4E0F-9D10-19EA6F29DB7C}"/>
                </a:ext>
              </a:extLst>
            </p:cNvPr>
            <p:cNvSpPr/>
            <p:nvPr/>
          </p:nvSpPr>
          <p:spPr>
            <a:xfrm>
              <a:off x="2386565" y="5384083"/>
              <a:ext cx="2093039" cy="6876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788" dirty="0">
                  <a:solidFill>
                    <a:schemeClr val="tx1"/>
                  </a:solidFill>
                  <a:latin typeface="Arial" panose="020B0604020202020204" pitchFamily="34" charset="0"/>
                  <a:cs typeface="Arial" panose="020B0604020202020204" pitchFamily="34" charset="0"/>
                </a:rPr>
                <a:t>Laurie-Ann Cook</a:t>
              </a:r>
            </a:p>
            <a:p>
              <a:pPr algn="ctr">
                <a:defRPr/>
              </a:pPr>
              <a:r>
                <a:rPr lang="en-GB" sz="788" dirty="0">
                  <a:solidFill>
                    <a:schemeClr val="tx1"/>
                  </a:solidFill>
                  <a:latin typeface="Arial" panose="020B0604020202020204" pitchFamily="34" charset="0"/>
                  <a:cs typeface="Arial" panose="020B0604020202020204" pitchFamily="34" charset="0"/>
                </a:rPr>
                <a:t>LeDeR Reviewer</a:t>
              </a:r>
            </a:p>
            <a:p>
              <a:pPr algn="ctr">
                <a:defRPr/>
              </a:pPr>
              <a:r>
                <a:rPr lang="en-GB" sz="788" dirty="0">
                  <a:solidFill>
                    <a:schemeClr val="tx1"/>
                  </a:solidFill>
                  <a:latin typeface="Arial" panose="020B0604020202020204" pitchFamily="34" charset="0"/>
                  <a:cs typeface="Arial" panose="020B0604020202020204" pitchFamily="34" charset="0"/>
                </a:rPr>
                <a:t>Band 6</a:t>
              </a:r>
            </a:p>
            <a:p>
              <a:pPr algn="ctr">
                <a:defRPr/>
              </a:pPr>
              <a:r>
                <a:rPr lang="en-GB" sz="788" dirty="0">
                  <a:solidFill>
                    <a:schemeClr val="tx1"/>
                  </a:solidFill>
                  <a:latin typeface="Arial" panose="020B0604020202020204" pitchFamily="34" charset="0"/>
                  <a:cs typeface="Arial" panose="020B0604020202020204" pitchFamily="34" charset="0"/>
                </a:rPr>
                <a:t>(Initial Reviews)</a:t>
              </a:r>
            </a:p>
          </p:txBody>
        </p:sp>
        <p:cxnSp>
          <p:nvCxnSpPr>
            <p:cNvPr id="16" name="Straight Arrow Connector 15">
              <a:extLst>
                <a:ext uri="{FF2B5EF4-FFF2-40B4-BE49-F238E27FC236}">
                  <a16:creationId xmlns:a16="http://schemas.microsoft.com/office/drawing/2014/main" id="{6444445B-380A-4D1A-BBB2-480FE0155BE3}"/>
                </a:ext>
              </a:extLst>
            </p:cNvPr>
            <p:cNvCxnSpPr>
              <a:cxnSpLocks/>
              <a:stCxn id="15" idx="0"/>
              <a:endCxn id="7" idx="2"/>
            </p:cNvCxnSpPr>
            <p:nvPr/>
          </p:nvCxnSpPr>
          <p:spPr>
            <a:xfrm flipH="1" flipV="1">
              <a:off x="2338455" y="3952028"/>
              <a:ext cx="48110" cy="15077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19" name="Rectangle 18">
            <a:extLst>
              <a:ext uri="{FF2B5EF4-FFF2-40B4-BE49-F238E27FC236}">
                <a16:creationId xmlns:a16="http://schemas.microsoft.com/office/drawing/2014/main" id="{C55ECC93-0303-44B3-8877-9742A3588282}"/>
              </a:ext>
            </a:extLst>
          </p:cNvPr>
          <p:cNvSpPr/>
          <p:nvPr/>
        </p:nvSpPr>
        <p:spPr>
          <a:xfrm>
            <a:off x="3400177" y="683085"/>
            <a:ext cx="5624525" cy="312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QA &amp; Governance Panel</a:t>
            </a:r>
          </a:p>
        </p:txBody>
      </p:sp>
      <p:sp>
        <p:nvSpPr>
          <p:cNvPr id="20" name="Rectangle 19">
            <a:extLst>
              <a:ext uri="{FF2B5EF4-FFF2-40B4-BE49-F238E27FC236}">
                <a16:creationId xmlns:a16="http://schemas.microsoft.com/office/drawing/2014/main" id="{A74B522E-368E-47DE-8187-BB66E9CAAA90}"/>
              </a:ext>
            </a:extLst>
          </p:cNvPr>
          <p:cNvSpPr/>
          <p:nvPr/>
        </p:nvSpPr>
        <p:spPr>
          <a:xfrm>
            <a:off x="3400177" y="1084592"/>
            <a:ext cx="2555898" cy="15363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Consultant Psychiatrist (LD &amp; Autism)</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Consultant Psychologist (LD &amp; Autism)</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GP</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Pharmacist</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Safeguarding Nurse (GHT)</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Quality Review Officer (GCC)</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Social Care</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LAC &amp; Reviewers</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Experts by experience</a:t>
            </a:r>
          </a:p>
          <a:p>
            <a:pPr marL="214313" indent="-214313">
              <a:buFont typeface="Arial" panose="020B0604020202020204" pitchFamily="34" charset="0"/>
              <a:buChar char="•"/>
              <a:defRPr/>
            </a:pPr>
            <a:r>
              <a:rPr lang="en-GB" sz="825" b="1" dirty="0">
                <a:solidFill>
                  <a:srgbClr val="FF0000"/>
                </a:solidFill>
                <a:latin typeface="Arial" panose="020B0604020202020204" pitchFamily="34" charset="0"/>
                <a:cs typeface="Arial" panose="020B0604020202020204" pitchFamily="34" charset="0"/>
              </a:rPr>
              <a:t>Medical examiner &amp; Coroner (TBC)</a:t>
            </a:r>
          </a:p>
        </p:txBody>
      </p:sp>
      <p:sp>
        <p:nvSpPr>
          <p:cNvPr id="34" name="Rectangle 33">
            <a:extLst>
              <a:ext uri="{FF2B5EF4-FFF2-40B4-BE49-F238E27FC236}">
                <a16:creationId xmlns:a16="http://schemas.microsoft.com/office/drawing/2014/main" id="{855414CC-93DA-4C2E-874A-EED0207F32E8}"/>
              </a:ext>
            </a:extLst>
          </p:cNvPr>
          <p:cNvSpPr/>
          <p:nvPr/>
        </p:nvSpPr>
        <p:spPr>
          <a:xfrm>
            <a:off x="3618153" y="4296292"/>
            <a:ext cx="4449629" cy="756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825" b="1" dirty="0">
                <a:solidFill>
                  <a:schemeClr val="tx1"/>
                </a:solidFill>
                <a:latin typeface="Arial" panose="020B0604020202020204" pitchFamily="34" charset="0"/>
                <a:cs typeface="Arial" panose="020B0604020202020204" pitchFamily="34" charset="0"/>
              </a:rPr>
              <a:t>Roles &amp; Responsibilities</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Complete cases on system – link in with family, and other mortality processes e.g. SAR/ CDOP etc</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Attend QA Panel (senior reviewers)</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Attend Learning into Action Group (senior reviewers)</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Share learning</a:t>
            </a:r>
          </a:p>
        </p:txBody>
      </p:sp>
      <p:cxnSp>
        <p:nvCxnSpPr>
          <p:cNvPr id="35" name="Straight Arrow Connector 34">
            <a:extLst>
              <a:ext uri="{FF2B5EF4-FFF2-40B4-BE49-F238E27FC236}">
                <a16:creationId xmlns:a16="http://schemas.microsoft.com/office/drawing/2014/main" id="{F1F097AB-AEE8-4367-9611-CEEA785C021F}"/>
              </a:ext>
            </a:extLst>
          </p:cNvPr>
          <p:cNvCxnSpPr>
            <a:cxnSpLocks/>
            <a:stCxn id="34" idx="1"/>
            <a:endCxn id="15" idx="3"/>
          </p:cNvCxnSpPr>
          <p:nvPr/>
        </p:nvCxnSpPr>
        <p:spPr>
          <a:xfrm flipH="1" flipV="1">
            <a:off x="3467530" y="4305303"/>
            <a:ext cx="150623" cy="3693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27DE8BB-7820-DBAD-1929-F345C906E527}"/>
              </a:ext>
            </a:extLst>
          </p:cNvPr>
          <p:cNvCxnSpPr>
            <a:cxnSpLocks/>
            <a:stCxn id="10" idx="0"/>
            <a:endCxn id="9" idx="2"/>
          </p:cNvCxnSpPr>
          <p:nvPr/>
        </p:nvCxnSpPr>
        <p:spPr>
          <a:xfrm flipV="1">
            <a:off x="1639300" y="1495138"/>
            <a:ext cx="728181" cy="11578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9D59AC11-EB07-1D2D-C218-7C4C56393220}"/>
              </a:ext>
            </a:extLst>
          </p:cNvPr>
          <p:cNvCxnSpPr>
            <a:cxnSpLocks/>
            <a:stCxn id="10" idx="0"/>
            <a:endCxn id="8" idx="2"/>
          </p:cNvCxnSpPr>
          <p:nvPr/>
        </p:nvCxnSpPr>
        <p:spPr>
          <a:xfrm flipH="1" flipV="1">
            <a:off x="855182" y="1477812"/>
            <a:ext cx="784118" cy="13311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55" name="Rectangle 54">
            <a:extLst>
              <a:ext uri="{FF2B5EF4-FFF2-40B4-BE49-F238E27FC236}">
                <a16:creationId xmlns:a16="http://schemas.microsoft.com/office/drawing/2014/main" id="{7595FEEA-D4F2-849A-A343-1F15C830B88B}"/>
              </a:ext>
            </a:extLst>
          </p:cNvPr>
          <p:cNvSpPr/>
          <p:nvPr/>
        </p:nvSpPr>
        <p:spPr>
          <a:xfrm>
            <a:off x="6191968" y="1084592"/>
            <a:ext cx="2832734" cy="15471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b="1" dirty="0">
                <a:solidFill>
                  <a:schemeClr val="tx1"/>
                </a:solidFill>
                <a:latin typeface="Arial" panose="020B0604020202020204" pitchFamily="34" charset="0"/>
                <a:cs typeface="Arial" panose="020B0604020202020204" pitchFamily="34" charset="0"/>
              </a:rPr>
              <a:t>Roles &amp; Responsibilities</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Read initial and focussed reviews</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Attend monthly QA panels</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Provide feedback on learning points from each review providing the panel with their professional knowledge and skills or experience</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Share learning within their own networks</a:t>
            </a:r>
          </a:p>
          <a:p>
            <a:pPr marL="214313" indent="-214313">
              <a:buFont typeface="Arial" panose="020B0604020202020204" pitchFamily="34" charset="0"/>
              <a:buChar char="•"/>
              <a:defRPr/>
            </a:pPr>
            <a:r>
              <a:rPr lang="en-GB" sz="1050" dirty="0">
                <a:solidFill>
                  <a:schemeClr val="tx1"/>
                </a:solidFill>
                <a:latin typeface="Arial" panose="020B0604020202020204" pitchFamily="34" charset="0"/>
                <a:cs typeface="Arial" panose="020B0604020202020204" pitchFamily="34" charset="0"/>
              </a:rPr>
              <a:t>May be asked to be a part of the Learning into Action Group</a:t>
            </a:r>
          </a:p>
        </p:txBody>
      </p:sp>
      <p:cxnSp>
        <p:nvCxnSpPr>
          <p:cNvPr id="56" name="Straight Arrow Connector 55">
            <a:extLst>
              <a:ext uri="{FF2B5EF4-FFF2-40B4-BE49-F238E27FC236}">
                <a16:creationId xmlns:a16="http://schemas.microsoft.com/office/drawing/2014/main" id="{314ABC11-466E-19D9-D474-317423426D76}"/>
              </a:ext>
            </a:extLst>
          </p:cNvPr>
          <p:cNvCxnSpPr>
            <a:cxnSpLocks/>
          </p:cNvCxnSpPr>
          <p:nvPr/>
        </p:nvCxnSpPr>
        <p:spPr>
          <a:xfrm flipV="1">
            <a:off x="4678126" y="992758"/>
            <a:ext cx="1086248" cy="11759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a:extLst>
              <a:ext uri="{FF2B5EF4-FFF2-40B4-BE49-F238E27FC236}">
                <a16:creationId xmlns:a16="http://schemas.microsoft.com/office/drawing/2014/main" id="{D41F0E86-A379-4814-A962-C4E61D326F95}"/>
              </a:ext>
            </a:extLst>
          </p:cNvPr>
          <p:cNvCxnSpPr>
            <a:cxnSpLocks/>
            <a:stCxn id="55" idx="1"/>
            <a:endCxn id="20" idx="3"/>
          </p:cNvCxnSpPr>
          <p:nvPr/>
        </p:nvCxnSpPr>
        <p:spPr>
          <a:xfrm flipH="1" flipV="1">
            <a:off x="5956075" y="1852784"/>
            <a:ext cx="235893" cy="53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3" name="Rectangle 62">
            <a:extLst>
              <a:ext uri="{FF2B5EF4-FFF2-40B4-BE49-F238E27FC236}">
                <a16:creationId xmlns:a16="http://schemas.microsoft.com/office/drawing/2014/main" id="{D75AF1B9-1B6F-BA3D-E16A-0041D6B42EAA}"/>
              </a:ext>
            </a:extLst>
          </p:cNvPr>
          <p:cNvSpPr/>
          <p:nvPr/>
        </p:nvSpPr>
        <p:spPr>
          <a:xfrm>
            <a:off x="3618152" y="2774843"/>
            <a:ext cx="5539256" cy="3129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LeDeR Learning into Action Group</a:t>
            </a:r>
          </a:p>
        </p:txBody>
      </p:sp>
      <p:sp>
        <p:nvSpPr>
          <p:cNvPr id="64" name="Rectangle 63">
            <a:extLst>
              <a:ext uri="{FF2B5EF4-FFF2-40B4-BE49-F238E27FC236}">
                <a16:creationId xmlns:a16="http://schemas.microsoft.com/office/drawing/2014/main" id="{1684F50C-BEC2-B96D-6850-140DE5972060}"/>
              </a:ext>
            </a:extLst>
          </p:cNvPr>
          <p:cNvSpPr/>
          <p:nvPr/>
        </p:nvSpPr>
        <p:spPr>
          <a:xfrm>
            <a:off x="3618153" y="3176349"/>
            <a:ext cx="2337922" cy="10232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LAC/Secondary LAC</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CLDT Representative</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Senior LeDeR Reviewer</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Safeguarding Nurse (GHT) or GHT LD Liaison Nurse</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Experts by experience</a:t>
            </a:r>
          </a:p>
        </p:txBody>
      </p:sp>
      <p:sp>
        <p:nvSpPr>
          <p:cNvPr id="65" name="Rectangle 64">
            <a:extLst>
              <a:ext uri="{FF2B5EF4-FFF2-40B4-BE49-F238E27FC236}">
                <a16:creationId xmlns:a16="http://schemas.microsoft.com/office/drawing/2014/main" id="{BB9A6800-34B3-CE75-2E56-AAB3C967196E}"/>
              </a:ext>
            </a:extLst>
          </p:cNvPr>
          <p:cNvSpPr/>
          <p:nvPr/>
        </p:nvSpPr>
        <p:spPr>
          <a:xfrm>
            <a:off x="6191968" y="3176349"/>
            <a:ext cx="2890129" cy="1005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825" b="1" dirty="0">
                <a:solidFill>
                  <a:schemeClr val="tx1"/>
                </a:solidFill>
                <a:latin typeface="Arial" panose="020B0604020202020204" pitchFamily="34" charset="0"/>
                <a:cs typeface="Arial" panose="020B0604020202020204" pitchFamily="34" charset="0"/>
              </a:rPr>
              <a:t>Roles &amp; Responsibilities</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Attend monthly LIA Group meetings</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Identify appropriate channels for service improvement </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Maintenance of the Learning into action tracker</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Production of the LeDeR Newsletters and website</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Production of themed webinars for stakeholders</a:t>
            </a:r>
          </a:p>
          <a:p>
            <a:pPr marL="214313" indent="-214313">
              <a:buFont typeface="Arial" panose="020B0604020202020204" pitchFamily="34" charset="0"/>
              <a:buChar char="•"/>
              <a:defRPr/>
            </a:pPr>
            <a:r>
              <a:rPr lang="en-GB" sz="825" dirty="0">
                <a:solidFill>
                  <a:schemeClr val="tx1"/>
                </a:solidFill>
                <a:latin typeface="Arial" panose="020B0604020202020204" pitchFamily="34" charset="0"/>
                <a:cs typeface="Arial" panose="020B0604020202020204" pitchFamily="34" charset="0"/>
              </a:rPr>
              <a:t>Lead on targeted specific work areas  e.g. carers, BAME etc</a:t>
            </a:r>
          </a:p>
        </p:txBody>
      </p:sp>
      <p:cxnSp>
        <p:nvCxnSpPr>
          <p:cNvPr id="68" name="Straight Arrow Connector 67">
            <a:extLst>
              <a:ext uri="{FF2B5EF4-FFF2-40B4-BE49-F238E27FC236}">
                <a16:creationId xmlns:a16="http://schemas.microsoft.com/office/drawing/2014/main" id="{903056C7-5F47-F11F-32E2-58D97A4B916B}"/>
              </a:ext>
            </a:extLst>
          </p:cNvPr>
          <p:cNvCxnSpPr>
            <a:cxnSpLocks/>
            <a:stCxn id="65" idx="1"/>
            <a:endCxn id="64" idx="3"/>
          </p:cNvCxnSpPr>
          <p:nvPr/>
        </p:nvCxnSpPr>
        <p:spPr>
          <a:xfrm flipH="1">
            <a:off x="5956075" y="3679182"/>
            <a:ext cx="235893" cy="877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28947"/>
    </mc:Choice>
    <mc:Fallback xmlns="">
      <p:transition spd="slow" advTm="2894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F86036-E1A1-9C7B-9F1F-172CF77D20F9}"/>
              </a:ext>
            </a:extLst>
          </p:cNvPr>
          <p:cNvGrpSpPr/>
          <p:nvPr/>
        </p:nvGrpSpPr>
        <p:grpSpPr>
          <a:xfrm>
            <a:off x="611560" y="625651"/>
            <a:ext cx="7987903" cy="4458890"/>
            <a:chOff x="1570040" y="868364"/>
            <a:chExt cx="10650537" cy="5945187"/>
          </a:xfrm>
        </p:grpSpPr>
        <p:sp>
          <p:nvSpPr>
            <p:cNvPr id="4" name="Rectangle 3">
              <a:extLst>
                <a:ext uri="{FF2B5EF4-FFF2-40B4-BE49-F238E27FC236}">
                  <a16:creationId xmlns:a16="http://schemas.microsoft.com/office/drawing/2014/main" id="{C0C552AE-7B5C-41BF-A1D7-245259161C5C}"/>
                </a:ext>
              </a:extLst>
            </p:cNvPr>
            <p:cNvSpPr/>
            <p:nvPr/>
          </p:nvSpPr>
          <p:spPr>
            <a:xfrm>
              <a:off x="4727575" y="3068638"/>
              <a:ext cx="2736850" cy="10080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LeDeR Governance Steering Group</a:t>
              </a:r>
            </a:p>
          </p:txBody>
        </p:sp>
        <p:sp>
          <p:nvSpPr>
            <p:cNvPr id="5" name="Rectangle 4">
              <a:extLst>
                <a:ext uri="{FF2B5EF4-FFF2-40B4-BE49-F238E27FC236}">
                  <a16:creationId xmlns:a16="http://schemas.microsoft.com/office/drawing/2014/main" id="{3EBFADEE-E9F5-4059-AC48-CFE20CCC6D50}"/>
                </a:ext>
              </a:extLst>
            </p:cNvPr>
            <p:cNvSpPr/>
            <p:nvPr/>
          </p:nvSpPr>
          <p:spPr>
            <a:xfrm>
              <a:off x="7432675" y="935039"/>
              <a:ext cx="2224088" cy="682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Adults Safeguarding Board</a:t>
              </a:r>
            </a:p>
          </p:txBody>
        </p:sp>
        <p:cxnSp>
          <p:nvCxnSpPr>
            <p:cNvPr id="7" name="Elbow Connector 6">
              <a:extLst>
                <a:ext uri="{FF2B5EF4-FFF2-40B4-BE49-F238E27FC236}">
                  <a16:creationId xmlns:a16="http://schemas.microsoft.com/office/drawing/2014/main" id="{92635591-FA20-4C36-BD2A-7A8583AAE440}"/>
                </a:ext>
              </a:extLst>
            </p:cNvPr>
            <p:cNvCxnSpPr>
              <a:stCxn id="4" idx="3"/>
              <a:endCxn id="5" idx="2"/>
            </p:cNvCxnSpPr>
            <p:nvPr/>
          </p:nvCxnSpPr>
          <p:spPr>
            <a:xfrm flipV="1">
              <a:off x="7464425" y="1617663"/>
              <a:ext cx="1079500" cy="1955800"/>
            </a:xfrm>
            <a:prstGeom prst="bentConnector2">
              <a:avLst/>
            </a:prstGeom>
            <a:ln w="25400">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1A6890C-0640-4058-8CAA-36B9619D6F86}"/>
                </a:ext>
              </a:extLst>
            </p:cNvPr>
            <p:cNvSpPr/>
            <p:nvPr/>
          </p:nvSpPr>
          <p:spPr>
            <a:xfrm>
              <a:off x="5051425" y="868364"/>
              <a:ext cx="2089150" cy="11525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ICB Quality &amp; Governance Committee</a:t>
              </a:r>
            </a:p>
          </p:txBody>
        </p:sp>
        <p:sp>
          <p:nvSpPr>
            <p:cNvPr id="15" name="Rectangle 14">
              <a:extLst>
                <a:ext uri="{FF2B5EF4-FFF2-40B4-BE49-F238E27FC236}">
                  <a16:creationId xmlns:a16="http://schemas.microsoft.com/office/drawing/2014/main" id="{BEF0219E-E05B-4168-9ECB-7907EDAF08DE}"/>
                </a:ext>
              </a:extLst>
            </p:cNvPr>
            <p:cNvSpPr/>
            <p:nvPr/>
          </p:nvSpPr>
          <p:spPr>
            <a:xfrm>
              <a:off x="1570040" y="3841750"/>
              <a:ext cx="2879725" cy="941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Provider Mortality Review Groups (GHC/GHT)</a:t>
              </a:r>
            </a:p>
          </p:txBody>
        </p:sp>
        <p:cxnSp>
          <p:nvCxnSpPr>
            <p:cNvPr id="17" name="Elbow Connector 16">
              <a:extLst>
                <a:ext uri="{FF2B5EF4-FFF2-40B4-BE49-F238E27FC236}">
                  <a16:creationId xmlns:a16="http://schemas.microsoft.com/office/drawing/2014/main" id="{47E4385D-9527-4142-8616-2A2E34E481C6}"/>
                </a:ext>
              </a:extLst>
            </p:cNvPr>
            <p:cNvCxnSpPr>
              <a:cxnSpLocks/>
              <a:stCxn id="15" idx="3"/>
              <a:endCxn id="4" idx="2"/>
            </p:cNvCxnSpPr>
            <p:nvPr/>
          </p:nvCxnSpPr>
          <p:spPr>
            <a:xfrm flipV="1">
              <a:off x="4449765" y="4076699"/>
              <a:ext cx="1646235" cy="23574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8CE1582-01CD-4CDA-BFD6-8F3AAA7FAEA0}"/>
                </a:ext>
              </a:extLst>
            </p:cNvPr>
            <p:cNvSpPr/>
            <p:nvPr/>
          </p:nvSpPr>
          <p:spPr>
            <a:xfrm>
              <a:off x="8362233" y="5226051"/>
              <a:ext cx="3829766" cy="7993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NHS England SW Regional Health Equalities Programme</a:t>
              </a:r>
            </a:p>
          </p:txBody>
        </p:sp>
        <p:cxnSp>
          <p:nvCxnSpPr>
            <p:cNvPr id="24" name="Elbow Connector 23">
              <a:extLst>
                <a:ext uri="{FF2B5EF4-FFF2-40B4-BE49-F238E27FC236}">
                  <a16:creationId xmlns:a16="http://schemas.microsoft.com/office/drawing/2014/main" id="{4DB82EF5-6B90-4E0F-9724-BAAC4FF4CA22}"/>
                </a:ext>
              </a:extLst>
            </p:cNvPr>
            <p:cNvCxnSpPr>
              <a:cxnSpLocks/>
              <a:stCxn id="4" idx="3"/>
              <a:endCxn id="34" idx="1"/>
            </p:cNvCxnSpPr>
            <p:nvPr/>
          </p:nvCxnSpPr>
          <p:spPr>
            <a:xfrm>
              <a:off x="7464425" y="3572669"/>
              <a:ext cx="866776" cy="2898776"/>
            </a:xfrm>
            <a:prstGeom prst="bentConnector3">
              <a:avLst>
                <a:gd name="adj1" fmla="val 50000"/>
              </a:avLst>
            </a:prstGeom>
            <a:ln w="285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8E2CBE5-3F01-453E-B5B9-CEAA49AE25E4}"/>
                </a:ext>
              </a:extLst>
            </p:cNvPr>
            <p:cNvSpPr/>
            <p:nvPr/>
          </p:nvSpPr>
          <p:spPr>
            <a:xfrm>
              <a:off x="8331201" y="6129338"/>
              <a:ext cx="3860798" cy="6842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NHS England National LeDeR Programme</a:t>
              </a:r>
            </a:p>
          </p:txBody>
        </p:sp>
        <p:cxnSp>
          <p:nvCxnSpPr>
            <p:cNvPr id="39" name="Straight Arrow Connector 38">
              <a:extLst>
                <a:ext uri="{FF2B5EF4-FFF2-40B4-BE49-F238E27FC236}">
                  <a16:creationId xmlns:a16="http://schemas.microsoft.com/office/drawing/2014/main" id="{B4367420-5B2B-44DA-8ECD-2309B36BDDA4}"/>
                </a:ext>
              </a:extLst>
            </p:cNvPr>
            <p:cNvCxnSpPr>
              <a:cxnSpLocks/>
              <a:endCxn id="21" idx="1"/>
            </p:cNvCxnSpPr>
            <p:nvPr/>
          </p:nvCxnSpPr>
          <p:spPr>
            <a:xfrm>
              <a:off x="7916864" y="5625704"/>
              <a:ext cx="445369" cy="0"/>
            </a:xfrm>
            <a:prstGeom prst="straightConnector1">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1393040-CADD-4CCC-B9E5-F575EB790D03}"/>
                </a:ext>
              </a:extLst>
            </p:cNvPr>
            <p:cNvSpPr/>
            <p:nvPr/>
          </p:nvSpPr>
          <p:spPr>
            <a:xfrm>
              <a:off x="8936038" y="1773238"/>
              <a:ext cx="1624012" cy="684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latin typeface="Arial" panose="020B0604020202020204" pitchFamily="34" charset="0"/>
                  <a:cs typeface="Arial" panose="020B0604020202020204" pitchFamily="34" charset="0"/>
                </a:rPr>
                <a:t>Children's Safeguarding</a:t>
              </a:r>
            </a:p>
          </p:txBody>
        </p:sp>
        <p:sp>
          <p:nvSpPr>
            <p:cNvPr id="44" name="Rectangle 43">
              <a:extLst>
                <a:ext uri="{FF2B5EF4-FFF2-40B4-BE49-F238E27FC236}">
                  <a16:creationId xmlns:a16="http://schemas.microsoft.com/office/drawing/2014/main" id="{2A737844-3CD7-4091-9E5F-602A3AE095BC}"/>
                </a:ext>
              </a:extLst>
            </p:cNvPr>
            <p:cNvSpPr/>
            <p:nvPr/>
          </p:nvSpPr>
          <p:spPr>
            <a:xfrm>
              <a:off x="8936038" y="2681289"/>
              <a:ext cx="1624012" cy="460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latin typeface="Arial" panose="020B0604020202020204" pitchFamily="34" charset="0"/>
                  <a:cs typeface="Arial" panose="020B0604020202020204" pitchFamily="34" charset="0"/>
                </a:rPr>
                <a:t>CD Reviews</a:t>
              </a:r>
            </a:p>
          </p:txBody>
        </p:sp>
        <p:cxnSp>
          <p:nvCxnSpPr>
            <p:cNvPr id="46" name="Elbow Connector 45">
              <a:extLst>
                <a:ext uri="{FF2B5EF4-FFF2-40B4-BE49-F238E27FC236}">
                  <a16:creationId xmlns:a16="http://schemas.microsoft.com/office/drawing/2014/main" id="{0C83CB42-7739-4A67-9BB8-0009CE8635A6}"/>
                </a:ext>
              </a:extLst>
            </p:cNvPr>
            <p:cNvCxnSpPr>
              <a:cxnSpLocks/>
              <a:stCxn id="5" idx="3"/>
              <a:endCxn id="41" idx="0"/>
            </p:cNvCxnSpPr>
            <p:nvPr/>
          </p:nvCxnSpPr>
          <p:spPr>
            <a:xfrm>
              <a:off x="9656764" y="1276350"/>
              <a:ext cx="92075" cy="49688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BB6ED96-56CD-4AD0-BC47-2828072FB095}"/>
                </a:ext>
              </a:extLst>
            </p:cNvPr>
            <p:cNvCxnSpPr>
              <a:stCxn id="41" idx="2"/>
              <a:endCxn id="44" idx="0"/>
            </p:cNvCxnSpPr>
            <p:nvPr/>
          </p:nvCxnSpPr>
          <p:spPr>
            <a:xfrm>
              <a:off x="9748838" y="2457450"/>
              <a:ext cx="0" cy="223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AC7594A-0B02-46BA-98E5-89B0C4B0C305}"/>
                </a:ext>
              </a:extLst>
            </p:cNvPr>
            <p:cNvSpPr/>
            <p:nvPr/>
          </p:nvSpPr>
          <p:spPr>
            <a:xfrm>
              <a:off x="4656139" y="4651375"/>
              <a:ext cx="2879725" cy="9159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LeDeR Quality Assurance &amp; Governance  Panel</a:t>
              </a:r>
            </a:p>
          </p:txBody>
        </p:sp>
        <p:cxnSp>
          <p:nvCxnSpPr>
            <p:cNvPr id="3" name="Straight Arrow Connector 2">
              <a:extLst>
                <a:ext uri="{FF2B5EF4-FFF2-40B4-BE49-F238E27FC236}">
                  <a16:creationId xmlns:a16="http://schemas.microsoft.com/office/drawing/2014/main" id="{BA561F65-BE64-430A-BB8F-9B4A077CC995}"/>
                </a:ext>
              </a:extLst>
            </p:cNvPr>
            <p:cNvCxnSpPr>
              <a:cxnSpLocks/>
              <a:stCxn id="26" idx="0"/>
              <a:endCxn id="4" idx="2"/>
            </p:cNvCxnSpPr>
            <p:nvPr/>
          </p:nvCxnSpPr>
          <p:spPr>
            <a:xfrm flipH="1" flipV="1">
              <a:off x="6096000" y="4076700"/>
              <a:ext cx="2" cy="57467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Rectangle 27">
              <a:extLst>
                <a:ext uri="{FF2B5EF4-FFF2-40B4-BE49-F238E27FC236}">
                  <a16:creationId xmlns:a16="http://schemas.microsoft.com/office/drawing/2014/main" id="{6BA76126-FC25-4705-8E35-994928BF830E}"/>
                </a:ext>
              </a:extLst>
            </p:cNvPr>
            <p:cNvSpPr/>
            <p:nvPr/>
          </p:nvSpPr>
          <p:spPr>
            <a:xfrm>
              <a:off x="1570041" y="2424114"/>
              <a:ext cx="2879724" cy="973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Learning Disability &amp; Autism Clinical Programme</a:t>
              </a:r>
            </a:p>
          </p:txBody>
        </p:sp>
        <p:cxnSp>
          <p:nvCxnSpPr>
            <p:cNvPr id="11" name="Elbow Connector 10">
              <a:extLst>
                <a:ext uri="{FF2B5EF4-FFF2-40B4-BE49-F238E27FC236}">
                  <a16:creationId xmlns:a16="http://schemas.microsoft.com/office/drawing/2014/main" id="{2167CD9E-925D-4604-B11B-F86331CE8E6D}"/>
                </a:ext>
              </a:extLst>
            </p:cNvPr>
            <p:cNvCxnSpPr>
              <a:cxnSpLocks/>
              <a:stCxn id="4" idx="1"/>
              <a:endCxn id="28" idx="2"/>
            </p:cNvCxnSpPr>
            <p:nvPr/>
          </p:nvCxnSpPr>
          <p:spPr>
            <a:xfrm rot="10800000">
              <a:off x="3009903" y="3397251"/>
              <a:ext cx="1717672" cy="17541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5454AD0-067D-43F2-98AF-4F87EE7076B4}"/>
                </a:ext>
              </a:extLst>
            </p:cNvPr>
            <p:cNvCxnSpPr/>
            <p:nvPr/>
          </p:nvCxnSpPr>
          <p:spPr>
            <a:xfrm>
              <a:off x="7897814" y="4716463"/>
              <a:ext cx="466725" cy="0"/>
            </a:xfrm>
            <a:prstGeom prst="straightConnector1">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D56BF49-E585-4576-9156-8880626B2E1F}"/>
                </a:ext>
              </a:extLst>
            </p:cNvPr>
            <p:cNvCxnSpPr>
              <a:stCxn id="4" idx="0"/>
              <a:endCxn id="12" idx="2"/>
            </p:cNvCxnSpPr>
            <p:nvPr/>
          </p:nvCxnSpPr>
          <p:spPr>
            <a:xfrm flipV="1">
              <a:off x="6096000" y="2020888"/>
              <a:ext cx="0" cy="1047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7" name="Rectangle 26">
              <a:extLst>
                <a:ext uri="{FF2B5EF4-FFF2-40B4-BE49-F238E27FC236}">
                  <a16:creationId xmlns:a16="http://schemas.microsoft.com/office/drawing/2014/main" id="{27482561-C97B-45BA-AB0C-208F18730014}"/>
                </a:ext>
              </a:extLst>
            </p:cNvPr>
            <p:cNvSpPr/>
            <p:nvPr/>
          </p:nvSpPr>
          <p:spPr>
            <a:xfrm>
              <a:off x="8355012" y="4292600"/>
              <a:ext cx="3836987" cy="8461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NHS England SW Regional LeDeR Programme</a:t>
              </a:r>
            </a:p>
          </p:txBody>
        </p:sp>
        <p:cxnSp>
          <p:nvCxnSpPr>
            <p:cNvPr id="29" name="Straight Arrow Connector 28">
              <a:extLst>
                <a:ext uri="{FF2B5EF4-FFF2-40B4-BE49-F238E27FC236}">
                  <a16:creationId xmlns:a16="http://schemas.microsoft.com/office/drawing/2014/main" id="{94E1DDED-F1E9-4AFD-82B4-38DF217B909F}"/>
                </a:ext>
              </a:extLst>
            </p:cNvPr>
            <p:cNvCxnSpPr/>
            <p:nvPr/>
          </p:nvCxnSpPr>
          <p:spPr>
            <a:xfrm>
              <a:off x="7916864" y="3933825"/>
              <a:ext cx="466725" cy="0"/>
            </a:xfrm>
            <a:prstGeom prst="straightConnector1">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8ED92C2-A6AF-4F6D-BAC8-553C605FAA91}"/>
                </a:ext>
              </a:extLst>
            </p:cNvPr>
            <p:cNvSpPr/>
            <p:nvPr/>
          </p:nvSpPr>
          <p:spPr>
            <a:xfrm>
              <a:off x="8355013" y="3649663"/>
              <a:ext cx="3865564" cy="571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Learning Disability &amp; Autism Partnership Boards</a:t>
              </a:r>
            </a:p>
          </p:txBody>
        </p:sp>
        <p:sp>
          <p:nvSpPr>
            <p:cNvPr id="40" name="Rectangle 39">
              <a:extLst>
                <a:ext uri="{FF2B5EF4-FFF2-40B4-BE49-F238E27FC236}">
                  <a16:creationId xmlns:a16="http://schemas.microsoft.com/office/drawing/2014/main" id="{8C831479-7A09-4712-BB25-B2303D8B552D}"/>
                </a:ext>
              </a:extLst>
            </p:cNvPr>
            <p:cNvSpPr/>
            <p:nvPr/>
          </p:nvSpPr>
          <p:spPr>
            <a:xfrm>
              <a:off x="2535238" y="876300"/>
              <a:ext cx="2089150" cy="11366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Health &amp; Wellbeing Board</a:t>
              </a:r>
            </a:p>
          </p:txBody>
        </p:sp>
        <p:cxnSp>
          <p:nvCxnSpPr>
            <p:cNvPr id="42" name="Straight Arrow Connector 41">
              <a:extLst>
                <a:ext uri="{FF2B5EF4-FFF2-40B4-BE49-F238E27FC236}">
                  <a16:creationId xmlns:a16="http://schemas.microsoft.com/office/drawing/2014/main" id="{449CBB28-D510-4798-98D2-728242D47621}"/>
                </a:ext>
              </a:extLst>
            </p:cNvPr>
            <p:cNvCxnSpPr>
              <a:cxnSpLocks/>
              <a:stCxn id="12" idx="1"/>
              <a:endCxn id="40" idx="3"/>
            </p:cNvCxnSpPr>
            <p:nvPr/>
          </p:nvCxnSpPr>
          <p:spPr>
            <a:xfrm flipH="1" flipV="1">
              <a:off x="4624389" y="1444625"/>
              <a:ext cx="427037"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17B1EF5A-CFD7-4AFA-84A0-2E1F401BAFF4}"/>
                </a:ext>
              </a:extLst>
            </p:cNvPr>
            <p:cNvSpPr/>
            <p:nvPr/>
          </p:nvSpPr>
          <p:spPr>
            <a:xfrm>
              <a:off x="4656138" y="5895975"/>
              <a:ext cx="2868612" cy="6794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LeDeR Reviewers</a:t>
              </a:r>
            </a:p>
          </p:txBody>
        </p:sp>
        <p:cxnSp>
          <p:nvCxnSpPr>
            <p:cNvPr id="49" name="Straight Arrow Connector 48">
              <a:extLst>
                <a:ext uri="{FF2B5EF4-FFF2-40B4-BE49-F238E27FC236}">
                  <a16:creationId xmlns:a16="http://schemas.microsoft.com/office/drawing/2014/main" id="{9D274701-17DE-4792-8E4C-114A13EF27DC}"/>
                </a:ext>
              </a:extLst>
            </p:cNvPr>
            <p:cNvCxnSpPr>
              <a:cxnSpLocks/>
              <a:stCxn id="47" idx="0"/>
              <a:endCxn id="26" idx="2"/>
            </p:cNvCxnSpPr>
            <p:nvPr/>
          </p:nvCxnSpPr>
          <p:spPr>
            <a:xfrm flipV="1">
              <a:off x="6090444" y="5567363"/>
              <a:ext cx="5558" cy="32861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54" name="Rectangle 53">
              <a:extLst>
                <a:ext uri="{FF2B5EF4-FFF2-40B4-BE49-F238E27FC236}">
                  <a16:creationId xmlns:a16="http://schemas.microsoft.com/office/drawing/2014/main" id="{0FD2C54F-6D9A-42F2-BA8C-57C7F8C3627B}"/>
                </a:ext>
              </a:extLst>
            </p:cNvPr>
            <p:cNvSpPr/>
            <p:nvPr/>
          </p:nvSpPr>
          <p:spPr>
            <a:xfrm>
              <a:off x="1639889" y="5640389"/>
              <a:ext cx="2879725" cy="6810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chemeClr val="tx1"/>
                  </a:solidFill>
                  <a:latin typeface="Arial" panose="020B0604020202020204" pitchFamily="34" charset="0"/>
                  <a:cs typeface="Arial" panose="020B0604020202020204" pitchFamily="34" charset="0"/>
                </a:rPr>
                <a:t>Gloucestershire LeDeR Learning into action</a:t>
              </a:r>
            </a:p>
          </p:txBody>
        </p:sp>
        <p:cxnSp>
          <p:nvCxnSpPr>
            <p:cNvPr id="56" name="Connector: Elbow 55">
              <a:extLst>
                <a:ext uri="{FF2B5EF4-FFF2-40B4-BE49-F238E27FC236}">
                  <a16:creationId xmlns:a16="http://schemas.microsoft.com/office/drawing/2014/main" id="{A36A9833-0D4E-425D-AAFF-457307777904}"/>
                </a:ext>
              </a:extLst>
            </p:cNvPr>
            <p:cNvCxnSpPr>
              <a:cxnSpLocks/>
            </p:cNvCxnSpPr>
            <p:nvPr/>
          </p:nvCxnSpPr>
          <p:spPr>
            <a:xfrm rot="5400000" flipH="1" flipV="1">
              <a:off x="3644107" y="4645820"/>
              <a:ext cx="412750" cy="1576387"/>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2" name="Title 1">
            <a:extLst>
              <a:ext uri="{FF2B5EF4-FFF2-40B4-BE49-F238E27FC236}">
                <a16:creationId xmlns:a16="http://schemas.microsoft.com/office/drawing/2014/main" id="{1566845A-4121-E717-DC6E-88CDBEFCCA56}"/>
              </a:ext>
            </a:extLst>
          </p:cNvPr>
          <p:cNvSpPr>
            <a:spLocks noGrp="1"/>
          </p:cNvSpPr>
          <p:nvPr>
            <p:ph type="title"/>
          </p:nvPr>
        </p:nvSpPr>
        <p:spPr>
          <a:xfrm>
            <a:off x="37221" y="31553"/>
            <a:ext cx="8805664" cy="857250"/>
          </a:xfrm>
        </p:spPr>
        <p:txBody>
          <a:bodyPr>
            <a:noAutofit/>
          </a:bodyPr>
          <a:lstStyle/>
          <a:p>
            <a:r>
              <a:rPr lang="en-GB" altLang="en-US" sz="2400" u="sng" dirty="0"/>
              <a:t>Gloucestershire LeDeR Programme Governance Structure</a:t>
            </a:r>
            <a:br>
              <a:rPr lang="en-GB" altLang="en-US" sz="2400" u="sng" dirty="0"/>
            </a:br>
            <a:endParaRPr lang="en-GB" sz="2400" dirty="0"/>
          </a:p>
        </p:txBody>
      </p:sp>
    </p:spTree>
  </p:cSld>
  <p:clrMapOvr>
    <a:masterClrMapping/>
  </p:clrMapOvr>
  <mc:AlternateContent xmlns:mc="http://schemas.openxmlformats.org/markup-compatibility/2006" xmlns:p14="http://schemas.microsoft.com/office/powerpoint/2010/main">
    <mc:Choice Requires="p14">
      <p:transition spd="slow" p14:dur="2000" advTm="18104"/>
    </mc:Choice>
    <mc:Fallback xmlns="">
      <p:transition spd="slow" advTm="18104"/>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457B-D12B-355D-0E12-EEAF3C56F283}"/>
              </a:ext>
            </a:extLst>
          </p:cNvPr>
          <p:cNvSpPr>
            <a:spLocks noGrp="1"/>
          </p:cNvSpPr>
          <p:nvPr>
            <p:ph type="title"/>
          </p:nvPr>
        </p:nvSpPr>
        <p:spPr/>
        <p:txBody>
          <a:bodyPr/>
          <a:lstStyle/>
          <a:p>
            <a:r>
              <a:rPr lang="en-GB" dirty="0"/>
              <a:t>Gloucestershire LeDeR Framework</a:t>
            </a:r>
          </a:p>
        </p:txBody>
      </p:sp>
      <p:graphicFrame>
        <p:nvGraphicFramePr>
          <p:cNvPr id="7" name="Content Placeholder 6">
            <a:extLst>
              <a:ext uri="{FF2B5EF4-FFF2-40B4-BE49-F238E27FC236}">
                <a16:creationId xmlns:a16="http://schemas.microsoft.com/office/drawing/2014/main" id="{D9F3A4C9-145A-7625-AEE7-83A76AC0583A}"/>
              </a:ext>
            </a:extLst>
          </p:cNvPr>
          <p:cNvGraphicFramePr>
            <a:graphicFrameLocks noGrp="1"/>
          </p:cNvGraphicFramePr>
          <p:nvPr>
            <p:ph idx="1"/>
            <p:extLst>
              <p:ext uri="{D42A27DB-BD31-4B8C-83A1-F6EECF244321}">
                <p14:modId xmlns:p14="http://schemas.microsoft.com/office/powerpoint/2010/main" val="604519907"/>
              </p:ext>
            </p:extLst>
          </p:nvPr>
        </p:nvGraphicFramePr>
        <p:xfrm>
          <a:off x="2699792" y="555526"/>
          <a:ext cx="6264696" cy="4314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07F9C82-CB06-94E1-2CFC-AF91B29125F2}"/>
              </a:ext>
            </a:extLst>
          </p:cNvPr>
          <p:cNvSpPr>
            <a:spLocks noGrp="1"/>
          </p:cNvSpPr>
          <p:nvPr>
            <p:ph type="sldNum" sz="quarter" idx="10"/>
          </p:nvPr>
        </p:nvSpPr>
        <p:spPr/>
        <p:txBody>
          <a:bodyPr/>
          <a:lstStyle/>
          <a:p>
            <a:fld id="{888C7B6D-059F-7047-97E8-91D473D6AC17}" type="slidenum">
              <a:rPr lang="en-US" smtClean="0"/>
              <a:pPr/>
              <a:t>56</a:t>
            </a:fld>
            <a:endParaRPr lang="en-US"/>
          </a:p>
        </p:txBody>
      </p:sp>
      <p:pic>
        <p:nvPicPr>
          <p:cNvPr id="5" name="Picture 4">
            <a:extLst>
              <a:ext uri="{FF2B5EF4-FFF2-40B4-BE49-F238E27FC236}">
                <a16:creationId xmlns:a16="http://schemas.microsoft.com/office/drawing/2014/main" id="{E5C5DCF3-E0FC-1151-E3ED-72D11052BD9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536" y="1131590"/>
            <a:ext cx="2736304" cy="2952328"/>
          </a:xfrm>
          <a:prstGeom prst="rect">
            <a:avLst/>
          </a:prstGeom>
          <a:noFill/>
          <a:ln>
            <a:noFill/>
          </a:ln>
        </p:spPr>
      </p:pic>
    </p:spTree>
    <p:extLst>
      <p:ext uri="{BB962C8B-B14F-4D97-AF65-F5344CB8AC3E}">
        <p14:creationId xmlns:p14="http://schemas.microsoft.com/office/powerpoint/2010/main" val="3582375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9AF7-38BC-281B-6284-F8D29839BC7A}"/>
              </a:ext>
            </a:extLst>
          </p:cNvPr>
          <p:cNvSpPr>
            <a:spLocks noGrp="1"/>
          </p:cNvSpPr>
          <p:nvPr>
            <p:ph type="title"/>
          </p:nvPr>
        </p:nvSpPr>
        <p:spPr/>
        <p:txBody>
          <a:bodyPr/>
          <a:lstStyle/>
          <a:p>
            <a:r>
              <a:rPr lang="en-GB" dirty="0"/>
              <a:t>National Action from Learning</a:t>
            </a:r>
          </a:p>
        </p:txBody>
      </p:sp>
      <p:graphicFrame>
        <p:nvGraphicFramePr>
          <p:cNvPr id="4" name="Content Placeholder 3">
            <a:extLst>
              <a:ext uri="{FF2B5EF4-FFF2-40B4-BE49-F238E27FC236}">
                <a16:creationId xmlns:a16="http://schemas.microsoft.com/office/drawing/2014/main" id="{CC481687-081D-EBDB-48FB-AD2194CD72DB}"/>
              </a:ext>
            </a:extLst>
          </p:cNvPr>
          <p:cNvGraphicFramePr>
            <a:graphicFrameLocks noGrp="1"/>
          </p:cNvGraphicFramePr>
          <p:nvPr>
            <p:ph idx="1"/>
          </p:nvPr>
        </p:nvGraphicFramePr>
        <p:xfrm>
          <a:off x="107157" y="606056"/>
          <a:ext cx="8857060" cy="207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B95CF72-B710-8CC7-3289-B73DE7514980}"/>
              </a:ext>
            </a:extLst>
          </p:cNvPr>
          <p:cNvSpPr txBox="1"/>
          <p:nvPr/>
        </p:nvSpPr>
        <p:spPr>
          <a:xfrm>
            <a:off x="2173021" y="2294751"/>
            <a:ext cx="4725330" cy="300082"/>
          </a:xfrm>
          <a:prstGeom prst="rect">
            <a:avLst/>
          </a:prstGeom>
          <a:noFill/>
        </p:spPr>
        <p:txBody>
          <a:bodyPr wrap="square" rtlCol="0">
            <a:spAutoFit/>
          </a:bodyPr>
          <a:lstStyle/>
          <a:p>
            <a:pPr algn="ctr"/>
            <a:r>
              <a:rPr lang="en-GB" sz="1350" b="1" dirty="0"/>
              <a:t>Management of Medical Conditions</a:t>
            </a:r>
          </a:p>
        </p:txBody>
      </p:sp>
      <p:graphicFrame>
        <p:nvGraphicFramePr>
          <p:cNvPr id="6" name="Content Placeholder 3">
            <a:extLst>
              <a:ext uri="{FF2B5EF4-FFF2-40B4-BE49-F238E27FC236}">
                <a16:creationId xmlns:a16="http://schemas.microsoft.com/office/drawing/2014/main" id="{3E891A83-6122-63E1-D74D-0C10FAC13F5D}"/>
              </a:ext>
            </a:extLst>
          </p:cNvPr>
          <p:cNvGraphicFramePr>
            <a:graphicFrameLocks/>
          </p:cNvGraphicFramePr>
          <p:nvPr/>
        </p:nvGraphicFramePr>
        <p:xfrm>
          <a:off x="93291" y="2798956"/>
          <a:ext cx="8857060" cy="2078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4C034976-8214-8A3A-DF09-A541715F1C54}"/>
              </a:ext>
            </a:extLst>
          </p:cNvPr>
          <p:cNvSpPr txBox="1"/>
          <p:nvPr/>
        </p:nvSpPr>
        <p:spPr>
          <a:xfrm>
            <a:off x="2147671" y="4488401"/>
            <a:ext cx="4725330" cy="300082"/>
          </a:xfrm>
          <a:prstGeom prst="rect">
            <a:avLst/>
          </a:prstGeom>
          <a:noFill/>
        </p:spPr>
        <p:txBody>
          <a:bodyPr wrap="square" rtlCol="0">
            <a:spAutoFit/>
          </a:bodyPr>
          <a:lstStyle/>
          <a:p>
            <a:pPr algn="ctr"/>
            <a:r>
              <a:rPr lang="en-GB" sz="1350" b="1" dirty="0"/>
              <a:t>Changing how we work</a:t>
            </a:r>
          </a:p>
        </p:txBody>
      </p:sp>
    </p:spTree>
    <p:extLst>
      <p:ext uri="{BB962C8B-B14F-4D97-AF65-F5344CB8AC3E}">
        <p14:creationId xmlns:p14="http://schemas.microsoft.com/office/powerpoint/2010/main" val="3850089617"/>
      </p:ext>
    </p:extLst>
  </p:cSld>
  <p:clrMapOvr>
    <a:masterClrMapping/>
  </p:clrMapOvr>
  <mc:AlternateContent xmlns:mc="http://schemas.openxmlformats.org/markup-compatibility/2006" xmlns:p14="http://schemas.microsoft.com/office/powerpoint/2010/main">
    <mc:Choice Requires="p14">
      <p:transition spd="slow" p14:dur="2000" advTm="376853"/>
    </mc:Choice>
    <mc:Fallback xmlns="">
      <p:transition spd="slow" advTm="37685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F20D-60F5-16FA-608A-94303414073B}"/>
              </a:ext>
            </a:extLst>
          </p:cNvPr>
          <p:cNvSpPr>
            <a:spLocks noGrp="1"/>
          </p:cNvSpPr>
          <p:nvPr>
            <p:ph type="title"/>
          </p:nvPr>
        </p:nvSpPr>
        <p:spPr/>
        <p:txBody>
          <a:bodyPr/>
          <a:lstStyle/>
          <a:p>
            <a:r>
              <a:rPr lang="en-GB" dirty="0">
                <a:latin typeface="+mn-lt"/>
              </a:rPr>
              <a:t>What is LeDeR</a:t>
            </a:r>
          </a:p>
        </p:txBody>
      </p:sp>
      <p:graphicFrame>
        <p:nvGraphicFramePr>
          <p:cNvPr id="11" name="Content Placeholder 10">
            <a:extLst>
              <a:ext uri="{FF2B5EF4-FFF2-40B4-BE49-F238E27FC236}">
                <a16:creationId xmlns:a16="http://schemas.microsoft.com/office/drawing/2014/main" id="{2363FE84-8977-9B12-4586-037D8A9EF3C7}"/>
              </a:ext>
            </a:extLst>
          </p:cNvPr>
          <p:cNvGraphicFramePr>
            <a:graphicFrameLocks noGrp="1"/>
          </p:cNvGraphicFramePr>
          <p:nvPr>
            <p:ph idx="1"/>
            <p:extLst>
              <p:ext uri="{D42A27DB-BD31-4B8C-83A1-F6EECF244321}">
                <p14:modId xmlns:p14="http://schemas.microsoft.com/office/powerpoint/2010/main" val="133850964"/>
              </p:ext>
            </p:extLst>
          </p:nvPr>
        </p:nvGraphicFramePr>
        <p:xfrm>
          <a:off x="107504" y="856711"/>
          <a:ext cx="3384376" cy="3515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9F694D4-1714-2E25-12F3-25685CC40B1C}"/>
              </a:ext>
            </a:extLst>
          </p:cNvPr>
          <p:cNvSpPr>
            <a:spLocks noGrp="1"/>
          </p:cNvSpPr>
          <p:nvPr>
            <p:ph type="sldNum" sz="quarter" idx="10"/>
          </p:nvPr>
        </p:nvSpPr>
        <p:spPr/>
        <p:txBody>
          <a:bodyPr/>
          <a:lstStyle/>
          <a:p>
            <a:fld id="{888C7B6D-059F-7047-97E8-91D473D6AC17}" type="slidenum">
              <a:rPr lang="en-US" smtClean="0"/>
              <a:pPr/>
              <a:t>5</a:t>
            </a:fld>
            <a:endParaRPr lang="en-US"/>
          </a:p>
        </p:txBody>
      </p:sp>
      <p:graphicFrame>
        <p:nvGraphicFramePr>
          <p:cNvPr id="3" name="Diagram 2">
            <a:extLst>
              <a:ext uri="{FF2B5EF4-FFF2-40B4-BE49-F238E27FC236}">
                <a16:creationId xmlns:a16="http://schemas.microsoft.com/office/drawing/2014/main" id="{E85105BB-B26A-F3D2-F256-00C75B8025D4}"/>
              </a:ext>
            </a:extLst>
          </p:cNvPr>
          <p:cNvGraphicFramePr/>
          <p:nvPr>
            <p:extLst>
              <p:ext uri="{D42A27DB-BD31-4B8C-83A1-F6EECF244321}">
                <p14:modId xmlns:p14="http://schemas.microsoft.com/office/powerpoint/2010/main" val="4184754972"/>
              </p:ext>
            </p:extLst>
          </p:nvPr>
        </p:nvGraphicFramePr>
        <p:xfrm>
          <a:off x="4355976" y="1059582"/>
          <a:ext cx="4557191" cy="31700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557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FC71-3CFF-D807-0997-0840CB4EFEB8}"/>
              </a:ext>
            </a:extLst>
          </p:cNvPr>
          <p:cNvSpPr>
            <a:spLocks noGrp="1"/>
          </p:cNvSpPr>
          <p:nvPr>
            <p:ph type="title"/>
          </p:nvPr>
        </p:nvSpPr>
        <p:spPr/>
        <p:txBody>
          <a:bodyPr/>
          <a:lstStyle/>
          <a:p>
            <a:r>
              <a:rPr lang="en-GB" dirty="0"/>
              <a:t>Background to LeDeR</a:t>
            </a:r>
          </a:p>
        </p:txBody>
      </p:sp>
      <p:graphicFrame>
        <p:nvGraphicFramePr>
          <p:cNvPr id="7" name="Content Placeholder 6">
            <a:extLst>
              <a:ext uri="{FF2B5EF4-FFF2-40B4-BE49-F238E27FC236}">
                <a16:creationId xmlns:a16="http://schemas.microsoft.com/office/drawing/2014/main" id="{87F9F149-9C86-A90E-2B55-8595FB1241F4}"/>
              </a:ext>
            </a:extLst>
          </p:cNvPr>
          <p:cNvGraphicFramePr>
            <a:graphicFrameLocks noGrp="1"/>
          </p:cNvGraphicFramePr>
          <p:nvPr>
            <p:ph idx="1"/>
            <p:extLst>
              <p:ext uri="{D42A27DB-BD31-4B8C-83A1-F6EECF244321}">
                <p14:modId xmlns:p14="http://schemas.microsoft.com/office/powerpoint/2010/main" val="2290462353"/>
              </p:ext>
            </p:extLst>
          </p:nvPr>
        </p:nvGraphicFramePr>
        <p:xfrm>
          <a:off x="4788025" y="856711"/>
          <a:ext cx="3960439" cy="3515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4C04586-C3DD-F5E6-A617-6B5B9DCA8363}"/>
              </a:ext>
            </a:extLst>
          </p:cNvPr>
          <p:cNvSpPr>
            <a:spLocks noGrp="1"/>
          </p:cNvSpPr>
          <p:nvPr>
            <p:ph type="sldNum" sz="quarter" idx="10"/>
          </p:nvPr>
        </p:nvSpPr>
        <p:spPr/>
        <p:txBody>
          <a:bodyPr/>
          <a:lstStyle/>
          <a:p>
            <a:fld id="{888C7B6D-059F-7047-97E8-91D473D6AC17}" type="slidenum">
              <a:rPr lang="en-US" smtClean="0"/>
              <a:pPr/>
              <a:t>6</a:t>
            </a:fld>
            <a:endParaRPr lang="en-US"/>
          </a:p>
        </p:txBody>
      </p:sp>
      <p:graphicFrame>
        <p:nvGraphicFramePr>
          <p:cNvPr id="5" name="Diagram 4">
            <a:extLst>
              <a:ext uri="{FF2B5EF4-FFF2-40B4-BE49-F238E27FC236}">
                <a16:creationId xmlns:a16="http://schemas.microsoft.com/office/drawing/2014/main" id="{8283E6D1-E166-CA7A-1D70-66A46F9B79BE}"/>
              </a:ext>
            </a:extLst>
          </p:cNvPr>
          <p:cNvGraphicFramePr/>
          <p:nvPr>
            <p:extLst>
              <p:ext uri="{D42A27DB-BD31-4B8C-83A1-F6EECF244321}">
                <p14:modId xmlns:p14="http://schemas.microsoft.com/office/powerpoint/2010/main" val="3232490924"/>
              </p:ext>
            </p:extLst>
          </p:nvPr>
        </p:nvGraphicFramePr>
        <p:xfrm>
          <a:off x="179512" y="856712"/>
          <a:ext cx="4176464" cy="32932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7035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2979-4B56-7786-60E9-795E4C382131}"/>
              </a:ext>
            </a:extLst>
          </p:cNvPr>
          <p:cNvSpPr>
            <a:spLocks noGrp="1"/>
          </p:cNvSpPr>
          <p:nvPr>
            <p:ph type="title"/>
          </p:nvPr>
        </p:nvSpPr>
        <p:spPr>
          <a:xfrm>
            <a:off x="74951" y="-7931"/>
            <a:ext cx="8805664" cy="857250"/>
          </a:xfrm>
        </p:spPr>
        <p:txBody>
          <a:bodyPr/>
          <a:lstStyle/>
          <a:p>
            <a:r>
              <a:rPr lang="en-GB" dirty="0">
                <a:solidFill>
                  <a:schemeClr val="tx2"/>
                </a:solidFill>
                <a:latin typeface="+mn-lt"/>
              </a:rPr>
              <a:t>What is LeDeR? </a:t>
            </a:r>
          </a:p>
        </p:txBody>
      </p:sp>
      <p:graphicFrame>
        <p:nvGraphicFramePr>
          <p:cNvPr id="6" name="Content Placeholder 5">
            <a:extLst>
              <a:ext uri="{FF2B5EF4-FFF2-40B4-BE49-F238E27FC236}">
                <a16:creationId xmlns:a16="http://schemas.microsoft.com/office/drawing/2014/main" id="{B85E5791-3812-09FC-FAEE-CD9FA617170C}"/>
              </a:ext>
            </a:extLst>
          </p:cNvPr>
          <p:cNvGraphicFramePr>
            <a:graphicFrameLocks noGrp="1"/>
          </p:cNvGraphicFramePr>
          <p:nvPr>
            <p:ph idx="1"/>
            <p:extLst>
              <p:ext uri="{D42A27DB-BD31-4B8C-83A1-F6EECF244321}">
                <p14:modId xmlns:p14="http://schemas.microsoft.com/office/powerpoint/2010/main" val="1286419266"/>
              </p:ext>
            </p:extLst>
          </p:nvPr>
        </p:nvGraphicFramePr>
        <p:xfrm>
          <a:off x="2630773" y="1131590"/>
          <a:ext cx="2035017" cy="203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oup of people sitting around a table&#10;&#10;Description automatically generated">
            <a:extLst>
              <a:ext uri="{FF2B5EF4-FFF2-40B4-BE49-F238E27FC236}">
                <a16:creationId xmlns:a16="http://schemas.microsoft.com/office/drawing/2014/main" id="{2D341D01-F8BE-4695-9FE9-48B7071F41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51" y="1491750"/>
            <a:ext cx="2160000" cy="2160000"/>
          </a:xfrm>
          <a:prstGeom prst="rect">
            <a:avLst/>
          </a:prstGeom>
        </p:spPr>
      </p:pic>
      <p:sp>
        <p:nvSpPr>
          <p:cNvPr id="5" name="TextBox 4">
            <a:extLst>
              <a:ext uri="{FF2B5EF4-FFF2-40B4-BE49-F238E27FC236}">
                <a16:creationId xmlns:a16="http://schemas.microsoft.com/office/drawing/2014/main" id="{FCF4B5F3-F6D0-09A3-87A8-DE6214BF801B}"/>
              </a:ext>
            </a:extLst>
          </p:cNvPr>
          <p:cNvSpPr txBox="1"/>
          <p:nvPr/>
        </p:nvSpPr>
        <p:spPr>
          <a:xfrm>
            <a:off x="0" y="3850772"/>
            <a:ext cx="4680520" cy="872034"/>
          </a:xfrm>
          <a:prstGeom prst="rect">
            <a:avLst/>
          </a:prstGeom>
          <a:solidFill>
            <a:schemeClr val="accent5">
              <a:lumMod val="60000"/>
              <a:lumOff val="40000"/>
            </a:schemeClr>
          </a:solidFill>
        </p:spPr>
        <p:txBody>
          <a:bodyPr wrap="square" rtlCol="0">
            <a:spAutoFit/>
          </a:bodyPr>
          <a:lstStyle/>
          <a:p>
            <a:pPr marL="285750" indent="-285750">
              <a:lnSpc>
                <a:spcPct val="150000"/>
              </a:lnSpc>
              <a:buFont typeface="Arial" panose="020B0604020202020204" pitchFamily="34" charset="0"/>
              <a:buChar char="•"/>
            </a:pPr>
            <a:r>
              <a:rPr lang="en-GB" dirty="0">
                <a:cs typeface="Arial" panose="020B0604020202020204" pitchFamily="34" charset="0"/>
              </a:rPr>
              <a:t>Learning Disability Profiles PHE</a:t>
            </a:r>
          </a:p>
          <a:p>
            <a:pPr marL="285750" indent="-285750">
              <a:lnSpc>
                <a:spcPct val="150000"/>
              </a:lnSpc>
              <a:buFont typeface="Arial" panose="020B0604020202020204" pitchFamily="34" charset="0"/>
              <a:buChar char="•"/>
            </a:pPr>
            <a:r>
              <a:rPr lang="en-GB" dirty="0">
                <a:cs typeface="Arial" panose="020B0604020202020204" pitchFamily="34" charset="0"/>
              </a:rPr>
              <a:t>LeDeR Annual Reports</a:t>
            </a:r>
          </a:p>
        </p:txBody>
      </p:sp>
      <p:sp>
        <p:nvSpPr>
          <p:cNvPr id="7" name="TextBox 6">
            <a:extLst>
              <a:ext uri="{FF2B5EF4-FFF2-40B4-BE49-F238E27FC236}">
                <a16:creationId xmlns:a16="http://schemas.microsoft.com/office/drawing/2014/main" id="{806E7490-88E6-9AB0-3F05-9207877DD5D6}"/>
              </a:ext>
            </a:extLst>
          </p:cNvPr>
          <p:cNvSpPr txBox="1"/>
          <p:nvPr/>
        </p:nvSpPr>
        <p:spPr>
          <a:xfrm>
            <a:off x="4665790" y="3850549"/>
            <a:ext cx="4478209" cy="584775"/>
          </a:xfrm>
          <a:prstGeom prst="rect">
            <a:avLst/>
          </a:prstGeom>
          <a:solidFill>
            <a:schemeClr val="bg1"/>
          </a:solidFill>
        </p:spPr>
        <p:txBody>
          <a:bodyPr wrap="square">
            <a:spAutoFit/>
          </a:bodyPr>
          <a:lstStyle/>
          <a:p>
            <a:r>
              <a:rPr lang="en-GB" sz="1600" dirty="0">
                <a:cs typeface="Arial" panose="020B0604020202020204" pitchFamily="34" charset="0"/>
                <a:hlinkClick r:id="rId9"/>
              </a:rPr>
              <a:t>https://fingertips.phe.org.uk/profile/learning-disabilities</a:t>
            </a:r>
            <a:r>
              <a:rPr lang="en-GB" sz="1600" dirty="0">
                <a:cs typeface="Arial" panose="020B0604020202020204" pitchFamily="34" charset="0"/>
              </a:rPr>
              <a:t> </a:t>
            </a:r>
          </a:p>
        </p:txBody>
      </p:sp>
      <p:sp>
        <p:nvSpPr>
          <p:cNvPr id="8" name="TextBox 7">
            <a:extLst>
              <a:ext uri="{FF2B5EF4-FFF2-40B4-BE49-F238E27FC236}">
                <a16:creationId xmlns:a16="http://schemas.microsoft.com/office/drawing/2014/main" id="{79011E1F-A397-B719-129B-1B44072E1E47}"/>
              </a:ext>
            </a:extLst>
          </p:cNvPr>
          <p:cNvSpPr txBox="1"/>
          <p:nvPr/>
        </p:nvSpPr>
        <p:spPr>
          <a:xfrm>
            <a:off x="4665791" y="4405701"/>
            <a:ext cx="4507706" cy="338554"/>
          </a:xfrm>
          <a:prstGeom prst="rect">
            <a:avLst/>
          </a:prstGeom>
          <a:solidFill>
            <a:schemeClr val="bg1"/>
          </a:solidFill>
        </p:spPr>
        <p:txBody>
          <a:bodyPr wrap="square">
            <a:spAutoFit/>
          </a:bodyPr>
          <a:lstStyle/>
          <a:p>
            <a:r>
              <a:rPr lang="en-GB" sz="1600" dirty="0">
                <a:cs typeface="Arial" panose="020B0604020202020204" pitchFamily="34" charset="0"/>
                <a:hlinkClick r:id="rId10"/>
              </a:rPr>
              <a:t>https://leder.nhs.uk/resources/annual-reports</a:t>
            </a:r>
            <a:r>
              <a:rPr lang="en-GB" sz="1600" dirty="0">
                <a:cs typeface="Arial" panose="020B0604020202020204" pitchFamily="34" charset="0"/>
              </a:rPr>
              <a:t> </a:t>
            </a:r>
          </a:p>
        </p:txBody>
      </p:sp>
      <p:graphicFrame>
        <p:nvGraphicFramePr>
          <p:cNvPr id="10" name="Diagram 9">
            <a:extLst>
              <a:ext uri="{FF2B5EF4-FFF2-40B4-BE49-F238E27FC236}">
                <a16:creationId xmlns:a16="http://schemas.microsoft.com/office/drawing/2014/main" id="{E6C97AE0-5144-E2E2-E86E-656E08376CB1}"/>
              </a:ext>
            </a:extLst>
          </p:cNvPr>
          <p:cNvGraphicFramePr/>
          <p:nvPr>
            <p:extLst>
              <p:ext uri="{D42A27DB-BD31-4B8C-83A1-F6EECF244321}">
                <p14:modId xmlns:p14="http://schemas.microsoft.com/office/powerpoint/2010/main" val="2904098888"/>
              </p:ext>
            </p:extLst>
          </p:nvPr>
        </p:nvGraphicFramePr>
        <p:xfrm>
          <a:off x="5364087" y="1292951"/>
          <a:ext cx="3240361" cy="175432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73094246"/>
      </p:ext>
    </p:extLst>
  </p:cSld>
  <p:clrMapOvr>
    <a:masterClrMapping/>
  </p:clrMapOvr>
  <mc:AlternateContent xmlns:mc="http://schemas.openxmlformats.org/markup-compatibility/2006" xmlns:p14="http://schemas.microsoft.com/office/powerpoint/2010/main">
    <mc:Choice Requires="p14">
      <p:transition spd="slow" p14:dur="2000" advTm="85319"/>
    </mc:Choice>
    <mc:Fallback xmlns="">
      <p:transition spd="slow" advTm="853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1923-D453-41C4-AE85-85A43B6E726B}"/>
              </a:ext>
            </a:extLst>
          </p:cNvPr>
          <p:cNvSpPr>
            <a:spLocks noGrp="1"/>
          </p:cNvSpPr>
          <p:nvPr>
            <p:ph type="title"/>
          </p:nvPr>
        </p:nvSpPr>
        <p:spPr>
          <a:xfrm>
            <a:off x="153340" y="58534"/>
            <a:ext cx="8837321" cy="994172"/>
          </a:xfrm>
        </p:spPr>
        <p:txBody>
          <a:bodyPr/>
          <a:lstStyle/>
          <a:p>
            <a:r>
              <a:rPr lang="en-GB" dirty="0">
                <a:latin typeface="Arial" panose="020B0604020202020204" pitchFamily="34" charset="0"/>
                <a:cs typeface="Arial" panose="020B0604020202020204" pitchFamily="34" charset="0"/>
              </a:rPr>
              <a:t>Health Inequalities faced by people with a learning disability</a:t>
            </a:r>
          </a:p>
        </p:txBody>
      </p:sp>
      <p:pic>
        <p:nvPicPr>
          <p:cNvPr id="3" name="Picture 2">
            <a:extLst>
              <a:ext uri="{FF2B5EF4-FFF2-40B4-BE49-F238E27FC236}">
                <a16:creationId xmlns:a16="http://schemas.microsoft.com/office/drawing/2014/main" id="{C74D3BA5-ECC7-4E35-81D4-8E4E3BD5F65A}"/>
              </a:ext>
            </a:extLst>
          </p:cNvPr>
          <p:cNvPicPr>
            <a:picLocks noChangeAspect="1"/>
          </p:cNvPicPr>
          <p:nvPr/>
        </p:nvPicPr>
        <p:blipFill>
          <a:blip r:embed="rId3"/>
          <a:stretch>
            <a:fillRect/>
          </a:stretch>
        </p:blipFill>
        <p:spPr>
          <a:xfrm>
            <a:off x="153340" y="1052707"/>
            <a:ext cx="3786022" cy="3976115"/>
          </a:xfrm>
          <a:prstGeom prst="rect">
            <a:avLst/>
          </a:prstGeom>
        </p:spPr>
      </p:pic>
      <p:pic>
        <p:nvPicPr>
          <p:cNvPr id="4" name="Picture 3">
            <a:extLst>
              <a:ext uri="{FF2B5EF4-FFF2-40B4-BE49-F238E27FC236}">
                <a16:creationId xmlns:a16="http://schemas.microsoft.com/office/drawing/2014/main" id="{1CBEB67D-615B-48BA-8F50-3A5CA0D4FD37}"/>
              </a:ext>
            </a:extLst>
          </p:cNvPr>
          <p:cNvPicPr>
            <a:picLocks noChangeAspect="1"/>
          </p:cNvPicPr>
          <p:nvPr/>
        </p:nvPicPr>
        <p:blipFill>
          <a:blip r:embed="rId4"/>
          <a:stretch>
            <a:fillRect/>
          </a:stretch>
        </p:blipFill>
        <p:spPr>
          <a:xfrm>
            <a:off x="4093535" y="1029073"/>
            <a:ext cx="5006312" cy="3468499"/>
          </a:xfrm>
          <a:prstGeom prst="rect">
            <a:avLst/>
          </a:prstGeom>
        </p:spPr>
      </p:pic>
    </p:spTree>
    <p:extLst>
      <p:ext uri="{BB962C8B-B14F-4D97-AF65-F5344CB8AC3E}">
        <p14:creationId xmlns:p14="http://schemas.microsoft.com/office/powerpoint/2010/main" val="41848937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CCE3C4C952694C9F918471701D0F34" ma:contentTypeVersion="12" ma:contentTypeDescription="Create a new document." ma:contentTypeScope="" ma:versionID="86607fca43d2d002d720cf89fca58a3f">
  <xsd:schema xmlns:xsd="http://www.w3.org/2001/XMLSchema" xmlns:xs="http://www.w3.org/2001/XMLSchema" xmlns:p="http://schemas.microsoft.com/office/2006/metadata/properties" xmlns:ns1="http://schemas.microsoft.com/sharepoint/v3" xmlns:ns2="9a1ab630-43fa-4b82-a066-c4e00a918590" xmlns:ns3="e74e72f2-c601-481d-bab9-ad4a8bcb9755" targetNamespace="http://schemas.microsoft.com/office/2006/metadata/properties" ma:root="true" ma:fieldsID="5a43489d562f14f257f7fa22c6d76d81" ns1:_="" ns2:_="" ns3:_="">
    <xsd:import namespace="http://schemas.microsoft.com/sharepoint/v3"/>
    <xsd:import namespace="9a1ab630-43fa-4b82-a066-c4e00a918590"/>
    <xsd:import namespace="e74e72f2-c601-481d-bab9-ad4a8bcb97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1ab630-43fa-4b82-a066-c4e00a9185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4e72f2-c601-481d-bab9-ad4a8bcb97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5169CF2-DCA5-4549-9362-B27FA6EED6F2}">
  <ds:schemaRefs>
    <ds:schemaRef ds:uri="http://schemas.microsoft.com/sharepoint/v3/contenttype/forms"/>
  </ds:schemaRefs>
</ds:datastoreItem>
</file>

<file path=customXml/itemProps2.xml><?xml version="1.0" encoding="utf-8"?>
<ds:datastoreItem xmlns:ds="http://schemas.openxmlformats.org/officeDocument/2006/customXml" ds:itemID="{5EAD7E85-D47A-45FB-9725-70381FDDE3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a1ab630-43fa-4b82-a066-c4e00a918590"/>
    <ds:schemaRef ds:uri="e74e72f2-c601-481d-bab9-ad4a8bcb97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C68E05-05FF-46F5-A227-F6824B1F5D98}">
  <ds:schemaRefs>
    <ds:schemaRef ds:uri="http://schemas.microsoft.com/office/2006/documentManagement/types"/>
    <ds:schemaRef ds:uri="http://purl.org/dc/terms/"/>
    <ds:schemaRef ds:uri="http://purl.org/dc/elements/1.1/"/>
    <ds:schemaRef ds:uri="http://schemas.openxmlformats.org/package/2006/metadata/core-properties"/>
    <ds:schemaRef ds:uri="9a1ab630-43fa-4b82-a066-c4e00a918590"/>
    <ds:schemaRef ds:uri="http://schemas.microsoft.com/sharepoint/v3"/>
    <ds:schemaRef ds:uri="http://www.w3.org/XML/1998/namespace"/>
    <ds:schemaRef ds:uri="http://schemas.microsoft.com/office/infopath/2007/PartnerControls"/>
    <ds:schemaRef ds:uri="e74e72f2-c601-481d-bab9-ad4a8bcb975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OneGlos</Template>
  <TotalTime>23814</TotalTime>
  <Words>20744</Words>
  <Application>Microsoft Office PowerPoint</Application>
  <PresentationFormat>On-screen Show (16:9)</PresentationFormat>
  <Paragraphs>1515</Paragraphs>
  <Slides>58</Slides>
  <Notes>48</Notes>
  <HiddenSlides>0</HiddenSlides>
  <MMClips>7</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58</vt:i4>
      </vt:variant>
    </vt:vector>
  </HeadingPairs>
  <TitlesOfParts>
    <vt:vector size="76" baseType="lpstr">
      <vt:lpstr>-apple-system</vt:lpstr>
      <vt:lpstr>Arial</vt:lpstr>
      <vt:lpstr>Calibri</vt:lpstr>
      <vt:lpstr>Calibri Light</vt:lpstr>
      <vt:lpstr>Courier New</vt:lpstr>
      <vt:lpstr>Frutiger W01</vt:lpstr>
      <vt:lpstr>FrutigerLT-Roman</vt:lpstr>
      <vt:lpstr>Lato-Regular</vt:lpstr>
      <vt:lpstr>Merriweather</vt:lpstr>
      <vt:lpstr>Open Sans</vt:lpstr>
      <vt:lpstr>Open Sans</vt:lpstr>
      <vt:lpstr>Segoe UI</vt:lpstr>
      <vt:lpstr>Symbol</vt:lpstr>
      <vt:lpstr>Times New Roman</vt:lpstr>
      <vt:lpstr>Wingdings</vt:lpstr>
      <vt:lpstr>1_Office Theme</vt:lpstr>
      <vt:lpstr>10_Custom Design</vt:lpstr>
      <vt:lpstr>1_Custom Design</vt:lpstr>
      <vt:lpstr>Gloucestershire’s Learning Disability &amp; Autism LeDeR Programme Annual Report 2022 - 2023</vt:lpstr>
      <vt:lpstr>Table of Contents</vt:lpstr>
      <vt:lpstr>Joint Statement from Senior Responsible Officers</vt:lpstr>
      <vt:lpstr>Joint Statement from Senior Responsible Officers</vt:lpstr>
      <vt:lpstr>Welcome and Introduction from our Experts By Experience</vt:lpstr>
      <vt:lpstr>What is LeDeR</vt:lpstr>
      <vt:lpstr>Background to LeDeR</vt:lpstr>
      <vt:lpstr>What is LeDeR? </vt:lpstr>
      <vt:lpstr>Health Inequalities faced by people with a learning disability</vt:lpstr>
      <vt:lpstr>Report Scope</vt:lpstr>
      <vt:lpstr>Preface</vt:lpstr>
      <vt:lpstr>Autism* only reviews – from January 2022</vt:lpstr>
      <vt:lpstr>Some of the people who have died</vt:lpstr>
      <vt:lpstr>Some of the people who have died</vt:lpstr>
      <vt:lpstr>Learning into action</vt:lpstr>
      <vt:lpstr>Case Study 2: Thomas’ Story</vt:lpstr>
      <vt:lpstr>Learning into Action</vt:lpstr>
      <vt:lpstr>Case Study 3: Sarah’s Story</vt:lpstr>
      <vt:lpstr>Learning into Action</vt:lpstr>
      <vt:lpstr>Case Study 4: Karen’s Story</vt:lpstr>
      <vt:lpstr>Learning into Action</vt:lpstr>
      <vt:lpstr>LeDeR Review process</vt:lpstr>
      <vt:lpstr>Assessment of the Quality of Care</vt:lpstr>
      <vt:lpstr>Quality of Care and Services</vt:lpstr>
      <vt:lpstr>How we share what we are doing and learning from reviews?</vt:lpstr>
      <vt:lpstr>PowerPoint Presentation</vt:lpstr>
      <vt:lpstr>Local Action from Learning 2023 Priorities</vt:lpstr>
      <vt:lpstr>Gloucestershire LeDeR Programme Achievements so far…</vt:lpstr>
      <vt:lpstr>Recognising Deterioration and Other Support for Social Care Professionals</vt:lpstr>
      <vt:lpstr>Advanced Care Planning and other Support for Health Professionals</vt:lpstr>
      <vt:lpstr>Reasonable Adjustments- Accessing Healthcare </vt:lpstr>
      <vt:lpstr>Notifications &amp; limitations with the data</vt:lpstr>
      <vt:lpstr>Status of Reviews by Year</vt:lpstr>
      <vt:lpstr>Reporters of Deaths</vt:lpstr>
      <vt:lpstr>Place and Cause of Death</vt:lpstr>
      <vt:lpstr>Demographic Data - Gender</vt:lpstr>
      <vt:lpstr>Demographic data - Ethnicity</vt:lpstr>
      <vt:lpstr>Learning into Action</vt:lpstr>
      <vt:lpstr>Demographic Data Median Age of Death 2022-2023</vt:lpstr>
      <vt:lpstr>Top 4 LeDeR Causes of Death</vt:lpstr>
      <vt:lpstr>RESPECT and DNACPR</vt:lpstr>
      <vt:lpstr>RESPECT and DNACPR</vt:lpstr>
      <vt:lpstr>Feedback about LeDeR and what is found out…</vt:lpstr>
      <vt:lpstr>A Family Carers Perspective</vt:lpstr>
      <vt:lpstr>A Reviewer’s Perspective</vt:lpstr>
      <vt:lpstr>A Reviewer’s Perspective</vt:lpstr>
      <vt:lpstr>Useful Resources</vt:lpstr>
      <vt:lpstr>Research project – Summer 2022</vt:lpstr>
      <vt:lpstr>LeDeR programme what works well and what needs to change?</vt:lpstr>
      <vt:lpstr>LeDeR Programme Service Improvement Driver Diagram</vt:lpstr>
      <vt:lpstr>Risks / issues and controls </vt:lpstr>
      <vt:lpstr>Glossary</vt:lpstr>
      <vt:lpstr>PowerPoint Presentation</vt:lpstr>
      <vt:lpstr>Acknowledgements</vt:lpstr>
      <vt:lpstr>Overview of the LeDeR Model - Gloucestershire</vt:lpstr>
      <vt:lpstr>Gloucestershire LeDeR Programme Governance Structure </vt:lpstr>
      <vt:lpstr>Gloucestershire LeDeR Framework</vt:lpstr>
      <vt:lpstr>National Action from Learning</vt:lpstr>
    </vt:vector>
  </TitlesOfParts>
  <Company>Gloucestershire NHS Trusts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Hampson</dc:creator>
  <cp:lastModifiedBy>Paul Tyrrell (Inclusion Glos)</cp:lastModifiedBy>
  <cp:revision>309</cp:revision>
  <cp:lastPrinted>2018-10-18T14:27:17Z</cp:lastPrinted>
  <dcterms:created xsi:type="dcterms:W3CDTF">2021-07-23T11:58:25Z</dcterms:created>
  <dcterms:modified xsi:type="dcterms:W3CDTF">2024-02-29T17:26:12Z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0x0101001FCCE3C4C952694C9F918471701D0F34</vt:lpwstr>
  </property>
</Properties>
</file>