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6" r:id="rId2"/>
    <p:sldId id="257" r:id="rId3"/>
    <p:sldId id="328" r:id="rId4"/>
    <p:sldId id="346" r:id="rId5"/>
    <p:sldId id="327" r:id="rId6"/>
    <p:sldId id="329" r:id="rId7"/>
    <p:sldId id="336" r:id="rId8"/>
    <p:sldId id="330" r:id="rId9"/>
    <p:sldId id="339" r:id="rId10"/>
    <p:sldId id="340" r:id="rId11"/>
    <p:sldId id="341" r:id="rId12"/>
    <p:sldId id="342" r:id="rId13"/>
    <p:sldId id="343" r:id="rId14"/>
    <p:sldId id="312" r:id="rId15"/>
    <p:sldId id="334" r:id="rId16"/>
    <p:sldId id="351" r:id="rId17"/>
    <p:sldId id="347" r:id="rId18"/>
    <p:sldId id="350" r:id="rId19"/>
    <p:sldId id="349" r:id="rId20"/>
    <p:sldId id="331" r:id="rId21"/>
    <p:sldId id="344" r:id="rId22"/>
    <p:sldId id="337" r:id="rId23"/>
    <p:sldId id="333" r:id="rId24"/>
    <p:sldId id="338" r:id="rId25"/>
    <p:sldId id="335" r:id="rId26"/>
    <p:sldId id="353" r:id="rId27"/>
    <p:sldId id="35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5033" autoAdjust="0"/>
  </p:normalViewPr>
  <p:slideViewPr>
    <p:cSldViewPr snapToGrid="0">
      <p:cViewPr varScale="1">
        <p:scale>
          <a:sx n="82" d="100"/>
          <a:sy n="82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216F5-2844-464A-95C9-5C7FD2149B6C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37A65-1D29-454C-8DC7-511AE48704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148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A65-1D29-454C-8DC7-511AE487046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745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A65-1D29-454C-8DC7-511AE487046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838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A65-1D29-454C-8DC7-511AE487046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490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A65-1D29-454C-8DC7-511AE487046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007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A65-1D29-454C-8DC7-511AE487046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397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A65-1D29-454C-8DC7-511AE487046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48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25 people had a ReSPECT form.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A65-1D29-454C-8DC7-511AE487046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002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A65-1D29-454C-8DC7-511AE487046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259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A65-1D29-454C-8DC7-511AE487046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003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A65-1D29-454C-8DC7-511AE487046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298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A65-1D29-454C-8DC7-511AE487046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293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Trudi is the chair of the Gloucestershire LeDeR Steering Group and Deputy Director of Quality. 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Marion is the Director of Quality and Nursing.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A65-1D29-454C-8DC7-511AE487046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12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A65-1D29-454C-8DC7-511AE487046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088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A65-1D29-454C-8DC7-511AE487046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856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A65-1D29-454C-8DC7-511AE487046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621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A65-1D29-454C-8DC7-511AE487046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00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A65-1D29-454C-8DC7-511AE487046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065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A65-1D29-454C-8DC7-511AE487046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287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A65-1D29-454C-8DC7-511AE487046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656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A65-1D29-454C-8DC7-511AE487046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187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5E6E5-E0CE-4D06-8C84-78626F60EF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3B8A1-657C-417D-8678-56D3B339C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F9C6B-6C04-4916-87F1-A26072B79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003A-135F-4C37-8BAB-B890E0C77700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6049F-2985-4595-A18E-0BE76D1E9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C02C0-1A89-4FB9-A79B-0B6E91D79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308B-1F4F-4B8A-B41B-90E61722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737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A8501-9BCC-4922-9768-618175877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DE170-B13D-4745-9F2D-DFB71BAAB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09026-87C6-4BE1-8B41-42CB2F387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003A-135F-4C37-8BAB-B890E0C77700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4CC9D-8AF7-46CC-9EB2-98AB4C5BF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D16B1-72BF-4580-B2F0-6C7F79EB0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308B-1F4F-4B8A-B41B-90E61722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017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1FCDB1-4455-4470-9E3B-FB9C8326C3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825B9E-9037-476F-B947-DA764C669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1717D-2968-4495-8051-AEB5C9B9C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003A-135F-4C37-8BAB-B890E0C77700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DD1C9-C679-4CBC-A644-09BB6826F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FE706-1054-4DBF-B875-B67B61B4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308B-1F4F-4B8A-B41B-90E61722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537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8D971-4CF1-4DC3-9E90-68E030FA4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B58C1-2F7E-4EF1-ABF2-974B3921D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A2BFE-849A-4240-BA87-9C32C786B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003A-135F-4C37-8BAB-B890E0C77700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4C2DF-EBDE-40DD-9323-9CE6B9B05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21A6B-F358-4E6F-8356-9EDB91072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308B-1F4F-4B8A-B41B-90E61722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528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D5C25-145A-42C7-ABDD-3AF445546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966F83-508F-43E6-AAEA-73D3CAB29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48FBD-FB2A-42ED-85FD-1C14B620F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003A-135F-4C37-8BAB-B890E0C77700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48BF4-9D59-41A0-8A27-03E46D652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A0772-F77A-48F5-9AAE-7A7C3FB45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308B-1F4F-4B8A-B41B-90E61722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641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1C927-7A9A-4E96-9F57-59E66327F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7DF7-B21D-4B04-90B7-D1F0705FC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23C70F-121E-481E-A3BC-1A6A96AAA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2059E-2871-4090-8A90-CAC728258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003A-135F-4C37-8BAB-B890E0C77700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7A07E-8F59-4924-9453-5A8B7D9F5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5FE3C-50A1-4528-B3D4-02BA0F35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308B-1F4F-4B8A-B41B-90E61722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45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E7CED-AA61-4528-9125-AF1F63ED3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75800-ED8A-4C74-AE29-F29DAC152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935A2-E203-4071-9160-CDD6321FF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45D06-FD18-4C3D-9342-30675BDF3C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27EB34-23D1-46F1-BA7B-79301E443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3AD812-1FD2-4C28-A4E2-82F9358EF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003A-135F-4C37-8BAB-B890E0C77700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861208-BE0E-404B-B17A-F2D4A7326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271192-A5CD-4719-B477-21E7F2A4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308B-1F4F-4B8A-B41B-90E61722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570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B091E-07EA-460B-91C5-1A9DE31A9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BEB9DD-85D6-4C41-BE75-7885DF821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003A-135F-4C37-8BAB-B890E0C77700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579DB7-17F2-44FA-AAEB-E895C737A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BAA3B-AA40-4E94-9AD6-D38254F8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308B-1F4F-4B8A-B41B-90E617228C81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cid:image003.png@01D26B56.65B75980">
            <a:extLst>
              <a:ext uri="{FF2B5EF4-FFF2-40B4-BE49-F238E27FC236}">
                <a16:creationId xmlns:a16="http://schemas.microsoft.com/office/drawing/2014/main" id="{0980CB2D-F2E4-4B58-8A16-647F7223DC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6" r="27267"/>
          <a:stretch>
            <a:fillRect/>
          </a:stretch>
        </p:blipFill>
        <p:spPr bwMode="auto">
          <a:xfrm>
            <a:off x="0" y="37306"/>
            <a:ext cx="297497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A5CF6A4E-26E4-4726-A4BB-F0A8274997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512" y="5584629"/>
            <a:ext cx="15525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308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115EDD-6F4A-43E4-8AE9-80FE23E50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003A-135F-4C37-8BAB-B890E0C77700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CA9FE3-69E4-4C70-9944-F91F6F1C6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A31E6-70E0-4A9F-A16A-2A6DC5C7C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308B-1F4F-4B8A-B41B-90E61722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30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DB94E-501A-4FF6-AF43-8BFFCA115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8A452-D992-4A40-94E0-453981A65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7B9B51-257E-4416-92AF-847C50140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74000-486F-4DD8-ACB4-28B26AB7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003A-135F-4C37-8BAB-B890E0C77700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F739F-7A63-487E-9B00-7877D4FB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F3D57-641D-46A2-9572-B533BDFB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308B-1F4F-4B8A-B41B-90E61722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809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5EA73-37A5-4279-B9F2-1742390C2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0EC249-0F2F-4D93-8BDE-C08EDF79D8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509AAB-C3C2-4452-94DC-93081A963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E934F-6877-498A-B09F-7DAD56C3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003A-135F-4C37-8BAB-B890E0C77700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CCCA0-BFA4-419D-B524-9077CF3D6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1BE6E-EDE6-4D50-A401-E524819A7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308B-1F4F-4B8A-B41B-90E617228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681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367C3-46A1-4442-9D6C-0E95F5199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5A63E-C981-47C5-A777-8590EF628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A16B0-4E9E-4EEC-9E4F-460A90F62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F003A-135F-4C37-8BAB-B890E0C77700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2C4A1-89CF-4675-9323-12AEE09B10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E1CF9-E492-492B-8DC6-BF66ACA810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C308B-1F4F-4B8A-B41B-90E617228C8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cid:image003.png@01D26B56.65B75980">
            <a:extLst>
              <a:ext uri="{FF2B5EF4-FFF2-40B4-BE49-F238E27FC236}">
                <a16:creationId xmlns:a16="http://schemas.microsoft.com/office/drawing/2014/main" id="{18FCD0A9-8641-4713-889C-889602512D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6" r="27267"/>
          <a:stretch>
            <a:fillRect/>
          </a:stretch>
        </p:blipFill>
        <p:spPr bwMode="auto">
          <a:xfrm>
            <a:off x="0" y="37306"/>
            <a:ext cx="297497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EF82CE7-1358-4DC0-A5C5-20BB164116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512" y="5584629"/>
            <a:ext cx="15525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57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lusiongloucestershire.co.uk/engagement/leder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y_slyOuPAE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rq1zQotkaY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OOJjF8bCmY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21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5.png"/><Relationship Id="rId4" Type="http://schemas.openxmlformats.org/officeDocument/2006/relationships/video" Target="../media/media2.mp4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814118-F8FD-4244-8B3D-4A81E29B06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" r="1" b="1613"/>
          <a:stretch/>
        </p:blipFill>
        <p:spPr>
          <a:xfrm>
            <a:off x="9185564" y="0"/>
            <a:ext cx="3006436" cy="153475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21F86AD3-1743-4C65-82F6-4FE9E1AA453C}"/>
              </a:ext>
            </a:extLst>
          </p:cNvPr>
          <p:cNvSpPr txBox="1">
            <a:spLocks/>
          </p:cNvSpPr>
          <p:nvPr/>
        </p:nvSpPr>
        <p:spPr>
          <a:xfrm>
            <a:off x="1648537" y="3896326"/>
            <a:ext cx="8894925" cy="27531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LeDeR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is learning about people’s lives and deaths so that we can make healthcare better for people with learning disabilities and autistic adults.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8C0C8D7-E931-4C7D-99EB-EDDF36E103E4}"/>
              </a:ext>
            </a:extLst>
          </p:cNvPr>
          <p:cNvSpPr txBox="1">
            <a:spLocks/>
          </p:cNvSpPr>
          <p:nvPr/>
        </p:nvSpPr>
        <p:spPr>
          <a:xfrm>
            <a:off x="0" y="1361353"/>
            <a:ext cx="11866417" cy="2017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LeDeR Annual Report for Gloucestershire </a:t>
            </a:r>
          </a:p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2022 – 2023 </a:t>
            </a:r>
          </a:p>
        </p:txBody>
      </p:sp>
      <p:pic>
        <p:nvPicPr>
          <p:cNvPr id="4098" name="Picture 2" descr="Year 2022">
            <a:extLst>
              <a:ext uri="{FF2B5EF4-FFF2-40B4-BE49-F238E27FC236}">
                <a16:creationId xmlns:a16="http://schemas.microsoft.com/office/drawing/2014/main" id="{E83209A1-BCA2-DC9F-0EE8-E005A932A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355" y="2793090"/>
            <a:ext cx="1103235" cy="110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ear 2023">
            <a:extLst>
              <a:ext uri="{FF2B5EF4-FFF2-40B4-BE49-F238E27FC236}">
                <a16:creationId xmlns:a16="http://schemas.microsoft.com/office/drawing/2014/main" id="{94454693-AD14-B587-EEBF-CA4999929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151" y="2793090"/>
            <a:ext cx="1103235" cy="110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Arrow Right with solid fill">
            <a:extLst>
              <a:ext uri="{FF2B5EF4-FFF2-40B4-BE49-F238E27FC236}">
                <a16:creationId xmlns:a16="http://schemas.microsoft.com/office/drawing/2014/main" id="{736D6862-4FB0-885D-5E97-9D82A4236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81590" y="2959768"/>
            <a:ext cx="110323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76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63054DA-9257-4BBD-8490-B234DCBA1C73}"/>
              </a:ext>
            </a:extLst>
          </p:cNvPr>
          <p:cNvSpPr txBox="1"/>
          <p:nvPr/>
        </p:nvSpPr>
        <p:spPr>
          <a:xfrm>
            <a:off x="3261662" y="97636"/>
            <a:ext cx="8930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About people who died – Sandra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011BD-5855-3EA4-7D08-F8174AE4D013}"/>
              </a:ext>
            </a:extLst>
          </p:cNvPr>
          <p:cNvSpPr txBox="1"/>
          <p:nvPr/>
        </p:nvSpPr>
        <p:spPr>
          <a:xfrm>
            <a:off x="3261662" y="867077"/>
            <a:ext cx="832526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Sandra was too ill for cancer surgery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Her health got worse, and she had to go into hospital for chest and bladder infections.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 healthcare worker saw her at home, and it was found Sandra had COIVD-19  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Sandra’s health carried on getting worse. Her family were told, and Sandra died at home. This is where she wanted to die.  </a:t>
            </a:r>
          </a:p>
        </p:txBody>
      </p:sp>
      <p:pic>
        <p:nvPicPr>
          <p:cNvPr id="13314" name="Picture 2" descr="Woman's bladder">
            <a:extLst>
              <a:ext uri="{FF2B5EF4-FFF2-40B4-BE49-F238E27FC236}">
                <a16:creationId xmlns:a16="http://schemas.microsoft.com/office/drawing/2014/main" id="{4152BCED-A743-F52D-6F5F-12C06861D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46" y="1188426"/>
            <a:ext cx="1333501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ravestone">
            <a:extLst>
              <a:ext uri="{FF2B5EF4-FFF2-40B4-BE49-F238E27FC236}">
                <a16:creationId xmlns:a16="http://schemas.microsoft.com/office/drawing/2014/main" id="{85D18970-CD57-243A-8E0F-1488BAC90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9" y="4833710"/>
            <a:ext cx="1542566" cy="154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Front view of a house, home">
            <a:extLst>
              <a:ext uri="{FF2B5EF4-FFF2-40B4-BE49-F238E27FC236}">
                <a16:creationId xmlns:a16="http://schemas.microsoft.com/office/drawing/2014/main" id="{517B4F0B-63C6-04A4-DED7-F73548A3A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95" y="4928492"/>
            <a:ext cx="1353001" cy="13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vid Variants">
            <a:extLst>
              <a:ext uri="{FF2B5EF4-FFF2-40B4-BE49-F238E27FC236}">
                <a16:creationId xmlns:a16="http://schemas.microsoft.com/office/drawing/2014/main" id="{6DD502F0-C01A-6381-2024-8ACDA6317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70" y="2722984"/>
            <a:ext cx="2004451" cy="200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178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63054DA-9257-4BBD-8490-B234DCBA1C73}"/>
              </a:ext>
            </a:extLst>
          </p:cNvPr>
          <p:cNvSpPr txBox="1"/>
          <p:nvPr/>
        </p:nvSpPr>
        <p:spPr>
          <a:xfrm>
            <a:off x="2983831" y="26250"/>
            <a:ext cx="9400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About people who died – Thomas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011BD-5855-3EA4-7D08-F8174AE4D013}"/>
              </a:ext>
            </a:extLst>
          </p:cNvPr>
          <p:cNvSpPr txBox="1"/>
          <p:nvPr/>
        </p:nvSpPr>
        <p:spPr>
          <a:xfrm>
            <a:off x="3261662" y="867077"/>
            <a:ext cx="83252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Thomas liked steam trains and visits to the countryside.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Family were very important to him.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Thomas had Cerebral Palsy and a mild Learning Disability.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He needed lots of help to live his life.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Thomas went to his Annual Health Checks    and had a </a:t>
            </a:r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ReSPECT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 plan.  </a:t>
            </a:r>
          </a:p>
        </p:txBody>
      </p:sp>
      <p:pic>
        <p:nvPicPr>
          <p:cNvPr id="12290" name="Picture 2" descr="Annual Health Check 1">
            <a:extLst>
              <a:ext uri="{FF2B5EF4-FFF2-40B4-BE49-F238E27FC236}">
                <a16:creationId xmlns:a16="http://schemas.microsoft.com/office/drawing/2014/main" id="{27EDA6FC-673C-3324-FF17-C1EA522B4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" y="5001667"/>
            <a:ext cx="198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amily 1">
            <a:extLst>
              <a:ext uri="{FF2B5EF4-FFF2-40B4-BE49-F238E27FC236}">
                <a16:creationId xmlns:a16="http://schemas.microsoft.com/office/drawing/2014/main" id="{925278F9-F608-1D15-C8B0-113E1DC53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" y="1140141"/>
            <a:ext cx="198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roup 49">
            <a:extLst>
              <a:ext uri="{FF2B5EF4-FFF2-40B4-BE49-F238E27FC236}">
                <a16:creationId xmlns:a16="http://schemas.microsoft.com/office/drawing/2014/main" id="{0488FD9C-DA78-D85D-10D9-ACB47078F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" y="3021667"/>
            <a:ext cx="198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088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63054DA-9257-4BBD-8490-B234DCBA1C73}"/>
              </a:ext>
            </a:extLst>
          </p:cNvPr>
          <p:cNvSpPr txBox="1"/>
          <p:nvPr/>
        </p:nvSpPr>
        <p:spPr>
          <a:xfrm>
            <a:off x="2983831" y="26250"/>
            <a:ext cx="9400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About people who died – Thomas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24FCEE-5A82-DC62-01D1-6DED23B8B0A1}"/>
              </a:ext>
            </a:extLst>
          </p:cNvPr>
          <p:cNvSpPr txBox="1"/>
          <p:nvPr/>
        </p:nvSpPr>
        <p:spPr>
          <a:xfrm>
            <a:off x="3261662" y="867077"/>
            <a:ext cx="83252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Thomas needed to see a Speech and Language Therapist, for difficulties with communication.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This was delayed as the Speech and Language therapist did not know he was getting lots of chest infections.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When visiting Thomas, a physio and speech and language therapist were worried about his oxygen levels so called an ambulance.    </a:t>
            </a:r>
          </a:p>
        </p:txBody>
      </p:sp>
      <p:pic>
        <p:nvPicPr>
          <p:cNvPr id="11266" name="Picture 2" descr="Speech Language Therapist">
            <a:extLst>
              <a:ext uri="{FF2B5EF4-FFF2-40B4-BE49-F238E27FC236}">
                <a16:creationId xmlns:a16="http://schemas.microsoft.com/office/drawing/2014/main" id="{CFD30116-379B-A717-8E4B-2D26B12E1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24" y="795691"/>
            <a:ext cx="198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all 999 for an ambulance">
            <a:extLst>
              <a:ext uri="{FF2B5EF4-FFF2-40B4-BE49-F238E27FC236}">
                <a16:creationId xmlns:a16="http://schemas.microsoft.com/office/drawing/2014/main" id="{B30DC6FE-BF60-0895-C816-6B6C4CA6F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27" y="4757044"/>
            <a:ext cx="1638028" cy="163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Man holding his painful chest">
            <a:extLst>
              <a:ext uri="{FF2B5EF4-FFF2-40B4-BE49-F238E27FC236}">
                <a16:creationId xmlns:a16="http://schemas.microsoft.com/office/drawing/2014/main" id="{BCEFCA8D-9CBD-0577-5FE7-85E4D4215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27" y="2775691"/>
            <a:ext cx="198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Oxygen Tanks">
            <a:extLst>
              <a:ext uri="{FF2B5EF4-FFF2-40B4-BE49-F238E27FC236}">
                <a16:creationId xmlns:a16="http://schemas.microsoft.com/office/drawing/2014/main" id="{22C67ACF-27DB-8C7F-542E-77C387E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855" y="4874730"/>
            <a:ext cx="1405753" cy="140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634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63054DA-9257-4BBD-8490-B234DCBA1C73}"/>
              </a:ext>
            </a:extLst>
          </p:cNvPr>
          <p:cNvSpPr txBox="1"/>
          <p:nvPr/>
        </p:nvSpPr>
        <p:spPr>
          <a:xfrm>
            <a:off x="2983831" y="26250"/>
            <a:ext cx="9400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About people who died – Thomas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24FCEE-5A82-DC62-01D1-6DED23B8B0A1}"/>
              </a:ext>
            </a:extLst>
          </p:cNvPr>
          <p:cNvSpPr txBox="1"/>
          <p:nvPr/>
        </p:nvSpPr>
        <p:spPr>
          <a:xfrm>
            <a:off x="3261662" y="867077"/>
            <a:ext cx="832526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At hospital Thomas was found to have a Pneumonia.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Decisions about Thomas’ medical care were made in his best interests.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Thomas had end of life care and his family were with him when he died.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Healthcare workers were worried his chest infections could have been found earlier.  </a:t>
            </a:r>
          </a:p>
        </p:txBody>
      </p:sp>
      <p:pic>
        <p:nvPicPr>
          <p:cNvPr id="10242" name="Picture 2" descr="Pneumonia">
            <a:extLst>
              <a:ext uri="{FF2B5EF4-FFF2-40B4-BE49-F238E27FC236}">
                <a16:creationId xmlns:a16="http://schemas.microsoft.com/office/drawing/2014/main" id="{9335E8F6-708D-D38B-854B-D4E9A70D0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71" y="793419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ads Bedside in hospital">
            <a:extLst>
              <a:ext uri="{FF2B5EF4-FFF2-40B4-BE49-F238E27FC236}">
                <a16:creationId xmlns:a16="http://schemas.microsoft.com/office/drawing/2014/main" id="{0126DD14-1C5B-4C4A-96AF-CD014A2D3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27" y="3634582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E064C3-FEFF-5AE0-358A-0FC2DF42F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71" y="2286798"/>
            <a:ext cx="1620000" cy="16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8D381A-7E94-33ED-EC4A-7B10CAFBD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571" y="5162857"/>
            <a:ext cx="1603418" cy="160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22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95EA1-EBC6-4363-A655-FFA02FA8A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913" y="0"/>
            <a:ext cx="8596312" cy="1325563"/>
          </a:xfrm>
        </p:spPr>
        <p:txBody>
          <a:bodyPr>
            <a:normAutofit/>
          </a:bodyPr>
          <a:lstStyle/>
          <a:p>
            <a:pPr algn="ctr"/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How we share the learning  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190771-81B7-4F42-A489-D35901297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5" y="983063"/>
            <a:ext cx="7549515" cy="5574899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Annual reports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Gloucestershire LeDeR Newsletter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Easy Read information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Learning on a page QA panel checklists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Information on the Gloucestershire LeDeR Webpage: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https://www.inclusiongloucestershire.co.uk/engagement/leder/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DC5E5F-0F73-1320-B126-D0D874E1E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" y="1382806"/>
            <a:ext cx="4077452" cy="4092388"/>
          </a:xfrm>
          <a:prstGeom prst="rect">
            <a:avLst/>
          </a:prstGeom>
        </p:spPr>
      </p:pic>
      <p:pic>
        <p:nvPicPr>
          <p:cNvPr id="7172" name="Picture 4" descr="Girl holding book with the words easy read">
            <a:extLst>
              <a:ext uri="{FF2B5EF4-FFF2-40B4-BE49-F238E27FC236}">
                <a16:creationId xmlns:a16="http://schemas.microsoft.com/office/drawing/2014/main" id="{BF7856EB-EDB2-AABE-3D20-4D7665257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85" y="1812925"/>
            <a:ext cx="1419225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674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95EA1-EBC6-4363-A655-FFA02FA8A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840" y="0"/>
            <a:ext cx="9938084" cy="1325563"/>
          </a:xfrm>
        </p:spPr>
        <p:txBody>
          <a:bodyPr>
            <a:norm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We have also shared learning at these events  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190771-81B7-4F42-A489-D35901297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4840" y="1283101"/>
            <a:ext cx="7549515" cy="5574899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The Big Health Day 2023.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Our LeDeR Conference in March 2023.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The Learning Disabilities Champions Conference in July 2023.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The Provider Forum in July 2023.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Our Health Action Group presentations.  </a:t>
            </a:r>
          </a:p>
        </p:txBody>
      </p:sp>
      <p:pic>
        <p:nvPicPr>
          <p:cNvPr id="8196" name="Picture 4" descr="Meeting 7">
            <a:extLst>
              <a:ext uri="{FF2B5EF4-FFF2-40B4-BE49-F238E27FC236}">
                <a16:creationId xmlns:a16="http://schemas.microsoft.com/office/drawing/2014/main" id="{79018024-7F96-1D0E-4F0B-7DCC8550A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60" y="2419350"/>
            <a:ext cx="20193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onference with a speaker">
            <a:extLst>
              <a:ext uri="{FF2B5EF4-FFF2-40B4-BE49-F238E27FC236}">
                <a16:creationId xmlns:a16="http://schemas.microsoft.com/office/drawing/2014/main" id="{AAC4118B-A6B7-48BF-092E-A268D6D1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11" y="4503420"/>
            <a:ext cx="2004060" cy="200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97F1C0-DD00-56C8-3E93-222AF8710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54" y="1344839"/>
            <a:ext cx="2623317" cy="110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01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7F013-20A4-63D6-339F-D04E886AC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0835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Other good things LeDeR has done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5BEA97-B71E-E45D-CD24-10B40F380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716" y="1669774"/>
            <a:ext cx="8595792" cy="57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The LeDeR conference. </a:t>
            </a:r>
          </a:p>
          <a:p>
            <a:pPr marL="0" indent="0">
              <a:buNone/>
            </a:pP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More people now check the reviewers have done a good job. </a:t>
            </a:r>
          </a:p>
          <a:p>
            <a:pPr marL="0" indent="0">
              <a:buNone/>
            </a:pP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The full annual report is easier to read</a:t>
            </a:r>
          </a:p>
          <a:p>
            <a:pPr marL="0" indent="0">
              <a:buNone/>
            </a:pP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People can watch films to find out about 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ReSPECT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and RESTORE 2. </a:t>
            </a:r>
          </a:p>
          <a:p>
            <a:endParaRPr lang="en-GB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Meeting 2">
            <a:extLst>
              <a:ext uri="{FF2B5EF4-FFF2-40B4-BE49-F238E27FC236}">
                <a16:creationId xmlns:a16="http://schemas.microsoft.com/office/drawing/2014/main" id="{DB0E0101-E144-686C-00BA-046B5365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93" y="1437059"/>
            <a:ext cx="1991941" cy="199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nnual Report">
            <a:extLst>
              <a:ext uri="{FF2B5EF4-FFF2-40B4-BE49-F238E27FC236}">
                <a16:creationId xmlns:a16="http://schemas.microsoft.com/office/drawing/2014/main" id="{4044EB05-4F56-F3D9-A505-E1048DF19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63" y="3223043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9BCD47-6402-5A66-CE75-DCF9788AF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77" y="5149302"/>
            <a:ext cx="1932972" cy="14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98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163EA-1B3A-B7BA-C80D-8BBE310DA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32" y="747252"/>
            <a:ext cx="11114314" cy="1618518"/>
          </a:xfrm>
        </p:spPr>
        <p:txBody>
          <a:bodyPr>
            <a:norm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 film helping explain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ReSPECT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Jenny’s Story</a:t>
            </a:r>
          </a:p>
        </p:txBody>
      </p:sp>
      <p:pic>
        <p:nvPicPr>
          <p:cNvPr id="8" name="Online Media 7" title="Understanding Respect the Annual Health Check - Jennys story">
            <a:hlinkClick r:id="" action="ppaction://media"/>
            <a:extLst>
              <a:ext uri="{FF2B5EF4-FFF2-40B4-BE49-F238E27FC236}">
                <a16:creationId xmlns:a16="http://schemas.microsoft.com/office/drawing/2014/main" id="{D377591D-5654-AA04-1D3A-DC079D80FA2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76820" y="2365770"/>
            <a:ext cx="6424715" cy="362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0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CCDAB-6336-C1BD-25EC-2E9186C6C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5443"/>
            <a:ext cx="10515600" cy="1325563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 film helping explain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ReSPECT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John’s Story</a:t>
            </a:r>
          </a:p>
        </p:txBody>
      </p:sp>
      <p:pic>
        <p:nvPicPr>
          <p:cNvPr id="4" name="Online Media 3" title="Understanding Respect with a terminal diagnosis - Johns Story">
            <a:hlinkClick r:id="" action="ppaction://media"/>
            <a:extLst>
              <a:ext uri="{FF2B5EF4-FFF2-40B4-BE49-F238E27FC236}">
                <a16:creationId xmlns:a16="http://schemas.microsoft.com/office/drawing/2014/main" id="{5100B202-4DFD-2549-14C0-D591349AFBD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5519" y="2233014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4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8BECC-B6E5-022A-3BD1-403614809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894" y="802582"/>
            <a:ext cx="10515600" cy="1325563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 film helping explain RESTORE 2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 Health toolkit</a:t>
            </a:r>
          </a:p>
        </p:txBody>
      </p:sp>
      <p:pic>
        <p:nvPicPr>
          <p:cNvPr id="4" name="Online Media 3" title="Restore2 Mini Glos">
            <a:hlinkClick r:id="" action="ppaction://media"/>
            <a:extLst>
              <a:ext uri="{FF2B5EF4-FFF2-40B4-BE49-F238E27FC236}">
                <a16:creationId xmlns:a16="http://schemas.microsoft.com/office/drawing/2014/main" id="{6BFD33B3-4202-6E72-FF99-C7047EC004A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5519" y="2337052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7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2D24FB-DA4C-4892-864F-0F117BD3FB7F}"/>
              </a:ext>
            </a:extLst>
          </p:cNvPr>
          <p:cNvSpPr txBox="1"/>
          <p:nvPr/>
        </p:nvSpPr>
        <p:spPr>
          <a:xfrm>
            <a:off x="3433665" y="1308978"/>
            <a:ext cx="81532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This is the fifth LeDeR annual report for Gloucestershire.</a:t>
            </a:r>
          </a:p>
          <a:p>
            <a:endParaRPr lang="en-GB" sz="3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It looks at people with learning disabilities and autistic adults who died between 1st April 2022 – 31st March 2023. 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report shows what we have learnt from LeDeR </a:t>
            </a:r>
            <a:r>
              <a:rPr lang="en-GB" sz="3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reviews and how we have made healthcare services better. </a:t>
            </a: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054DA-9257-4BBD-8490-B234DCBA1C73}"/>
              </a:ext>
            </a:extLst>
          </p:cNvPr>
          <p:cNvSpPr txBox="1"/>
          <p:nvPr/>
        </p:nvSpPr>
        <p:spPr>
          <a:xfrm>
            <a:off x="3261663" y="145763"/>
            <a:ext cx="7762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Opening Words </a:t>
            </a:r>
          </a:p>
        </p:txBody>
      </p:sp>
      <p:pic>
        <p:nvPicPr>
          <p:cNvPr id="14338" name="Picture 2" descr="Review Deaths Meeting">
            <a:extLst>
              <a:ext uri="{FF2B5EF4-FFF2-40B4-BE49-F238E27FC236}">
                <a16:creationId xmlns:a16="http://schemas.microsoft.com/office/drawing/2014/main" id="{D739F046-F634-FAC7-CB6F-6BAD5B79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54" y="3975818"/>
            <a:ext cx="2600827" cy="260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9C480F-4E0B-CB2C-9EF1-982C78EC1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74" y="1807632"/>
            <a:ext cx="2815389" cy="158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83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63054DA-9257-4BBD-8490-B234DCBA1C73}"/>
              </a:ext>
            </a:extLst>
          </p:cNvPr>
          <p:cNvSpPr txBox="1"/>
          <p:nvPr/>
        </p:nvSpPr>
        <p:spPr>
          <a:xfrm>
            <a:off x="3261663" y="97636"/>
            <a:ext cx="7762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How many people died.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8EADB-61D3-BC66-6582-663CCA35A4FC}"/>
              </a:ext>
            </a:extLst>
          </p:cNvPr>
          <p:cNvSpPr txBox="1"/>
          <p:nvPr/>
        </p:nvSpPr>
        <p:spPr>
          <a:xfrm>
            <a:off x="2980150" y="867077"/>
            <a:ext cx="8325265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LeDeR was told about 48 people with a Learning Disability who died during the year.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26 people have had their LeDeR reviews completed.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15 reviews have been done but are waiting to be quality checked.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6 reviews are waiting to be done.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1 review is waiting for a child death review.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122" name="Picture 2" descr="Review Deaths Report">
            <a:extLst>
              <a:ext uri="{FF2B5EF4-FFF2-40B4-BE49-F238E27FC236}">
                <a16:creationId xmlns:a16="http://schemas.microsoft.com/office/drawing/2014/main" id="{3EC4374E-5620-B3DE-0448-5B5715F99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91" y="2304151"/>
            <a:ext cx="14376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Quality Checker 1">
            <a:extLst>
              <a:ext uri="{FF2B5EF4-FFF2-40B4-BE49-F238E27FC236}">
                <a16:creationId xmlns:a16="http://schemas.microsoft.com/office/drawing/2014/main" id="{3BC49A7F-C74A-02D8-F4F7-9677B93E3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1" y="385890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Gravestone">
            <a:extLst>
              <a:ext uri="{FF2B5EF4-FFF2-40B4-BE49-F238E27FC236}">
                <a16:creationId xmlns:a16="http://schemas.microsoft.com/office/drawing/2014/main" id="{FC5FFE68-748E-8F4C-A710-1889EC54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63" y="74505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08492E-5587-F4CA-3CC8-9473E334A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491" y="533227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72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63054DA-9257-4BBD-8490-B234DCBA1C73}"/>
              </a:ext>
            </a:extLst>
          </p:cNvPr>
          <p:cNvSpPr txBox="1"/>
          <p:nvPr/>
        </p:nvSpPr>
        <p:spPr>
          <a:xfrm>
            <a:off x="3261663" y="97636"/>
            <a:ext cx="7762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Top 4 causes of death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8EADB-61D3-BC66-6582-663CCA35A4FC}"/>
              </a:ext>
            </a:extLst>
          </p:cNvPr>
          <p:cNvSpPr txBox="1"/>
          <p:nvPr/>
        </p:nvSpPr>
        <p:spPr>
          <a:xfrm>
            <a:off x="3261663" y="1179898"/>
            <a:ext cx="832526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Breathing and Lung issues (Respiratory), including COVID 19.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2. Stomach issues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3. Problems with the Heart and Blood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4. Cancers 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Cancer">
            <a:extLst>
              <a:ext uri="{FF2B5EF4-FFF2-40B4-BE49-F238E27FC236}">
                <a16:creationId xmlns:a16="http://schemas.microsoft.com/office/drawing/2014/main" id="{7F7B3281-D83C-6EFF-8ABB-6516646DF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38" y="4688745"/>
            <a:ext cx="1722150" cy="172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ungs 2">
            <a:extLst>
              <a:ext uri="{FF2B5EF4-FFF2-40B4-BE49-F238E27FC236}">
                <a16:creationId xmlns:a16="http://schemas.microsoft.com/office/drawing/2014/main" id="{EA975A54-F215-674C-65A2-26C7CA1F7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38" y="999127"/>
            <a:ext cx="1722150" cy="172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lood Circulation">
            <a:extLst>
              <a:ext uri="{FF2B5EF4-FFF2-40B4-BE49-F238E27FC236}">
                <a16:creationId xmlns:a16="http://schemas.microsoft.com/office/drawing/2014/main" id="{93CABCFA-A9BE-5530-EB97-3830FB164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0" y="3040740"/>
            <a:ext cx="1385513" cy="138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eart">
            <a:extLst>
              <a:ext uri="{FF2B5EF4-FFF2-40B4-BE49-F238E27FC236}">
                <a16:creationId xmlns:a16="http://schemas.microsoft.com/office/drawing/2014/main" id="{91A1A324-493D-AD8B-B301-DBD9E8523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831" y="3040739"/>
            <a:ext cx="1385513" cy="138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863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63054DA-9257-4BBD-8490-B234DCBA1C73}"/>
              </a:ext>
            </a:extLst>
          </p:cNvPr>
          <p:cNvSpPr txBox="1"/>
          <p:nvPr/>
        </p:nvSpPr>
        <p:spPr>
          <a:xfrm>
            <a:off x="3543175" y="193889"/>
            <a:ext cx="7762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Gender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8EADB-61D3-BC66-6582-663CCA35A4FC}"/>
              </a:ext>
            </a:extLst>
          </p:cNvPr>
          <p:cNvSpPr txBox="1"/>
          <p:nvPr/>
        </p:nvSpPr>
        <p:spPr>
          <a:xfrm>
            <a:off x="3261663" y="1544186"/>
            <a:ext cx="8325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AB44B6-CC91-D23F-4973-C3D7E794D644}"/>
              </a:ext>
            </a:extLst>
          </p:cNvPr>
          <p:cNvSpPr txBox="1"/>
          <p:nvPr/>
        </p:nvSpPr>
        <p:spPr>
          <a:xfrm>
            <a:off x="3485477" y="1590352"/>
            <a:ext cx="743919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26 people who died were female. </a:t>
            </a: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22 people were male.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3 people were from an ethnic minority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Minority ethnic groups means people from different countries and cultures. 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170" name="Picture 2" descr="Female sign">
            <a:extLst>
              <a:ext uri="{FF2B5EF4-FFF2-40B4-BE49-F238E27FC236}">
                <a16:creationId xmlns:a16="http://schemas.microsoft.com/office/drawing/2014/main" id="{D39B8E51-6198-8C97-4757-81D111A2D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08" y="1316985"/>
            <a:ext cx="1531620" cy="153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le sign">
            <a:extLst>
              <a:ext uri="{FF2B5EF4-FFF2-40B4-BE49-F238E27FC236}">
                <a16:creationId xmlns:a16="http://schemas.microsoft.com/office/drawing/2014/main" id="{C6C27D18-7405-8DCA-61B0-721973476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90" y="3009900"/>
            <a:ext cx="1499138" cy="149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thnicity, group of different types of people">
            <a:extLst>
              <a:ext uri="{FF2B5EF4-FFF2-40B4-BE49-F238E27FC236}">
                <a16:creationId xmlns:a16="http://schemas.microsoft.com/office/drawing/2014/main" id="{D480BB4B-C342-4A2A-BB04-E5C224E5C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07" y="4670333"/>
            <a:ext cx="2049904" cy="204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29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63054DA-9257-4BBD-8490-B234DCBA1C73}"/>
              </a:ext>
            </a:extLst>
          </p:cNvPr>
          <p:cNvSpPr txBox="1"/>
          <p:nvPr/>
        </p:nvSpPr>
        <p:spPr>
          <a:xfrm>
            <a:off x="3261663" y="97636"/>
            <a:ext cx="7762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Quality of Care.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8EADB-61D3-BC66-6582-663CCA35A4FC}"/>
              </a:ext>
            </a:extLst>
          </p:cNvPr>
          <p:cNvSpPr txBox="1"/>
          <p:nvPr/>
        </p:nvSpPr>
        <p:spPr>
          <a:xfrm>
            <a:off x="3068640" y="1123753"/>
            <a:ext cx="832526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people had excellent care.</a:t>
            </a: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11 people had good care.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5 people had care that was good enough.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1 person had care that was not as good as it should have been.  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 descr="Date Jan 7">
            <a:extLst>
              <a:ext uri="{FF2B5EF4-FFF2-40B4-BE49-F238E27FC236}">
                <a16:creationId xmlns:a16="http://schemas.microsoft.com/office/drawing/2014/main" id="{DECC8321-09ED-41BC-F08F-C2FA0989A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7"/>
          <a:stretch/>
        </p:blipFill>
        <p:spPr bwMode="auto">
          <a:xfrm>
            <a:off x="798094" y="977111"/>
            <a:ext cx="1691263" cy="114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ate Jan 11">
            <a:extLst>
              <a:ext uri="{FF2B5EF4-FFF2-40B4-BE49-F238E27FC236}">
                <a16:creationId xmlns:a16="http://schemas.microsoft.com/office/drawing/2014/main" id="{522D5A3D-0653-2C63-06D5-D575F8C96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7"/>
          <a:stretch/>
        </p:blipFill>
        <p:spPr bwMode="auto">
          <a:xfrm>
            <a:off x="798094" y="2275975"/>
            <a:ext cx="1696546" cy="11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te Jan 5">
            <a:extLst>
              <a:ext uri="{FF2B5EF4-FFF2-40B4-BE49-F238E27FC236}">
                <a16:creationId xmlns:a16="http://schemas.microsoft.com/office/drawing/2014/main" id="{9723792E-560F-3749-7FA6-84D031577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6"/>
          <a:stretch/>
        </p:blipFill>
        <p:spPr bwMode="auto">
          <a:xfrm>
            <a:off x="798094" y="3697710"/>
            <a:ext cx="1699997" cy="114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ate Jan 1">
            <a:extLst>
              <a:ext uri="{FF2B5EF4-FFF2-40B4-BE49-F238E27FC236}">
                <a16:creationId xmlns:a16="http://schemas.microsoft.com/office/drawing/2014/main" id="{50B29208-2046-F949-4BA8-D48326679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5"/>
          <a:stretch/>
        </p:blipFill>
        <p:spPr bwMode="auto">
          <a:xfrm>
            <a:off x="798094" y="5262682"/>
            <a:ext cx="1699997" cy="11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679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63054DA-9257-4BBD-8490-B234DCBA1C73}"/>
              </a:ext>
            </a:extLst>
          </p:cNvPr>
          <p:cNvSpPr txBox="1"/>
          <p:nvPr/>
        </p:nvSpPr>
        <p:spPr>
          <a:xfrm>
            <a:off x="3543175" y="193889"/>
            <a:ext cx="7762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Where people died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8EADB-61D3-BC66-6582-663CCA35A4FC}"/>
              </a:ext>
            </a:extLst>
          </p:cNvPr>
          <p:cNvSpPr txBox="1"/>
          <p:nvPr/>
        </p:nvSpPr>
        <p:spPr>
          <a:xfrm>
            <a:off x="3261663" y="1544186"/>
            <a:ext cx="8325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AB44B6-CC91-D23F-4973-C3D7E794D644}"/>
              </a:ext>
            </a:extLst>
          </p:cNvPr>
          <p:cNvSpPr txBox="1"/>
          <p:nvPr/>
        </p:nvSpPr>
        <p:spPr>
          <a:xfrm>
            <a:off x="3485477" y="1590352"/>
            <a:ext cx="8325265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25 people died at Gloucester Hospital.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8 people died where they normally lived.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9 people died in a care home.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218" name="Picture 2" descr="Care Home">
            <a:extLst>
              <a:ext uri="{FF2B5EF4-FFF2-40B4-BE49-F238E27FC236}">
                <a16:creationId xmlns:a16="http://schemas.microsoft.com/office/drawing/2014/main" id="{303CB1C9-DF66-44ED-5738-2DE6912D6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54" y="4654868"/>
            <a:ext cx="2018195" cy="201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ront view of a house, home">
            <a:extLst>
              <a:ext uri="{FF2B5EF4-FFF2-40B4-BE49-F238E27FC236}">
                <a16:creationId xmlns:a16="http://schemas.microsoft.com/office/drawing/2014/main" id="{43176895-F4B9-B291-3D18-64861B182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5" y="2573206"/>
            <a:ext cx="2018195" cy="201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ospital 2F">
            <a:extLst>
              <a:ext uri="{FF2B5EF4-FFF2-40B4-BE49-F238E27FC236}">
                <a16:creationId xmlns:a16="http://schemas.microsoft.com/office/drawing/2014/main" id="{7CA85D86-3BFB-16F5-69FA-FB3C64DBD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38" y="184937"/>
            <a:ext cx="2328111" cy="232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266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63054DA-9257-4BBD-8490-B234DCBA1C73}"/>
              </a:ext>
            </a:extLst>
          </p:cNvPr>
          <p:cNvSpPr txBox="1"/>
          <p:nvPr/>
        </p:nvSpPr>
        <p:spPr>
          <a:xfrm>
            <a:off x="3261663" y="97636"/>
            <a:ext cx="7762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Who told us about the deaths…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8EADB-61D3-BC66-6582-663CCA35A4FC}"/>
              </a:ext>
            </a:extLst>
          </p:cNvPr>
          <p:cNvSpPr txBox="1"/>
          <p:nvPr/>
        </p:nvSpPr>
        <p:spPr>
          <a:xfrm>
            <a:off x="3261663" y="1544186"/>
            <a:ext cx="8325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AB44B6-CC91-D23F-4973-C3D7E794D644}"/>
              </a:ext>
            </a:extLst>
          </p:cNvPr>
          <p:cNvSpPr txBox="1"/>
          <p:nvPr/>
        </p:nvSpPr>
        <p:spPr>
          <a:xfrm>
            <a:off x="3124327" y="1548330"/>
            <a:ext cx="8325265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Gloucestershire’s hospitals told LeDeR about 18 people who died during the year.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Gloucestershire Health and Care also told LeDeR about 18 people who died during the year.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Gloucestershire Health and Care are part of the NHS and run services like the Community Learning Disabilities Team.  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194" name="Picture 2" descr="Secure Hospital">
            <a:extLst>
              <a:ext uri="{FF2B5EF4-FFF2-40B4-BE49-F238E27FC236}">
                <a16:creationId xmlns:a16="http://schemas.microsoft.com/office/drawing/2014/main" id="{D805E9DA-9F59-B8E1-A9FB-2FA16F8D4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2" y="1122442"/>
            <a:ext cx="1907451" cy="190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ravestone">
            <a:extLst>
              <a:ext uri="{FF2B5EF4-FFF2-40B4-BE49-F238E27FC236}">
                <a16:creationId xmlns:a16="http://schemas.microsoft.com/office/drawing/2014/main" id="{62033279-8244-E6CF-1FDC-E351AF545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08" y="2945918"/>
            <a:ext cx="1632777" cy="163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lans Health+Care">
            <a:extLst>
              <a:ext uri="{FF2B5EF4-FFF2-40B4-BE49-F238E27FC236}">
                <a16:creationId xmlns:a16="http://schemas.microsoft.com/office/drawing/2014/main" id="{6BBA4A4B-006B-7424-F2E5-086223211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2" y="4710606"/>
            <a:ext cx="2049903" cy="204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287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7F013-20A4-63D6-339F-D04E886AC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9744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Words from our reviewer Paul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5BEA97-B71E-E45D-CD24-10B40F380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062" y="2135284"/>
            <a:ext cx="7799612" cy="446368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 have seen good changes in health and social care since joining the LeDeR team. 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Care providers are happy to be involved in LeDeR.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More work is needed to have the same good standards across the county.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is to make sure that more people can lead their best life.</a:t>
            </a:r>
          </a:p>
        </p:txBody>
      </p:sp>
      <p:pic>
        <p:nvPicPr>
          <p:cNvPr id="8" name="Picture 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9076A90E-F32C-5E4B-87A8-7A0985148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7" b="13347"/>
          <a:stretch/>
        </p:blipFill>
        <p:spPr>
          <a:xfrm>
            <a:off x="10214674" y="2637882"/>
            <a:ext cx="1837992" cy="2296243"/>
          </a:xfrm>
          <a:prstGeom prst="rect">
            <a:avLst/>
          </a:prstGeom>
        </p:spPr>
      </p:pic>
      <p:pic>
        <p:nvPicPr>
          <p:cNvPr id="1028" name="Picture 4" descr="Review Deaths Report">
            <a:extLst>
              <a:ext uri="{FF2B5EF4-FFF2-40B4-BE49-F238E27FC236}">
                <a16:creationId xmlns:a16="http://schemas.microsoft.com/office/drawing/2014/main" id="{07994204-7FF9-6321-5659-090E20387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4" y="2976029"/>
            <a:ext cx="1214368" cy="121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ddress County">
            <a:extLst>
              <a:ext uri="{FF2B5EF4-FFF2-40B4-BE49-F238E27FC236}">
                <a16:creationId xmlns:a16="http://schemas.microsoft.com/office/drawing/2014/main" id="{F8BC11BD-F2C9-597F-0E96-7F09F115D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4" y="4269993"/>
            <a:ext cx="1193932" cy="119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king Plans Happy">
            <a:extLst>
              <a:ext uri="{FF2B5EF4-FFF2-40B4-BE49-F238E27FC236}">
                <a16:creationId xmlns:a16="http://schemas.microsoft.com/office/drawing/2014/main" id="{6E5869C8-0271-9079-E008-8D34663F1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2" y="5376700"/>
            <a:ext cx="1686426" cy="168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ick Yes">
            <a:extLst>
              <a:ext uri="{FF2B5EF4-FFF2-40B4-BE49-F238E27FC236}">
                <a16:creationId xmlns:a16="http://schemas.microsoft.com/office/drawing/2014/main" id="{8528E1BC-C002-5D9B-8D3B-4EAA2814C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91" y="1896225"/>
            <a:ext cx="1002235" cy="100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435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A6894-AE35-6322-92AB-5B530AD1A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49" y="472796"/>
            <a:ext cx="10515600" cy="1325563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Words from our reviewer Deborah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84600-6B79-5E06-27FB-C4F868AC0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4939" y="1679164"/>
            <a:ext cx="7855267" cy="49422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It is great to work with lots of different people to make local services better.  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Doing reviews can be upsetting. 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But it makes me happy when things are done differently to make care better.  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My favourite part of LeDeR is talking with family and friends who knew the person well.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2BAA7B-A8B0-9810-087A-4DBD5B8BC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206" y="2605588"/>
            <a:ext cx="1834815" cy="2204387"/>
          </a:xfrm>
          <a:prstGeom prst="rect">
            <a:avLst/>
          </a:prstGeom>
        </p:spPr>
      </p:pic>
      <p:pic>
        <p:nvPicPr>
          <p:cNvPr id="2050" name="Picture 2" descr="Friendship 1">
            <a:extLst>
              <a:ext uri="{FF2B5EF4-FFF2-40B4-BE49-F238E27FC236}">
                <a16:creationId xmlns:a16="http://schemas.microsoft.com/office/drawing/2014/main" id="{720B888A-3553-6211-8A78-29CA934E2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4" y="5015396"/>
            <a:ext cx="1474839" cy="14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d 11">
            <a:extLst>
              <a:ext uri="{FF2B5EF4-FFF2-40B4-BE49-F238E27FC236}">
                <a16:creationId xmlns:a16="http://schemas.microsoft.com/office/drawing/2014/main" id="{9E8D3607-FBD6-1258-0498-3174AE20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6" y="3045001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taff Team Support">
            <a:extLst>
              <a:ext uri="{FF2B5EF4-FFF2-40B4-BE49-F238E27FC236}">
                <a16:creationId xmlns:a16="http://schemas.microsoft.com/office/drawing/2014/main" id="{5814A28F-125C-E4AF-DE47-AC53C012F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4" y="1630947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44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2D24FB-DA4C-4892-864F-0F117BD3FB7F}"/>
              </a:ext>
            </a:extLst>
          </p:cNvPr>
          <p:cNvSpPr txBox="1"/>
          <p:nvPr/>
        </p:nvSpPr>
        <p:spPr>
          <a:xfrm>
            <a:off x="3261663" y="1168693"/>
            <a:ext cx="832526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Inclusion Gloucestershire work with us.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Gloucestershire LeDeR is coproduced.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This means that Experts by Experience work with healthcare professionals.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Experts by Experience make sure the voice of people with learning disabilities and autistic adults is heard.   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054DA-9257-4BBD-8490-B234DCBA1C73}"/>
              </a:ext>
            </a:extLst>
          </p:cNvPr>
          <p:cNvSpPr txBox="1"/>
          <p:nvPr/>
        </p:nvSpPr>
        <p:spPr>
          <a:xfrm>
            <a:off x="3261663" y="97636"/>
            <a:ext cx="7762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Opening Words </a:t>
            </a:r>
          </a:p>
        </p:txBody>
      </p:sp>
      <p:pic>
        <p:nvPicPr>
          <p:cNvPr id="1028" name="Picture 4" descr="Working Together Services">
            <a:extLst>
              <a:ext uri="{FF2B5EF4-FFF2-40B4-BE49-F238E27FC236}">
                <a16:creationId xmlns:a16="http://schemas.microsoft.com/office/drawing/2014/main" id="{2300E895-A8CD-5EE8-2B62-E3BBEA807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09" y="2397584"/>
            <a:ext cx="198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56CA95-CB53-C7E5-9ED0-76B1216B0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09" y="4377584"/>
            <a:ext cx="1980000" cy="2106628"/>
          </a:xfrm>
          <a:prstGeom prst="rect">
            <a:avLst/>
          </a:prstGeom>
        </p:spPr>
      </p:pic>
      <p:pic>
        <p:nvPicPr>
          <p:cNvPr id="1027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8D13256-437D-F579-FA2E-CE82ACCA5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64"/>
          <a:stretch/>
        </p:blipFill>
        <p:spPr bwMode="auto">
          <a:xfrm>
            <a:off x="516582" y="1085197"/>
            <a:ext cx="2305276" cy="112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493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BC0D1-C8A6-8035-4D3E-D9CF21574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30" y="479784"/>
            <a:ext cx="10515600" cy="1325563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What our Experts by Experience said </a:t>
            </a:r>
          </a:p>
        </p:txBody>
      </p:sp>
      <p:pic>
        <p:nvPicPr>
          <p:cNvPr id="4" name="C67040D2">
            <a:hlinkClick r:id="" action="ppaction://media"/>
            <a:extLst>
              <a:ext uri="{FF2B5EF4-FFF2-40B4-BE49-F238E27FC236}">
                <a16:creationId xmlns:a16="http://schemas.microsoft.com/office/drawing/2014/main" id="{4FCB00F3-539C-994E-8EE0-9DF582E1D6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8830" y="1913631"/>
            <a:ext cx="3797854" cy="2136293"/>
          </a:xfrm>
          <a:prstGeom prst="rect">
            <a:avLst/>
          </a:prstGeom>
        </p:spPr>
      </p:pic>
      <p:pic>
        <p:nvPicPr>
          <p:cNvPr id="5" name="Sammy's LeDeR video">
            <a:hlinkClick r:id="" action="ppaction://media"/>
            <a:extLst>
              <a:ext uri="{FF2B5EF4-FFF2-40B4-BE49-F238E27FC236}">
                <a16:creationId xmlns:a16="http://schemas.microsoft.com/office/drawing/2014/main" id="{2626995F-6877-967B-DB4B-3ECECA2EAFC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16464" y="1860160"/>
            <a:ext cx="3704032" cy="2246642"/>
          </a:xfrm>
          <a:prstGeom prst="rect">
            <a:avLst/>
          </a:prstGeom>
        </p:spPr>
      </p:pic>
      <p:pic>
        <p:nvPicPr>
          <p:cNvPr id="6" name="Nick's LeDeR video">
            <a:hlinkClick r:id="" action="ppaction://media"/>
            <a:extLst>
              <a:ext uri="{FF2B5EF4-FFF2-40B4-BE49-F238E27FC236}">
                <a16:creationId xmlns:a16="http://schemas.microsoft.com/office/drawing/2014/main" id="{3545DC06-FFDB-2811-DEF7-29E348D55F7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59619" y="4552168"/>
            <a:ext cx="4272761" cy="1826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1757A6-CF4D-BDC0-E822-C5BEB22FB65E}"/>
              </a:ext>
            </a:extLst>
          </p:cNvPr>
          <p:cNvSpPr txBox="1"/>
          <p:nvPr/>
        </p:nvSpPr>
        <p:spPr>
          <a:xfrm>
            <a:off x="1078830" y="4154928"/>
            <a:ext cx="1877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Paul Tyrrell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D88065-6882-3D9A-E954-A0F38D98FC14}"/>
              </a:ext>
            </a:extLst>
          </p:cNvPr>
          <p:cNvSpPr txBox="1"/>
          <p:nvPr/>
        </p:nvSpPr>
        <p:spPr>
          <a:xfrm>
            <a:off x="8366970" y="4176227"/>
            <a:ext cx="240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Sammy Roberts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03F6B4-F6E1-1A42-3C50-7676A9E24711}"/>
              </a:ext>
            </a:extLst>
          </p:cNvPr>
          <p:cNvSpPr txBox="1"/>
          <p:nvPr/>
        </p:nvSpPr>
        <p:spPr>
          <a:xfrm>
            <a:off x="5317072" y="6421834"/>
            <a:ext cx="609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Nick Baker</a:t>
            </a:r>
          </a:p>
        </p:txBody>
      </p:sp>
    </p:spTree>
    <p:extLst>
      <p:ext uri="{BB962C8B-B14F-4D97-AF65-F5344CB8AC3E}">
        <p14:creationId xmlns:p14="http://schemas.microsoft.com/office/powerpoint/2010/main" val="73794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4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8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30488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2D24FB-DA4C-4892-864F-0F117BD3FB7F}"/>
              </a:ext>
            </a:extLst>
          </p:cNvPr>
          <p:cNvSpPr txBox="1"/>
          <p:nvPr/>
        </p:nvSpPr>
        <p:spPr>
          <a:xfrm>
            <a:off x="3261663" y="1010073"/>
            <a:ext cx="83252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LeDeR aims to reduce the unfair differences in healthcare that can be seen by people with learning disabilities and autistic adults.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LeDeR started in 2017 and it is now part of the NHS big plan for the future.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11,746 people in Gloucestershire have a learning disability.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054DA-9257-4BBD-8490-B234DCBA1C73}"/>
              </a:ext>
            </a:extLst>
          </p:cNvPr>
          <p:cNvSpPr txBox="1"/>
          <p:nvPr/>
        </p:nvSpPr>
        <p:spPr>
          <a:xfrm>
            <a:off x="3261663" y="97636"/>
            <a:ext cx="7762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</a:p>
        </p:txBody>
      </p:sp>
      <p:pic>
        <p:nvPicPr>
          <p:cNvPr id="2050" name="Picture 2" descr="Checking nhs">
            <a:extLst>
              <a:ext uri="{FF2B5EF4-FFF2-40B4-BE49-F238E27FC236}">
                <a16:creationId xmlns:a16="http://schemas.microsoft.com/office/drawing/2014/main" id="{992F61C4-9F3A-CB69-537D-9825EFBCD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16" y="2675313"/>
            <a:ext cx="1507371" cy="150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ear 2017">
            <a:extLst>
              <a:ext uri="{FF2B5EF4-FFF2-40B4-BE49-F238E27FC236}">
                <a16:creationId xmlns:a16="http://schemas.microsoft.com/office/drawing/2014/main" id="{73A7314E-A89A-424F-2BBE-4C7229EF7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8" y="2801386"/>
            <a:ext cx="1255226" cy="125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BFF21F-9A67-42B3-3EFD-5AC13293A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16" y="867077"/>
            <a:ext cx="1980000" cy="1614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524E49-04FE-F93A-37CC-F989AADE1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02" y="4307790"/>
            <a:ext cx="2278628" cy="227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07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2D24FB-DA4C-4892-864F-0F117BD3FB7F}"/>
              </a:ext>
            </a:extLst>
          </p:cNvPr>
          <p:cNvSpPr txBox="1"/>
          <p:nvPr/>
        </p:nvSpPr>
        <p:spPr>
          <a:xfrm>
            <a:off x="3261663" y="1010073"/>
            <a:ext cx="83252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People do not have to tell LeDeR about a death by law.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This means LeDeR is not told about everyone with a learning disability or an autistic person who has died.  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Because of this we tell lots of people about LeDeR, so we are told about more deaths.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054DA-9257-4BBD-8490-B234DCBA1C73}"/>
              </a:ext>
            </a:extLst>
          </p:cNvPr>
          <p:cNvSpPr txBox="1"/>
          <p:nvPr/>
        </p:nvSpPr>
        <p:spPr>
          <a:xfrm>
            <a:off x="3261663" y="97636"/>
            <a:ext cx="7762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</a:p>
        </p:txBody>
      </p:sp>
      <p:pic>
        <p:nvPicPr>
          <p:cNvPr id="3074" name="Picture 2" descr="Review Deaths Report">
            <a:extLst>
              <a:ext uri="{FF2B5EF4-FFF2-40B4-BE49-F238E27FC236}">
                <a16:creationId xmlns:a16="http://schemas.microsoft.com/office/drawing/2014/main" id="{B3882AB8-4179-C159-162B-A54D0A0F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53" y="3429000"/>
            <a:ext cx="1980000" cy="198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ravestone">
            <a:extLst>
              <a:ext uri="{FF2B5EF4-FFF2-40B4-BE49-F238E27FC236}">
                <a16:creationId xmlns:a16="http://schemas.microsoft.com/office/drawing/2014/main" id="{E463A548-8802-6183-FACE-CB162216A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53" y="1010073"/>
            <a:ext cx="198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338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63054DA-9257-4BBD-8490-B234DCBA1C73}"/>
              </a:ext>
            </a:extLst>
          </p:cNvPr>
          <p:cNvSpPr txBox="1"/>
          <p:nvPr/>
        </p:nvSpPr>
        <p:spPr>
          <a:xfrm>
            <a:off x="3261663" y="97636"/>
            <a:ext cx="7762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Things to remember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8EADB-61D3-BC66-6582-663CCA35A4FC}"/>
              </a:ext>
            </a:extLst>
          </p:cNvPr>
          <p:cNvSpPr txBox="1"/>
          <p:nvPr/>
        </p:nvSpPr>
        <p:spPr>
          <a:xfrm>
            <a:off x="2698638" y="1107710"/>
            <a:ext cx="83252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LeDeR only looks at people with a Learning Disability from aged 4 and autistic people over 18.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Delays in people telling us about a death makes it difficult to see patterns in the months of the year. </a:t>
            </a:r>
          </a:p>
        </p:txBody>
      </p:sp>
      <p:pic>
        <p:nvPicPr>
          <p:cNvPr id="6146" name="Picture 2" descr="Age">
            <a:extLst>
              <a:ext uri="{FF2B5EF4-FFF2-40B4-BE49-F238E27FC236}">
                <a16:creationId xmlns:a16="http://schemas.microsoft.com/office/drawing/2014/main" id="{F54F6817-5E63-3E74-82CE-F47F6A77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57" y="1020536"/>
            <a:ext cx="198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SL Time">
            <a:extLst>
              <a:ext uri="{FF2B5EF4-FFF2-40B4-BE49-F238E27FC236}">
                <a16:creationId xmlns:a16="http://schemas.microsoft.com/office/drawing/2014/main" id="{9AFCDE01-247F-0BD1-4570-D32A8ADC1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99" y="3123646"/>
            <a:ext cx="198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759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63054DA-9257-4BBD-8490-B234DCBA1C73}"/>
              </a:ext>
            </a:extLst>
          </p:cNvPr>
          <p:cNvSpPr txBox="1"/>
          <p:nvPr/>
        </p:nvSpPr>
        <p:spPr>
          <a:xfrm>
            <a:off x="3261662" y="97636"/>
            <a:ext cx="8930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About people who died – Sandra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011BD-5855-3EA4-7D08-F8174AE4D013}"/>
              </a:ext>
            </a:extLst>
          </p:cNvPr>
          <p:cNvSpPr txBox="1"/>
          <p:nvPr/>
        </p:nvSpPr>
        <p:spPr>
          <a:xfrm>
            <a:off x="3134912" y="1010073"/>
            <a:ext cx="832526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Sandra loved spending time with people and going out.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She had a mild learning disability, epilepsy and at times had mental ill health.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She had lived in the same place for 19 years, was happy and had very good care.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Sandra was given help to go to all medical appointments.  </a:t>
            </a:r>
          </a:p>
        </p:txBody>
      </p:sp>
      <p:pic>
        <p:nvPicPr>
          <p:cNvPr id="15362" name="Picture 2" descr="Friends 7">
            <a:extLst>
              <a:ext uri="{FF2B5EF4-FFF2-40B4-BE49-F238E27FC236}">
                <a16:creationId xmlns:a16="http://schemas.microsoft.com/office/drawing/2014/main" id="{0A89A2D8-0716-1D4E-9767-6B214D5D5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76" y="565256"/>
            <a:ext cx="1676401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ating Good">
            <a:extLst>
              <a:ext uri="{FF2B5EF4-FFF2-40B4-BE49-F238E27FC236}">
                <a16:creationId xmlns:a16="http://schemas.microsoft.com/office/drawing/2014/main" id="{1D593E1C-9255-CC24-E9AE-B5D113CF4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16" y="3712524"/>
            <a:ext cx="1556359" cy="155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rm help1">
            <a:extLst>
              <a:ext uri="{FF2B5EF4-FFF2-40B4-BE49-F238E27FC236}">
                <a16:creationId xmlns:a16="http://schemas.microsoft.com/office/drawing/2014/main" id="{0B5FCCBB-25CA-D611-2E04-C105A2760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76" y="5280400"/>
            <a:ext cx="1556360" cy="155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w Mental Health">
            <a:extLst>
              <a:ext uri="{FF2B5EF4-FFF2-40B4-BE49-F238E27FC236}">
                <a16:creationId xmlns:a16="http://schemas.microsoft.com/office/drawing/2014/main" id="{49A418FD-A9CF-6F09-2E22-FB94ECB53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242" y="2144649"/>
            <a:ext cx="1556359" cy="155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1C9A04-F7B5-0AF3-62FE-6B139C4441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144648"/>
            <a:ext cx="1556360" cy="15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36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63054DA-9257-4BBD-8490-B234DCBA1C73}"/>
              </a:ext>
            </a:extLst>
          </p:cNvPr>
          <p:cNvSpPr txBox="1"/>
          <p:nvPr/>
        </p:nvSpPr>
        <p:spPr>
          <a:xfrm>
            <a:off x="3261662" y="97636"/>
            <a:ext cx="8930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About people who died – Sandra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011BD-5855-3EA4-7D08-F8174AE4D013}"/>
              </a:ext>
            </a:extLst>
          </p:cNvPr>
          <p:cNvSpPr txBox="1"/>
          <p:nvPr/>
        </p:nvSpPr>
        <p:spPr>
          <a:xfrm>
            <a:off x="3261663" y="1010073"/>
            <a:ext cx="83252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Sandra had a </a:t>
            </a:r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ReSPECT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 form.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She had help from lots of different healthcare workers, such as a Physio and Speech and Language Therapist.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Care staff found a lump on her leg. 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After going to the doctors and having more tests it was found Sandra had cancer.   </a:t>
            </a:r>
          </a:p>
        </p:txBody>
      </p:sp>
      <p:pic>
        <p:nvPicPr>
          <p:cNvPr id="16386" name="Picture 2" descr="Cancer">
            <a:extLst>
              <a:ext uri="{FF2B5EF4-FFF2-40B4-BE49-F238E27FC236}">
                <a16:creationId xmlns:a16="http://schemas.microsoft.com/office/drawing/2014/main" id="{A39FFDBE-FCBB-8E67-95F1-7BB060459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2" y="5180923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Body Anatomy - Legs">
            <a:extLst>
              <a:ext uri="{FF2B5EF4-FFF2-40B4-BE49-F238E27FC236}">
                <a16:creationId xmlns:a16="http://schemas.microsoft.com/office/drawing/2014/main" id="{745295CC-B56C-0218-E7B6-33015EC2C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16" y="3881602"/>
            <a:ext cx="1466206" cy="146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Staff Team Support">
            <a:extLst>
              <a:ext uri="{FF2B5EF4-FFF2-40B4-BE49-F238E27FC236}">
                <a16:creationId xmlns:a16="http://schemas.microsoft.com/office/drawing/2014/main" id="{7B7A51E6-D4C3-4012-6184-5F25DB0EE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4" y="2219579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32EB21-346A-6726-0AD7-10CB4637E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2" y="867077"/>
            <a:ext cx="1620000" cy="124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53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27443</TotalTime>
  <Words>1231</Words>
  <Application>Microsoft Office PowerPoint</Application>
  <PresentationFormat>Widescreen</PresentationFormat>
  <Paragraphs>226</Paragraphs>
  <Slides>27</Slides>
  <Notes>20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What our Experts by Experience said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we share the learning  </vt:lpstr>
      <vt:lpstr>We have also shared learning at these events  </vt:lpstr>
      <vt:lpstr>Other good things LeDeR has done</vt:lpstr>
      <vt:lpstr>A film helping explain ReSPECT Jenny’s Story</vt:lpstr>
      <vt:lpstr>A film helping explain ReSPECT John’s Story</vt:lpstr>
      <vt:lpstr>A film helping explain RESTORE 2  A Health toolkit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Words from our reviewer Paul  </vt:lpstr>
      <vt:lpstr>Words from our reviewer Deborah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Sammy Roberts (Inclusion Glos)</dc:creator>
  <cp:lastModifiedBy>Harriet Roberts (Inclusion Glos)</cp:lastModifiedBy>
  <cp:revision>106</cp:revision>
  <dcterms:created xsi:type="dcterms:W3CDTF">2021-07-20T10:10:46Z</dcterms:created>
  <dcterms:modified xsi:type="dcterms:W3CDTF">2023-12-05T17:37:43Z</dcterms:modified>
</cp:coreProperties>
</file>