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257" r:id="rId3"/>
    <p:sldId id="258" r:id="rId4"/>
    <p:sldId id="322" r:id="rId5"/>
    <p:sldId id="264" r:id="rId6"/>
    <p:sldId id="259" r:id="rId7"/>
    <p:sldId id="319" r:id="rId8"/>
    <p:sldId id="323" r:id="rId9"/>
    <p:sldId id="304" r:id="rId10"/>
    <p:sldId id="270" r:id="rId11"/>
    <p:sldId id="332" r:id="rId12"/>
    <p:sldId id="275" r:id="rId13"/>
    <p:sldId id="325" r:id="rId14"/>
    <p:sldId id="265" r:id="rId15"/>
    <p:sldId id="314" r:id="rId16"/>
    <p:sldId id="315" r:id="rId17"/>
    <p:sldId id="335" r:id="rId18"/>
    <p:sldId id="316" r:id="rId19"/>
    <p:sldId id="317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24D50-1977-48DE-85E6-95B544D6E3DE}" v="5" dt="2024-05-01T09:11:02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1699" autoAdjust="0"/>
  </p:normalViewPr>
  <p:slideViewPr>
    <p:cSldViewPr snapToGrid="0">
      <p:cViewPr varScale="1">
        <p:scale>
          <a:sx n="67" d="100"/>
          <a:sy n="67" d="100"/>
        </p:scale>
        <p:origin x="12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Roberts (Inclusion Glos)" userId="28baeb2f-3d8c-414f-bc0f-43e1c10cd242" providerId="ADAL" clId="{87524D50-1977-48DE-85E6-95B544D6E3DE}"/>
    <pc:docChg chg="undo redo custSel modSld">
      <pc:chgData name="Harriet Roberts (Inclusion Glos)" userId="28baeb2f-3d8c-414f-bc0f-43e1c10cd242" providerId="ADAL" clId="{87524D50-1977-48DE-85E6-95B544D6E3DE}" dt="2024-05-03T15:12:25.481" v="535" actId="13926"/>
      <pc:docMkLst>
        <pc:docMk/>
      </pc:docMkLst>
      <pc:sldChg chg="modSp mod modNotesTx">
        <pc:chgData name="Harriet Roberts (Inclusion Glos)" userId="28baeb2f-3d8c-414f-bc0f-43e1c10cd242" providerId="ADAL" clId="{87524D50-1977-48DE-85E6-95B544D6E3DE}" dt="2024-05-03T15:12:07.728" v="531" actId="13926"/>
        <pc:sldMkLst>
          <pc:docMk/>
          <pc:sldMk cId="1367691202" sldId="264"/>
        </pc:sldMkLst>
        <pc:spChg chg="mod">
          <ac:chgData name="Harriet Roberts (Inclusion Glos)" userId="28baeb2f-3d8c-414f-bc0f-43e1c10cd242" providerId="ADAL" clId="{87524D50-1977-48DE-85E6-95B544D6E3DE}" dt="2024-05-03T15:12:07.728" v="531" actId="13926"/>
          <ac:spMkLst>
            <pc:docMk/>
            <pc:sldMk cId="1367691202" sldId="264"/>
            <ac:spMk id="4" creationId="{81875003-E004-4FAA-B7A5-7B1F548F2752}"/>
          </ac:spMkLst>
        </pc:spChg>
      </pc:sldChg>
      <pc:sldChg chg="modSp mod modNotesTx">
        <pc:chgData name="Harriet Roberts (Inclusion Glos)" userId="28baeb2f-3d8c-414f-bc0f-43e1c10cd242" providerId="ADAL" clId="{87524D50-1977-48DE-85E6-95B544D6E3DE}" dt="2024-05-03T15:12:25.481" v="535" actId="13926"/>
        <pc:sldMkLst>
          <pc:docMk/>
          <pc:sldMk cId="1346540843" sldId="265"/>
        </pc:sldMkLst>
        <pc:spChg chg="mod">
          <ac:chgData name="Harriet Roberts (Inclusion Glos)" userId="28baeb2f-3d8c-414f-bc0f-43e1c10cd242" providerId="ADAL" clId="{87524D50-1977-48DE-85E6-95B544D6E3DE}" dt="2024-05-03T15:12:25.481" v="535" actId="13926"/>
          <ac:spMkLst>
            <pc:docMk/>
            <pc:sldMk cId="1346540843" sldId="265"/>
            <ac:spMk id="3" creationId="{ADC92C84-BF87-4A70-A953-4CE2EEFBB4DD}"/>
          </ac:spMkLst>
        </pc:spChg>
      </pc:sldChg>
      <pc:sldChg chg="modSp mod modNotesTx">
        <pc:chgData name="Harriet Roberts (Inclusion Glos)" userId="28baeb2f-3d8c-414f-bc0f-43e1c10cd242" providerId="ADAL" clId="{87524D50-1977-48DE-85E6-95B544D6E3DE}" dt="2024-05-03T15:12:16.188" v="532" actId="13926"/>
        <pc:sldMkLst>
          <pc:docMk/>
          <pc:sldMk cId="3902544520" sldId="335"/>
        </pc:sldMkLst>
        <pc:spChg chg="mod">
          <ac:chgData name="Harriet Roberts (Inclusion Glos)" userId="28baeb2f-3d8c-414f-bc0f-43e1c10cd242" providerId="ADAL" clId="{87524D50-1977-48DE-85E6-95B544D6E3DE}" dt="2024-05-03T15:12:16.188" v="532" actId="13926"/>
          <ac:spMkLst>
            <pc:docMk/>
            <pc:sldMk cId="3902544520" sldId="335"/>
            <ac:spMk id="3" creationId="{ADC92C84-BF87-4A70-A953-4CE2EEFBB4D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3:31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 24575,'408'0'0,"-290"12"0,201-23 0,16-1 0,-155 0 0,-162 13 219,26-3-1803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5:33.1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3:34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24575,'124'8'0,"2"1"0,-23-13 0,-52 1 0,64 4 0,-26 16 0,-65-12 0,-1 0 0,1-1 0,25 0 0,458-16 0,-313 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3:42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0 171 24575,'212'12'0,"-107"-14"0,-45-1 0,1 3 0,117 18 0,-154-14 0,39 0 0,-38-3 0,35 6 0,-43-5 0,-1-1 0,0 0 0,1-1 0,-1-1 0,0-1 0,17-3 0,17-3 0,34-1 0,163 6 0,-240 5 0,0 0 0,0 0 0,0 0 0,0 1 0,0 0 0,7 5 0,16 7 0,-30-15 0,0 0 0,0 0 0,0 0 0,1 0 0,-1 1 0,0-1 0,0 0 0,0 0 0,1 0 0,-1 0 0,0 0 0,0 0 0,1 0 0,-1 0 0,0 0 0,0 0 0,1 0 0,-1 0 0,0 0 0,0 0 0,1-1 0,-1 1 0,0 0 0,0 0 0,0 0 0,1 0 0,-1 0 0,0 0 0,0-1 0,0 1 0,1 0 0,-1 0 0,0 0 0,0-1 0,0 1 0,0 0 0,0 0 0,1 0 0,-1-1 0,0-13 0,-9-12 0,-1 12 0,0-1 0,-18-18 0,16 21 0,1-1 0,-17-26 0,31 41 0,0-1 0,-1 0 0,1 0 0,0 0 0,0 0 0,0-1 0,0 1 0,5-1 0,-7 1 0,-1-1 0,1 0 0,0 0 0,0 0 0,-1 0 0,1 1 0,0-1 0,0 0 0,0 0 0,-1 0 0,1-1 0,0 1 0,0 0 0,-1 0 0,1 0 0,0-1 0,0 1 0,-1 0 0,1-1 0,0 1 0,-1-1 0,1 1 0,0-1 0,-1 1 0,1-1 0,-1 1 0,1-1 0,-1 0 0,1 1 0,-1-1 0,1 0 0,-1 1 0,0-1 0,1 0 0,-1 0 0,0 1 0,1-1 0,-1 0 0,0 0 0,0 0 0,0 0 0,0 1 0,0-1 0,0-1 0,-3-43-1365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4:13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5:13.1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 24575,'376'-23'0,"-184"8"0,657-11 0,-776 26 0,104 15 0,-10 21 0,-15-11 0,-89-18 17,-1-3 0,87-5 0,-49 0-1433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5:14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24575,'24'1'0,"0"1"0,41 9 0,-14-1 0,272 38 0,398 68 0,-681-110 0,0-1 0,1-2 0,0-1 0,0-3 0,0-1 0,43-8 0,-22 2 0,1 3 0,0 2 0,98 10 0,-144-6 88,-4-1-330,-1 1 0,1 1 0,-1 0-1,0 0 1,13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5:18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 24575,'5'-1'0,"-1"0"0,1 0 0,0 0 0,-1 0 0,9-4 0,18-4 0,41 4 0,94 5 0,-60 3 0,13 6 0,147-6 0,-140-5 0,-50 3 0,81-2 0,-131-1 0,127-6 0,-15-3 0,-104 11 0,-18-1 0,1 1 0,-1 0 0,1 2 0,-1 0 0,1 1 0,24 7 0,-40-10-45,0 0-1,0 0 1,1 1-1,-1-1 1,0 0-1,0 1 1,0-1-1,0 1 1,0 0-1,0-1 1,0 1-1,0 0 1,0-1-1,0 1 1,0 0-1,0 0 1,-1 0-1,1 0 1,0 0-1,0 0 1,-1 0-1,1 0 1,-1 0-1,1 0 0,-1 0 1,0 0-1,1 0 1,-1 0-1,1 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5:20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24575,'34'31'0,"-24"-22"0,0 0 0,0 0 0,-1 1 0,0 0 0,7 12 0,10 16-455,2 0 0,39 38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4:45:25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24575,'-2'0'0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16F5-2844-464A-95C9-5C7FD2149B6C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37A65-1D29-454C-8DC7-511AE4870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4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4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5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5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876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6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14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60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1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2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3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9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9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0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7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37A65-1D29-454C-8DC7-511AE48704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6E5-E0CE-4D06-8C84-78626F60E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3B8A1-657C-417D-8678-56D3B339C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9C6B-6C04-4916-87F1-A26072B7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049F-2985-4595-A18E-0BE76D1E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02C0-1A89-4FB9-A79B-0B6E91D7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3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8501-9BCC-4922-9768-61817587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DE170-B13D-4745-9F2D-DFB71BAAB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9026-87C6-4BE1-8B41-42CB2F38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CC9D-8AF7-46CC-9EB2-98AB4C5B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D16B1-72BF-4580-B2F0-6C7F79E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1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FCDB1-4455-4470-9E3B-FB9C8326C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25B9E-9037-476F-B947-DA764C669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717D-2968-4495-8051-AEB5C9B9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DD1C9-C679-4CBC-A644-09BB6826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FE706-1054-4DBF-B875-B67B61B4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D971-4CF1-4DC3-9E90-68E030FA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58C1-2F7E-4EF1-ABF2-974B3921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A2BFE-849A-4240-BA87-9C32C786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4C2DF-EBDE-40DD-9323-9CE6B9B0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21A6B-F358-4E6F-8356-9EDB9107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2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5C25-145A-42C7-ABDD-3AF44554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66F83-508F-43E6-AAEA-73D3CAB2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8FBD-FB2A-42ED-85FD-1C14B620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8BF4-9D59-41A0-8A27-03E46D65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0772-F77A-48F5-9AAE-7A7C3FB4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C927-7A9A-4E96-9F57-59E66327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7DF7-B21D-4B04-90B7-D1F0705FC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3C70F-121E-481E-A3BC-1A6A96AAA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2059E-2871-4090-8A90-CAC72825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7A07E-8F59-4924-9453-5A8B7D9F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5FE3C-50A1-4528-B3D4-02BA0F35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5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7CED-AA61-4528-9125-AF1F63E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5800-ED8A-4C74-AE29-F29DAC152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935A2-E203-4071-9160-CDD6321FF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45D06-FD18-4C3D-9342-30675BDF3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7EB34-23D1-46F1-BA7B-79301E443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AD812-1FD2-4C28-A4E2-82F9358E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61208-BE0E-404B-B17A-F2D4A732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71192-A5CD-4719-B477-21E7F2A4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091E-07EA-460B-91C5-1A9DE31A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EB9DD-85D6-4C41-BE75-7885DF82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79DB7-17F2-44FA-AAEB-E895C737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BAA3B-AA40-4E94-9AD6-D38254F8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cid:image003.png@01D26B56.65B75980">
            <a:extLst>
              <a:ext uri="{FF2B5EF4-FFF2-40B4-BE49-F238E27FC236}">
                <a16:creationId xmlns:a16="http://schemas.microsoft.com/office/drawing/2014/main" id="{0980CB2D-F2E4-4B58-8A16-647F7223D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6" r="27267"/>
          <a:stretch>
            <a:fillRect/>
          </a:stretch>
        </p:blipFill>
        <p:spPr bwMode="auto">
          <a:xfrm>
            <a:off x="0" y="37306"/>
            <a:ext cx="29749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5CF6A4E-26E4-4726-A4BB-F0A827499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12" y="5584629"/>
            <a:ext cx="1552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0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15EDD-6F4A-43E4-8AE9-80FE23E5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A9FE3-69E4-4C70-9944-F91F6F1C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A31E6-70E0-4A9F-A16A-2A6DC5C7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0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B94E-501A-4FF6-AF43-8BFFCA11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A452-D992-4A40-94E0-453981A6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B9B51-257E-4416-92AF-847C50140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74000-486F-4DD8-ACB4-28B26AB7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F739F-7A63-487E-9B00-7877D4FB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F3D57-641D-46A2-9572-B533BDFB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0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EA73-37A5-4279-B9F2-1742390C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EC249-0F2F-4D93-8BDE-C08EDF79D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09AAB-C3C2-4452-94DC-93081A963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E934F-6877-498A-B09F-7DAD56C3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CCCA0-BFA4-419D-B524-9077CF3D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1BE6E-EDE6-4D50-A401-E524819A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8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367C3-46A1-4442-9D6C-0E95F519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5A63E-C981-47C5-A777-8590EF62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16B0-4E9E-4EEC-9E4F-460A90F62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F003A-135F-4C37-8BAB-B890E0C77700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C4A1-89CF-4675-9323-12AEE09B1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1CF9-E492-492B-8DC6-BF66ACA81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308B-1F4F-4B8A-B41B-90E617228C8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d:image003.png@01D26B56.65B75980">
            <a:extLst>
              <a:ext uri="{FF2B5EF4-FFF2-40B4-BE49-F238E27FC236}">
                <a16:creationId xmlns:a16="http://schemas.microsoft.com/office/drawing/2014/main" id="{18FCD0A9-8641-4713-889C-889602512D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6" r="27267"/>
          <a:stretch>
            <a:fillRect/>
          </a:stretch>
        </p:blipFill>
        <p:spPr bwMode="auto">
          <a:xfrm>
            <a:off x="0" y="37306"/>
            <a:ext cx="29749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EF82CE7-1358-4DC0-A5C5-20BB164116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12" y="5584629"/>
            <a:ext cx="1552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7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der.nhs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D6Kk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-care.glos.nhs.uk/uploads/files/Easy%20read%20ReSPECT-3%20leaflet%201-%20Introductio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sUu03O" TargetMode="External"/><Relationship Id="rId2" Type="http://schemas.openxmlformats.org/officeDocument/2006/relationships/hyperlink" Target="https://bit.ly/3w207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bit.ly/3tFtEye" TargetMode="External"/><Relationship Id="rId4" Type="http://schemas.openxmlformats.org/officeDocument/2006/relationships/hyperlink" Target="https://bit.ly/3ITeXh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mly1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hyperlink" Target="https://www.inclusiongloucestershire.co.uk/engagement/leder/" TargetMode="External"/><Relationship Id="rId4" Type="http://schemas.openxmlformats.org/officeDocument/2006/relationships/hyperlink" Target="https://bit.ly/3ITxXg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ongloucestershire.co.uk/engagement/led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customXml" Target="../ink/ink5.xml"/><Relationship Id="rId18" Type="http://schemas.openxmlformats.org/officeDocument/2006/relationships/image" Target="../media/image29.png"/><Relationship Id="rId3" Type="http://schemas.openxmlformats.org/officeDocument/2006/relationships/image" Target="../media/image22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60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250.png"/><Relationship Id="rId19" Type="http://schemas.openxmlformats.org/officeDocument/2006/relationships/customXml" Target="../ink/ink8.xml"/><Relationship Id="rId4" Type="http://schemas.openxmlformats.org/officeDocument/2006/relationships/image" Target="../media/image23.jpeg"/><Relationship Id="rId9" Type="http://schemas.openxmlformats.org/officeDocument/2006/relationships/customXml" Target="../ink/ink3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814118-F8FD-4244-8B3D-4A81E29B0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" r="1" b="1613"/>
          <a:stretch/>
        </p:blipFill>
        <p:spPr>
          <a:xfrm>
            <a:off x="3783218" y="3552414"/>
            <a:ext cx="4201056" cy="214458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1F86AD3-1743-4C65-82F6-4FE9E1AA453C}"/>
              </a:ext>
            </a:extLst>
          </p:cNvPr>
          <p:cNvSpPr txBox="1">
            <a:spLocks/>
          </p:cNvSpPr>
          <p:nvPr/>
        </p:nvSpPr>
        <p:spPr>
          <a:xfrm>
            <a:off x="826851" y="2607293"/>
            <a:ext cx="10538298" cy="3383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C0C8D7-E931-4C7D-99EB-EDDF36E103E4}"/>
              </a:ext>
            </a:extLst>
          </p:cNvPr>
          <p:cNvSpPr txBox="1">
            <a:spLocks/>
          </p:cNvSpPr>
          <p:nvPr/>
        </p:nvSpPr>
        <p:spPr>
          <a:xfrm>
            <a:off x="-334537" y="2281603"/>
            <a:ext cx="11866417" cy="201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 in Gloucestershire</a:t>
            </a:r>
          </a:p>
        </p:txBody>
      </p:sp>
    </p:spTree>
    <p:extLst>
      <p:ext uri="{BB962C8B-B14F-4D97-AF65-F5344CB8AC3E}">
        <p14:creationId xmlns:p14="http://schemas.microsoft.com/office/powerpoint/2010/main" val="98636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5EA1-EBC6-4363-A655-FFA02FA8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Reporting a Death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9AF4-3E07-482C-A033-00B21B6E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Anyone can report a death to LeDeR through this website: 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https://leder.nhs.uk/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97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69D2-4B08-9CA1-DE59-4F35087F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95" y="599562"/>
            <a:ext cx="10867073" cy="1551967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Health Inequalities faced by autistic people and people with a learning disability </a:t>
            </a:r>
          </a:p>
        </p:txBody>
      </p:sp>
      <p:pic>
        <p:nvPicPr>
          <p:cNvPr id="5" name="Content Placeholder 4" descr="A group of people with different poses&#10;&#10;Description automatically generated with medium confidence">
            <a:extLst>
              <a:ext uri="{FF2B5EF4-FFF2-40B4-BE49-F238E27FC236}">
                <a16:creationId xmlns:a16="http://schemas.microsoft.com/office/drawing/2014/main" id="{5D051118-B015-FF3D-9683-E8E5144F3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r="1271" b="2768"/>
          <a:stretch/>
        </p:blipFill>
        <p:spPr>
          <a:xfrm>
            <a:off x="977095" y="2011202"/>
            <a:ext cx="9891533" cy="4436516"/>
          </a:xfrm>
        </p:spPr>
      </p:pic>
    </p:spTree>
    <p:extLst>
      <p:ext uri="{BB962C8B-B14F-4D97-AF65-F5344CB8AC3E}">
        <p14:creationId xmlns:p14="http://schemas.microsoft.com/office/powerpoint/2010/main" val="394958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C7DA-DED8-4B99-92EB-91A7CAA4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55" y="324984"/>
            <a:ext cx="9675359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Action from Learning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68B29-0CAF-A686-5121-547CF40D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83" y="1972347"/>
            <a:ext cx="9438320" cy="45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AECD-EBE9-1E28-D575-46ED5CBD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30" y="292884"/>
            <a:ext cx="11260873" cy="2121597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Identifying and managing deterioration in health- RESTORE2 Mini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0D7C-98FA-4160-F08B-359E894D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140" y="2097157"/>
            <a:ext cx="9174066" cy="462621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RESTORE2 mini is a health toolkit that can be used by parents, carers and support staff to help monitor a person’s soft signs. It helps them to know when someone is unwell and when they need to seek medical assistance.</a:t>
            </a:r>
          </a:p>
          <a:p>
            <a:pPr>
              <a:lnSpc>
                <a:spcPct val="17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made a film to show how RESTORE 2 mini can help</a:t>
            </a:r>
            <a:r>
              <a:rPr lang="en-GB" sz="1800" dirty="0"/>
              <a:t>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https://bit.ly/3ID6Kka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D1DC1E-47A7-2E62-1592-35CB88E6A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" y="3337560"/>
            <a:ext cx="2635336" cy="13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7C26-11AB-4605-91D3-C1E1B5CF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247" y="213437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Screenings. 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C84-BF87-4A70-A953-4CE2EEFB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247" y="1892532"/>
            <a:ext cx="8487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It is important to go to your Health Screening appointments.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might get a letter through the post, or your GP may contact you.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Health screenings are offered by the NHS to see if people are showing signs of 	certain health problems, such as bowel cancer. 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Screening can help get earlier treatment. 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88410-575C-48E8-8E82-7DB2CBB5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9000"/>
            <a:ext cx="1890000" cy="18900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928AE3C-DE0D-456E-91FA-8C8DD29FB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9748"/>
            <a:ext cx="189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7C26-11AB-4605-91D3-C1E1B5CF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037" y="138112"/>
            <a:ext cx="9048751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What do people want if they have to go into hospital - Advanced Care Planning using the ReSPECT form.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C84-BF87-4A70-A953-4CE2EEFB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5" y="1559097"/>
            <a:ext cx="8329613" cy="490061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ReSPECT stands for Recommended Summary Plan for Emergency Care and Treatment. 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This form can include any reasonable adjustment a person might need if they have to go into hospital. It also explains a persons end of life wishes.</a:t>
            </a:r>
          </a:p>
          <a:p>
            <a:pPr>
              <a:lnSpc>
                <a:spcPct val="17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They should be completed when a person is well.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RESPECT Easy read leaflet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(link here)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C124AD-8DA5-4D96-8872-5FB3AFFE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2466558"/>
            <a:ext cx="3471863" cy="21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7C26-11AB-4605-91D3-C1E1B5CF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444" y="45777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ReSPECT resources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C84-BF87-4A70-A953-4CE2EEFB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981" y="1814474"/>
            <a:ext cx="86235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Easy Read guides: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https://bit.ly/3w20751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resources for healthcare staff: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https://bit.ly/3sUu03O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Myth buster: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https://bit.ly/3ITeXhz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 tips guide: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https://bit.ly/3tFtEye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omputer with a logo on the screen&#10;&#10;Description automatically generated with low confidence">
            <a:extLst>
              <a:ext uri="{FF2B5EF4-FFF2-40B4-BE49-F238E27FC236}">
                <a16:creationId xmlns:a16="http://schemas.microsoft.com/office/drawing/2014/main" id="{7C73E65C-E8F1-499F-8F71-3F763AC71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800" y="2484000"/>
            <a:ext cx="1890000" cy="189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44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7C26-11AB-4605-91D3-C1E1B5CF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674" y="365125"/>
            <a:ext cx="8239125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Dysphagia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C84-BF87-4A70-A953-4CE2EEFB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674" y="1690688"/>
            <a:ext cx="8029575" cy="4620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who have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trouble swallowing and get lots of chest infections should have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dysphagia assessment. 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someone has SLT eating and drinking guidelines, these should always be followed when the person goes into hospital. 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SLT stands for Speech and Language therapy. SLT helps people with their eating, drinking and swallowing.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group of people eating food&#10;&#10;Description automatically generated with low confidence">
            <a:extLst>
              <a:ext uri="{FF2B5EF4-FFF2-40B4-BE49-F238E27FC236}">
                <a16:creationId xmlns:a16="http://schemas.microsoft.com/office/drawing/2014/main" id="{12FCDF49-BA05-204C-79BF-A7C7393B7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6" y="3987680"/>
            <a:ext cx="1890000" cy="18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an holding his painful chest">
            <a:extLst>
              <a:ext uri="{FF2B5EF4-FFF2-40B4-BE49-F238E27FC236}">
                <a16:creationId xmlns:a16="http://schemas.microsoft.com/office/drawing/2014/main" id="{4DA97A31-2245-0BB1-3FE0-91CBDDA9A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0" y="1690688"/>
            <a:ext cx="2053564" cy="20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7C26-11AB-4605-91D3-C1E1B5CF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Knowing about the link between Dementia and Down’s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2C84-BF87-4A70-A953-4CE2EEFB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080" y="1927224"/>
            <a:ext cx="8102600" cy="48494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People with Down’s Syndrome are more likely to develop a Dementia. 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 Gloucestershire there is an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early diagnosis assessment pathway available to people with Down’s Syndrome. 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Information leaflet about the Memory Assessment Pathway (MAP) by NHS Gloucestershire Health and Care Foundation Trust: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https://bit.ly/3Fmly1k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MAP is available to people with Down’s syndrome from the age of 30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computer with a logo on the screen&#10;&#10;Description automatically generated with low confidence">
            <a:extLst>
              <a:ext uri="{FF2B5EF4-FFF2-40B4-BE49-F238E27FC236}">
                <a16:creationId xmlns:a16="http://schemas.microsoft.com/office/drawing/2014/main" id="{D5587EF3-47BA-40FF-B5A8-D2C7B9C59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3" y="4968000"/>
            <a:ext cx="1890000" cy="18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eaflet">
            <a:extLst>
              <a:ext uri="{FF2B5EF4-FFF2-40B4-BE49-F238E27FC236}">
                <a16:creationId xmlns:a16="http://schemas.microsoft.com/office/drawing/2014/main" id="{54EF8753-1E00-D90E-53F9-84292767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2930757"/>
            <a:ext cx="1775627" cy="17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6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EECC-B6A6-48FB-8688-3C128AEA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50" y="207963"/>
            <a:ext cx="8439150" cy="66357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Keeping your mouth 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35FB-35FC-4CC2-BDF5-323DD317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525" y="1439068"/>
            <a:ext cx="8858251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Keeping your mouth clean can help stop infections such as sepsis or aspiration pneumonia.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Aspiration pneumonia is a type of infection that happens when someone breathes something into their lung instead of swallowing it.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Sepsis is an infection in the blood</a:t>
            </a:r>
          </a:p>
        </p:txBody>
      </p:sp>
      <p:pic>
        <p:nvPicPr>
          <p:cNvPr id="5" name="Picture 4" descr="A person brushing the teeth&#10;&#10;Description automatically generated">
            <a:extLst>
              <a:ext uri="{FF2B5EF4-FFF2-40B4-BE49-F238E27FC236}">
                <a16:creationId xmlns:a16="http://schemas.microsoft.com/office/drawing/2014/main" id="{ABD0B5F4-368C-496D-A9A5-F67EA6D7F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2" y="946346"/>
            <a:ext cx="1890000" cy="1890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4A31BBC-4062-41CA-A3C3-FFADA6CA1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8" y="2896431"/>
            <a:ext cx="1828804" cy="1828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3A4B8-6F77-44DA-9EDA-70F7E910F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4756867"/>
            <a:ext cx="189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2D24FB-DA4C-4892-864F-0F117BD3FB7F}"/>
              </a:ext>
            </a:extLst>
          </p:cNvPr>
          <p:cNvSpPr txBox="1"/>
          <p:nvPr/>
        </p:nvSpPr>
        <p:spPr>
          <a:xfrm>
            <a:off x="3903131" y="2187668"/>
            <a:ext cx="776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LeDeR is learning about peoples lives and deaths so that we can make healthcare better.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054DA-9257-4BBD-8490-B234DCBA1C73}"/>
              </a:ext>
            </a:extLst>
          </p:cNvPr>
          <p:cNvSpPr txBox="1"/>
          <p:nvPr/>
        </p:nvSpPr>
        <p:spPr>
          <a:xfrm>
            <a:off x="3261663" y="193888"/>
            <a:ext cx="776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LeDeR? </a:t>
            </a:r>
          </a:p>
        </p:txBody>
      </p:sp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D341D01-F8BE-4695-9FE9-48B7071F4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3" y="1306579"/>
            <a:ext cx="2880000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DE1E2-3E16-21BA-7FA2-B605D112E765}"/>
              </a:ext>
            </a:extLst>
          </p:cNvPr>
          <p:cNvSpPr txBox="1"/>
          <p:nvPr/>
        </p:nvSpPr>
        <p:spPr>
          <a:xfrm>
            <a:off x="3903131" y="4622593"/>
            <a:ext cx="776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LeDeR tells us the main reasons why people die too soon. 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5026EA2-D535-284B-93E1-F451EF93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2" y="4146963"/>
            <a:ext cx="2185987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83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3054DA-9257-4BBD-8490-B234DCBA1C73}"/>
              </a:ext>
            </a:extLst>
          </p:cNvPr>
          <p:cNvSpPr txBox="1"/>
          <p:nvPr/>
        </p:nvSpPr>
        <p:spPr>
          <a:xfrm>
            <a:off x="2827490" y="156990"/>
            <a:ext cx="9210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Want to find out more about  LeDeR?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71C9C-F5AE-4634-97FF-060A945F18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6" y="1827386"/>
            <a:ext cx="1598865" cy="21506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06BBC2-2BE8-49F2-B035-F1856F0F883F}"/>
              </a:ext>
            </a:extLst>
          </p:cNvPr>
          <p:cNvSpPr txBox="1">
            <a:spLocks/>
          </p:cNvSpPr>
          <p:nvPr/>
        </p:nvSpPr>
        <p:spPr>
          <a:xfrm>
            <a:off x="3399415" y="2035327"/>
            <a:ext cx="7927502" cy="484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read the National LeDeR policy, visit: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https://bit.ly/3ITxXgk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read our latest annual report, visit: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https://www.inclusiongloucestershire.co.uk/engagement/leder/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F4D92-5CE2-2B18-5B9C-2B6118BB27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1"/>
          <a:stretch/>
        </p:blipFill>
        <p:spPr>
          <a:xfrm>
            <a:off x="297103" y="4456355"/>
            <a:ext cx="3102312" cy="17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2D24FB-DA4C-4892-864F-0F117BD3FB7F}"/>
              </a:ext>
            </a:extLst>
          </p:cNvPr>
          <p:cNvSpPr txBox="1"/>
          <p:nvPr/>
        </p:nvSpPr>
        <p:spPr>
          <a:xfrm>
            <a:off x="3914598" y="2668575"/>
            <a:ext cx="776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talk about both people with a Learning Disability from aged 4, and Autistic people aged over 18.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054DA-9257-4BBD-8490-B234DCBA1C73}"/>
              </a:ext>
            </a:extLst>
          </p:cNvPr>
          <p:cNvSpPr txBox="1"/>
          <p:nvPr/>
        </p:nvSpPr>
        <p:spPr>
          <a:xfrm>
            <a:off x="3233872" y="204675"/>
            <a:ext cx="776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LeDeR?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4D98460-FB5E-4888-AFB6-0B5BA0BA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5" y="1525732"/>
            <a:ext cx="2844000" cy="228568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C01E690-EA8D-4976-857E-7EA2931CE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/>
          <a:stretch/>
        </p:blipFill>
        <p:spPr bwMode="auto">
          <a:xfrm>
            <a:off x="1070598" y="3811418"/>
            <a:ext cx="2163274" cy="26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FA7C7772-57E2-49F3-8250-C0843633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07" y="242642"/>
            <a:ext cx="8229600" cy="471488"/>
          </a:xfrm>
        </p:spPr>
        <p:txBody>
          <a:bodyPr>
            <a:noAutofit/>
          </a:bodyPr>
          <a:lstStyle/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LeDeR Programme Aims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F8FE3-E47A-70BF-4675-3187DCE9F413}"/>
              </a:ext>
            </a:extLst>
          </p:cNvPr>
          <p:cNvSpPr txBox="1"/>
          <p:nvPr/>
        </p:nvSpPr>
        <p:spPr>
          <a:xfrm>
            <a:off x="3356041" y="1478604"/>
            <a:ext cx="75029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Improve health and social care for people with a learning disability and autistic people.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Reduce health inequalities for people with a learning disability and autistic people.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Health inequalities are unfair and preventable differences in health.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Stop more people from dying too soon by making care better.</a:t>
            </a:r>
          </a:p>
        </p:txBody>
      </p:sp>
      <p:pic>
        <p:nvPicPr>
          <p:cNvPr id="5122" name="Picture 2" descr="Plans Health+Care">
            <a:extLst>
              <a:ext uri="{FF2B5EF4-FFF2-40B4-BE49-F238E27FC236}">
                <a16:creationId xmlns:a16="http://schemas.microsoft.com/office/drawing/2014/main" id="{D99CA74F-4622-23B4-C8BB-A249167B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8" y="970528"/>
            <a:ext cx="2012013" cy="20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Badge 1 outline">
            <a:extLst>
              <a:ext uri="{FF2B5EF4-FFF2-40B4-BE49-F238E27FC236}">
                <a16:creationId xmlns:a16="http://schemas.microsoft.com/office/drawing/2014/main" id="{4570766D-49A0-D9C3-E7B5-242E6177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3846" y="1413995"/>
            <a:ext cx="1050588" cy="1050588"/>
          </a:xfrm>
          <a:prstGeom prst="rect">
            <a:avLst/>
          </a:prstGeom>
        </p:spPr>
      </p:pic>
      <p:pic>
        <p:nvPicPr>
          <p:cNvPr id="6" name="Graphic 5" descr="Badge outline">
            <a:extLst>
              <a:ext uri="{FF2B5EF4-FFF2-40B4-BE49-F238E27FC236}">
                <a16:creationId xmlns:a16="http://schemas.microsoft.com/office/drawing/2014/main" id="{500C69EE-9014-A86F-4F9B-637C1795F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3846" y="3237466"/>
            <a:ext cx="1050588" cy="1050588"/>
          </a:xfrm>
          <a:prstGeom prst="rect">
            <a:avLst/>
          </a:prstGeom>
        </p:spPr>
      </p:pic>
      <p:pic>
        <p:nvPicPr>
          <p:cNvPr id="8" name="Graphic 7" descr="Badge 3 outline">
            <a:extLst>
              <a:ext uri="{FF2B5EF4-FFF2-40B4-BE49-F238E27FC236}">
                <a16:creationId xmlns:a16="http://schemas.microsoft.com/office/drawing/2014/main" id="{1DED0854-8C56-9F48-7456-414810F9B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1456" y="5182810"/>
            <a:ext cx="1050588" cy="1050588"/>
          </a:xfrm>
          <a:prstGeom prst="rect">
            <a:avLst/>
          </a:prstGeom>
        </p:spPr>
      </p:pic>
      <p:pic>
        <p:nvPicPr>
          <p:cNvPr id="5124" name="Picture 4" descr="Gravestone">
            <a:extLst>
              <a:ext uri="{FF2B5EF4-FFF2-40B4-BE49-F238E27FC236}">
                <a16:creationId xmlns:a16="http://schemas.microsoft.com/office/drawing/2014/main" id="{BC33A37F-20E6-DE29-0350-56833355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7" y="4740658"/>
            <a:ext cx="1893082" cy="18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No sign outline">
            <a:extLst>
              <a:ext uri="{FF2B5EF4-FFF2-40B4-BE49-F238E27FC236}">
                <a16:creationId xmlns:a16="http://schemas.microsoft.com/office/drawing/2014/main" id="{BB9F18CA-6EDF-CD4A-2E80-37EEC3BED0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0990" y="4490755"/>
            <a:ext cx="1893081" cy="1893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07624B-B0BD-4556-9F5D-00D630CE2285}"/>
              </a:ext>
            </a:extLst>
          </p:cNvPr>
          <p:cNvSpPr/>
          <p:nvPr/>
        </p:nvSpPr>
        <p:spPr>
          <a:xfrm>
            <a:off x="3009900" y="1"/>
            <a:ext cx="9182100" cy="800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LeDeR in Gloucestershire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75003-E004-4FAA-B7A5-7B1F548F2752}"/>
              </a:ext>
            </a:extLst>
          </p:cNvPr>
          <p:cNvSpPr txBox="1"/>
          <p:nvPr/>
        </p:nvSpPr>
        <p:spPr>
          <a:xfrm>
            <a:off x="2263140" y="937260"/>
            <a:ext cx="93954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 reviewer works to find out what happened during someone's life and death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endParaRPr lang="en-GB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They will talk to someone who knows the person well, including family, carers and the doctor.</a:t>
            </a:r>
          </a:p>
          <a:p>
            <a:pPr marL="971550" lvl="1" indent="-514350">
              <a:buFont typeface="+mj-lt"/>
              <a:buAutoNum type="arabicPeriod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3. The review gets checked by the Quality Assurance 	panel, which includes: doctors, pharmacists, nurses and 	experts by experience. Focused reviews are completed 	for anyone who is an autistic person or from a minority 	ethnic background. A focused review is a more in-depth 	review.</a:t>
            </a:r>
          </a:p>
          <a:p>
            <a:pPr marL="971550" lvl="1" indent="-514350">
              <a:buFont typeface="+mj-lt"/>
              <a:buAutoNum type="arabicPeriod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4. We learn from each review and share the learning  </a:t>
            </a:r>
          </a:p>
        </p:txBody>
      </p:sp>
      <p:pic>
        <p:nvPicPr>
          <p:cNvPr id="5" name="Picture 4" descr="Review Deaths Meeting">
            <a:extLst>
              <a:ext uri="{FF2B5EF4-FFF2-40B4-BE49-F238E27FC236}">
                <a16:creationId xmlns:a16="http://schemas.microsoft.com/office/drawing/2014/main" id="{D7961600-5924-41E5-BADC-815A838AF67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 bwMode="auto">
          <a:xfrm>
            <a:off x="159126" y="4572000"/>
            <a:ext cx="1993187" cy="1808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6E05FC2-B2CD-417A-8D9C-AAC81DDBA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/>
          <a:stretch/>
        </p:blipFill>
        <p:spPr bwMode="auto">
          <a:xfrm>
            <a:off x="227818" y="1344217"/>
            <a:ext cx="1855804" cy="22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9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2D24FB-DA4C-4892-864F-0F117BD3FB7F}"/>
              </a:ext>
            </a:extLst>
          </p:cNvPr>
          <p:cNvSpPr txBox="1"/>
          <p:nvPr/>
        </p:nvSpPr>
        <p:spPr>
          <a:xfrm>
            <a:off x="3041779" y="1820665"/>
            <a:ext cx="92155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Gloucestershire Sammy and Nick are part of the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Quality Checking Panel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make sure that the voices of people with Learning Disabilities and Autism are heard.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Experts by Experience are involved in everything to do with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Steering Group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Learning into Action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of resources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Raising awareness of the programme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054DA-9257-4BBD-8490-B234DCBA1C73}"/>
              </a:ext>
            </a:extLst>
          </p:cNvPr>
          <p:cNvSpPr txBox="1"/>
          <p:nvPr/>
        </p:nvSpPr>
        <p:spPr>
          <a:xfrm>
            <a:off x="3265714" y="196834"/>
            <a:ext cx="8926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Importance of Experts by experience in LeDeR</a:t>
            </a:r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853BD375-30C1-4AE6-B689-73DC4D1F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5" y="1167091"/>
            <a:ext cx="1712325" cy="2576487"/>
          </a:xfrm>
          <a:prstGeom prst="rect">
            <a:avLst/>
          </a:prstGeom>
        </p:spPr>
      </p:pic>
      <p:pic>
        <p:nvPicPr>
          <p:cNvPr id="3" name="Picture 2" descr="A person with a white beard&#10;&#10;Description automatically generated">
            <a:extLst>
              <a:ext uri="{FF2B5EF4-FFF2-40B4-BE49-F238E27FC236}">
                <a16:creationId xmlns:a16="http://schemas.microsoft.com/office/drawing/2014/main" id="{E3CCDAE2-01E9-C12F-935F-A99588639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5" y="3993503"/>
            <a:ext cx="2335223" cy="20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5EA1-EBC6-4363-A655-FFA02FA8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913" y="0"/>
            <a:ext cx="8596312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How we share the learning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190771-81B7-4F42-A489-D3590129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909" y="1611427"/>
            <a:ext cx="7164593" cy="52228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Annual reports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Gloucestershire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Newsletter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read resources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on a page QA panel checklists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information on the Gloucestershire LeDeR Webpage: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https://www.inclusiongloucestershire.co.uk/engagement/leder/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C5E5F-0F73-1320-B126-D0D874E1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4" y="1479625"/>
            <a:ext cx="4077452" cy="40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2D24FB-DA4C-4892-864F-0F117BD3FB7F}"/>
              </a:ext>
            </a:extLst>
          </p:cNvPr>
          <p:cNvSpPr txBox="1"/>
          <p:nvPr/>
        </p:nvSpPr>
        <p:spPr>
          <a:xfrm>
            <a:off x="5555142" y="1364575"/>
            <a:ext cx="579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Gloucestershire we have a newsletter to tell people what we have found out and what actions we have taken to make things better.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share the newsletter every other month.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includes the story of someone who has sadly died.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054DA-9257-4BBD-8490-B234DCBA1C73}"/>
              </a:ext>
            </a:extLst>
          </p:cNvPr>
          <p:cNvSpPr txBox="1"/>
          <p:nvPr/>
        </p:nvSpPr>
        <p:spPr>
          <a:xfrm>
            <a:off x="2819400" y="87068"/>
            <a:ext cx="9803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Gloucestershire LeDeR Newsletter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89119-D6C9-40F0-921A-3D7F084F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22" y="1568584"/>
            <a:ext cx="4077452" cy="40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A7DA-BCE0-ADE9-0776-C9AFEB95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513" y="204101"/>
            <a:ext cx="8648197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 share the learning at different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DC08-A3A0-9569-EB2F-05959F68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840" y="1742747"/>
            <a:ext cx="7978870" cy="481150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Big Health Day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Conference (March 2023)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Learning Disabilities Champions Conference (July 2023)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Provider Forum (July 2023)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Action Group Presentations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9AB26-B85C-87F6-ACB5-F88C731B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6" y="1839332"/>
            <a:ext cx="2841194" cy="1195238"/>
          </a:xfrm>
          <a:prstGeom prst="rect">
            <a:avLst/>
          </a:prstGeom>
        </p:spPr>
      </p:pic>
      <p:pic>
        <p:nvPicPr>
          <p:cNvPr id="1026" name="Picture 2" descr="One Gloucestershire">
            <a:extLst>
              <a:ext uri="{FF2B5EF4-FFF2-40B4-BE49-F238E27FC236}">
                <a16:creationId xmlns:a16="http://schemas.microsoft.com/office/drawing/2014/main" id="{02E1A53D-7A44-44D4-E4B6-FE327E3C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0" y="4550334"/>
            <a:ext cx="3483980" cy="8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9347DE-C378-DC96-8BF9-82362C61CC44}"/>
              </a:ext>
            </a:extLst>
          </p:cNvPr>
          <p:cNvGrpSpPr/>
          <p:nvPr/>
        </p:nvGrpSpPr>
        <p:grpSpPr>
          <a:xfrm>
            <a:off x="2315923" y="3334059"/>
            <a:ext cx="549360" cy="189881"/>
            <a:chOff x="2320215" y="2745375"/>
            <a:chExt cx="54936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37E02E-FFBB-51F3-C562-402E47D02720}"/>
                    </a:ext>
                  </a:extLst>
                </p14:cNvPr>
                <p14:cNvContentPartPr/>
                <p14:nvPr/>
              </p14:nvContentPartPr>
              <p14:xfrm>
                <a:off x="2339295" y="2908455"/>
                <a:ext cx="512280" cy="1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37E02E-FFBB-51F3-C562-402E47D027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76295" y="2850563"/>
                  <a:ext cx="637920" cy="127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147A7E-DD77-EAAC-0EB9-6B4A05922182}"/>
                    </a:ext>
                  </a:extLst>
                </p14:cNvPr>
                <p14:cNvContentPartPr/>
                <p14:nvPr/>
              </p14:nvContentPartPr>
              <p14:xfrm>
                <a:off x="2354415" y="2844015"/>
                <a:ext cx="51516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147A7E-DD77-EAAC-0EB9-6B4A059221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91775" y="2786706"/>
                  <a:ext cx="640800" cy="130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F3EBBB-DB73-528E-B1DF-9D50676039F0}"/>
                    </a:ext>
                  </a:extLst>
                </p14:cNvPr>
                <p14:cNvContentPartPr/>
                <p14:nvPr/>
              </p14:nvContentPartPr>
              <p14:xfrm>
                <a:off x="2320215" y="2745375"/>
                <a:ext cx="502200" cy="7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F3EBBB-DB73-528E-B1DF-9D50676039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57215" y="2687371"/>
                  <a:ext cx="627840" cy="19091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236D76-7777-3074-8A37-CE47BB4AF386}"/>
                  </a:ext>
                </a:extLst>
              </p14:cNvPr>
              <p14:cNvContentPartPr/>
              <p14:nvPr/>
            </p14:nvContentPartPr>
            <p14:xfrm>
              <a:off x="12844249" y="163495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236D76-7777-3074-8A37-CE47BB4AF3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609" y="1571951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93DAC2B-B21F-506A-28F4-13387EFD2244}"/>
              </a:ext>
            </a:extLst>
          </p:cNvPr>
          <p:cNvGrpSpPr/>
          <p:nvPr/>
        </p:nvGrpSpPr>
        <p:grpSpPr>
          <a:xfrm>
            <a:off x="2125800" y="2826990"/>
            <a:ext cx="899280" cy="180000"/>
            <a:chOff x="2125800" y="2826990"/>
            <a:chExt cx="89928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09E1B6-390C-2AEC-6E04-86E5918F40C5}"/>
                    </a:ext>
                  </a:extLst>
                </p14:cNvPr>
                <p14:cNvContentPartPr/>
                <p14:nvPr/>
              </p14:nvContentPartPr>
              <p14:xfrm>
                <a:off x="2125800" y="2975310"/>
                <a:ext cx="850320" cy="31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09E1B6-390C-2AEC-6E04-86E5918F40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3160" y="2912670"/>
                  <a:ext cx="97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397FC6-11B4-76FA-D1A1-9B6D946E24D8}"/>
                    </a:ext>
                  </a:extLst>
                </p14:cNvPr>
                <p14:cNvContentPartPr/>
                <p14:nvPr/>
              </p14:nvContentPartPr>
              <p14:xfrm>
                <a:off x="2308680" y="2826990"/>
                <a:ext cx="716400" cy="73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397FC6-11B4-76FA-D1A1-9B6D946E24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6040" y="2763990"/>
                  <a:ext cx="84204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218F6F9-1D26-2D73-2D64-12982366AF36}"/>
                  </a:ext>
                </a:extLst>
              </p14:cNvPr>
              <p14:cNvContentPartPr/>
              <p14:nvPr/>
            </p14:nvContentPartPr>
            <p14:xfrm>
              <a:off x="2286000" y="2753910"/>
              <a:ext cx="601920" cy="1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218F6F9-1D26-2D73-2D64-12982366AF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3000" y="2691270"/>
                <a:ext cx="727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22E636-831C-3DBD-F797-D3C457BE362E}"/>
                  </a:ext>
                </a:extLst>
              </p14:cNvPr>
              <p14:cNvContentPartPr/>
              <p14:nvPr/>
            </p14:nvContentPartPr>
            <p14:xfrm>
              <a:off x="3082320" y="3028950"/>
              <a:ext cx="78840" cy="91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22E636-831C-3DBD-F797-D3C457BE36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9320" y="2965950"/>
                <a:ext cx="2044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9FF1F7-66E9-2883-E2AA-8BDACE8182F4}"/>
                  </a:ext>
                </a:extLst>
              </p14:cNvPr>
              <p14:cNvContentPartPr/>
              <p14:nvPr/>
            </p14:nvContentPartPr>
            <p14:xfrm>
              <a:off x="2776680" y="2716470"/>
              <a:ext cx="108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9FF1F7-66E9-2883-E2AA-8BDACE8182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13680" y="2653470"/>
                <a:ext cx="126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0CE9A-996E-05B8-6AAF-6B68EA581296}"/>
                  </a:ext>
                </a:extLst>
              </p14:cNvPr>
              <p14:cNvContentPartPr/>
              <p14:nvPr/>
            </p14:nvContentPartPr>
            <p14:xfrm>
              <a:off x="-10480348" y="38679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0CE9A-996E-05B8-6AAF-6B68EA5812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0543348" y="380530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684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950</Words>
  <Application>Microsoft Office PowerPoint</Application>
  <PresentationFormat>Widescreen</PresentationFormat>
  <Paragraphs>127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LeDeR Programme Aims</vt:lpstr>
      <vt:lpstr>PowerPoint Presentation</vt:lpstr>
      <vt:lpstr>PowerPoint Presentation</vt:lpstr>
      <vt:lpstr>How we share the learning  </vt:lpstr>
      <vt:lpstr>PowerPoint Presentation</vt:lpstr>
      <vt:lpstr>We share the learning at different events</vt:lpstr>
      <vt:lpstr>Reporting a Death </vt:lpstr>
      <vt:lpstr>Health Inequalities faced by autistic people and people with a learning disability </vt:lpstr>
      <vt:lpstr>Action from Learning Summary</vt:lpstr>
      <vt:lpstr>Identifying and managing deterioration in health- RESTORE2 Mini</vt:lpstr>
      <vt:lpstr>Health Screenings. </vt:lpstr>
      <vt:lpstr>What do people want if they have to go into hospital - Advanced Care Planning using the ReSPECT form. </vt:lpstr>
      <vt:lpstr>ReSPECT resources </vt:lpstr>
      <vt:lpstr>Dysphagia </vt:lpstr>
      <vt:lpstr>Knowing about the link between Dementia and Down’s Syndrome </vt:lpstr>
      <vt:lpstr>Keeping your mouth Clean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Sammy Roberts (Inclusion Glos)</dc:creator>
  <cp:lastModifiedBy>Harriet Roberts (Inclusion Glos)</cp:lastModifiedBy>
  <cp:revision>55</cp:revision>
  <dcterms:created xsi:type="dcterms:W3CDTF">2021-07-20T10:10:46Z</dcterms:created>
  <dcterms:modified xsi:type="dcterms:W3CDTF">2024-05-03T15:12:27Z</dcterms:modified>
</cp:coreProperties>
</file>